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444" y="-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F4F7A-0F40-4C8C-B5CB-9F36F86D1EEE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7A52D-B0A4-4EF0-A4AC-67FAC64B4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122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F4F7A-0F40-4C8C-B5CB-9F36F86D1EEE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7A52D-B0A4-4EF0-A4AC-67FAC64B4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973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F4F7A-0F40-4C8C-B5CB-9F36F86D1EEE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7A52D-B0A4-4EF0-A4AC-67FAC64B4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544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F4F7A-0F40-4C8C-B5CB-9F36F86D1EEE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7A52D-B0A4-4EF0-A4AC-67FAC64B4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010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F4F7A-0F40-4C8C-B5CB-9F36F86D1EEE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7A52D-B0A4-4EF0-A4AC-67FAC64B4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972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F4F7A-0F40-4C8C-B5CB-9F36F86D1EEE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7A52D-B0A4-4EF0-A4AC-67FAC64B4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299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F4F7A-0F40-4C8C-B5CB-9F36F86D1EEE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7A52D-B0A4-4EF0-A4AC-67FAC64B4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392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F4F7A-0F40-4C8C-B5CB-9F36F86D1EEE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7A52D-B0A4-4EF0-A4AC-67FAC64B4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25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F4F7A-0F40-4C8C-B5CB-9F36F86D1EEE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7A52D-B0A4-4EF0-A4AC-67FAC64B4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578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F4F7A-0F40-4C8C-B5CB-9F36F86D1EEE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7A52D-B0A4-4EF0-A4AC-67FAC64B4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175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F4F7A-0F40-4C8C-B5CB-9F36F86D1EEE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7A52D-B0A4-4EF0-A4AC-67FAC64B4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928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F4F7A-0F40-4C8C-B5CB-9F36F86D1EEE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7A52D-B0A4-4EF0-A4AC-67FAC64B4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200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420075" y="255464"/>
            <a:ext cx="2814001" cy="6001029"/>
            <a:chOff x="-816470" y="733225"/>
            <a:chExt cx="2814001" cy="6001029"/>
          </a:xfrm>
        </p:grpSpPr>
        <p:sp>
          <p:nvSpPr>
            <p:cNvPr id="5" name="Rectangle 4"/>
            <p:cNvSpPr/>
            <p:nvPr/>
          </p:nvSpPr>
          <p:spPr>
            <a:xfrm>
              <a:off x="401780" y="733225"/>
              <a:ext cx="1595751" cy="380245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rtl="1"/>
              <a:r>
                <a:rPr lang="ar-SA" sz="1000" dirty="0"/>
                <a:t>شجرة القرار للتحويلات النقدية المبرمجة عن بعد</a:t>
              </a:r>
              <a:endParaRPr lang="en-GB" sz="1000" dirty="0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-816470" y="1280367"/>
              <a:ext cx="2586728" cy="5453887"/>
              <a:chOff x="-816470" y="1280367"/>
              <a:chExt cx="2586728" cy="5453887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299682" y="5821148"/>
                <a:ext cx="307135" cy="2115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rtl="1"/>
                <a:r>
                  <a:rPr lang="ar-SA" sz="800" dirty="0"/>
                  <a:t>لا</a:t>
                </a:r>
                <a:endParaRPr lang="en-GB" sz="800" dirty="0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1205928" y="5326657"/>
                <a:ext cx="337881" cy="2115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rtl="1"/>
                <a:r>
                  <a:rPr lang="ar-SA" sz="800" dirty="0"/>
                  <a:t>نعم</a:t>
                </a:r>
                <a:endParaRPr lang="en-GB" sz="800" dirty="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297986" y="5128020"/>
                <a:ext cx="307135" cy="2115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rtl="1"/>
                <a:r>
                  <a:rPr lang="ar-SA" sz="800" dirty="0"/>
                  <a:t>لا</a:t>
                </a:r>
                <a:endParaRPr lang="en-GB" sz="800" dirty="0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97986" y="4453096"/>
                <a:ext cx="307135" cy="2115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rtl="1"/>
                <a:r>
                  <a:rPr lang="ar-SA" sz="800" dirty="0"/>
                  <a:t>لا</a:t>
                </a:r>
                <a:endParaRPr lang="en-GB" sz="800" dirty="0"/>
              </a:p>
            </p:txBody>
          </p:sp>
          <p:cxnSp>
            <p:nvCxnSpPr>
              <p:cNvPr id="11" name="Straight Arrow Connector 10"/>
              <p:cNvCxnSpPr>
                <a:stCxn id="35" idx="1"/>
                <a:endCxn id="36" idx="3"/>
              </p:cNvCxnSpPr>
              <p:nvPr/>
            </p:nvCxnSpPr>
            <p:spPr>
              <a:xfrm flipH="1" flipV="1">
                <a:off x="263530" y="5076308"/>
                <a:ext cx="419611" cy="2804"/>
              </a:xfrm>
              <a:prstGeom prst="straightConnector1">
                <a:avLst/>
              </a:prstGeom>
              <a:ln w="50800">
                <a:solidFill>
                  <a:schemeClr val="accent2"/>
                </a:solidFill>
                <a:tailEnd type="triangle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12" name="Rectangle 11"/>
              <p:cNvSpPr/>
              <p:nvPr/>
            </p:nvSpPr>
            <p:spPr>
              <a:xfrm>
                <a:off x="1223142" y="2495189"/>
                <a:ext cx="337881" cy="2115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rtl="1"/>
                <a:r>
                  <a:rPr lang="ar-SA" sz="800" dirty="0"/>
                  <a:t>نعم</a:t>
                </a:r>
                <a:endParaRPr lang="en-GB" sz="800" dirty="0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1223141" y="3195415"/>
                <a:ext cx="337881" cy="2115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rtl="1"/>
                <a:r>
                  <a:rPr lang="ar-SA" sz="800" dirty="0"/>
                  <a:t>نعم</a:t>
                </a:r>
                <a:endParaRPr lang="en-GB" sz="800" dirty="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223140" y="3911487"/>
                <a:ext cx="337881" cy="2115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rtl="1"/>
                <a:r>
                  <a:rPr lang="ar-SA" sz="800" dirty="0"/>
                  <a:t>نعم</a:t>
                </a:r>
                <a:endParaRPr lang="en-GB" sz="800" dirty="0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1205929" y="4608308"/>
                <a:ext cx="337881" cy="2115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rtl="1"/>
                <a:r>
                  <a:rPr lang="ar-SA" sz="800" dirty="0"/>
                  <a:t>نعم</a:t>
                </a:r>
                <a:endParaRPr lang="en-GB" sz="800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297986" y="2316359"/>
                <a:ext cx="307135" cy="2115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rtl="1"/>
                <a:r>
                  <a:rPr lang="ar-SA" sz="800" dirty="0"/>
                  <a:t>لا</a:t>
                </a:r>
                <a:endParaRPr lang="en-GB" sz="800" dirty="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97986" y="3029719"/>
                <a:ext cx="307135" cy="2115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rtl="1"/>
                <a:r>
                  <a:rPr lang="ar-SA" sz="800" dirty="0"/>
                  <a:t>لا</a:t>
                </a:r>
                <a:endParaRPr lang="en-GB" sz="800" dirty="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98834" y="3714122"/>
                <a:ext cx="307135" cy="2115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rtl="1"/>
                <a:r>
                  <a:rPr lang="ar-SA" sz="800" dirty="0"/>
                  <a:t>لا</a:t>
                </a:r>
                <a:endParaRPr lang="en-GB" sz="800" dirty="0"/>
              </a:p>
            </p:txBody>
          </p:sp>
          <p:sp>
            <p:nvSpPr>
              <p:cNvPr id="19" name="Flowchart: Process 18"/>
              <p:cNvSpPr/>
              <p:nvPr/>
            </p:nvSpPr>
            <p:spPr>
              <a:xfrm>
                <a:off x="683142" y="2036934"/>
                <a:ext cx="1080000" cy="46800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r>
                  <a:rPr lang="ar-SA" sz="800" dirty="0"/>
                  <a:t>هل الأسواق عاملة، وهل يمكن الوصول إليها؟</a:t>
                </a:r>
                <a:endParaRPr lang="en-GB" sz="800" dirty="0"/>
              </a:p>
            </p:txBody>
          </p:sp>
          <p:cxnSp>
            <p:nvCxnSpPr>
              <p:cNvPr id="20" name="Straight Arrow Connector 19"/>
              <p:cNvCxnSpPr>
                <a:stCxn id="19" idx="1"/>
                <a:endCxn id="21" idx="3"/>
              </p:cNvCxnSpPr>
              <p:nvPr/>
            </p:nvCxnSpPr>
            <p:spPr>
              <a:xfrm flipH="1" flipV="1">
                <a:off x="266205" y="2270804"/>
                <a:ext cx="416937" cy="130"/>
              </a:xfrm>
              <a:prstGeom prst="straightConnector1">
                <a:avLst/>
              </a:prstGeom>
              <a:ln w="50800">
                <a:solidFill>
                  <a:schemeClr val="accent2"/>
                </a:solidFill>
                <a:tailEnd type="triangle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21" name="Flowchart: Process 20"/>
              <p:cNvSpPr/>
              <p:nvPr/>
            </p:nvSpPr>
            <p:spPr>
              <a:xfrm>
                <a:off x="-813795" y="2036804"/>
                <a:ext cx="1080000" cy="46800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r>
                  <a:rPr lang="ar-SA" sz="800" dirty="0"/>
                  <a:t>يجب أخذ المساعدات العينية بعين الاعتبار</a:t>
                </a:r>
                <a:endParaRPr lang="en-GB" sz="800" dirty="0"/>
              </a:p>
            </p:txBody>
          </p:sp>
          <p:cxnSp>
            <p:nvCxnSpPr>
              <p:cNvPr id="22" name="Straight Arrow Connector 21"/>
              <p:cNvCxnSpPr>
                <a:stCxn id="19" idx="2"/>
                <a:endCxn id="23" idx="0"/>
              </p:cNvCxnSpPr>
              <p:nvPr/>
            </p:nvCxnSpPr>
            <p:spPr>
              <a:xfrm>
                <a:off x="1223142" y="2504934"/>
                <a:ext cx="0" cy="227198"/>
              </a:xfrm>
              <a:prstGeom prst="straightConnector1">
                <a:avLst/>
              </a:prstGeom>
              <a:ln w="50800">
                <a:tailEnd type="triangle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23" name="Flowchart: Process 22"/>
              <p:cNvSpPr/>
              <p:nvPr/>
            </p:nvSpPr>
            <p:spPr>
              <a:xfrm>
                <a:off x="683142" y="2732132"/>
                <a:ext cx="1080000" cy="46800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r>
                  <a:rPr lang="ar-SA" sz="800" dirty="0"/>
                  <a:t>هل يمكن للباعة زيادة الأسهم المالية؟</a:t>
                </a:r>
                <a:endParaRPr lang="en-GB" sz="800" dirty="0"/>
              </a:p>
            </p:txBody>
          </p:sp>
          <p:cxnSp>
            <p:nvCxnSpPr>
              <p:cNvPr id="24" name="Straight Arrow Connector 23"/>
              <p:cNvCxnSpPr>
                <a:stCxn id="23" idx="2"/>
                <a:endCxn id="25" idx="0"/>
              </p:cNvCxnSpPr>
              <p:nvPr/>
            </p:nvCxnSpPr>
            <p:spPr>
              <a:xfrm flipH="1">
                <a:off x="1223141" y="3200132"/>
                <a:ext cx="1" cy="233092"/>
              </a:xfrm>
              <a:prstGeom prst="straightConnector1">
                <a:avLst/>
              </a:prstGeom>
              <a:ln w="50800">
                <a:tailEnd type="triangle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25" name="Flowchart: Process 24"/>
              <p:cNvSpPr/>
              <p:nvPr/>
            </p:nvSpPr>
            <p:spPr>
              <a:xfrm>
                <a:off x="683141" y="3433224"/>
                <a:ext cx="1080000" cy="46800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r>
                  <a:rPr lang="ar-SA" sz="800" dirty="0"/>
                  <a:t>هل يتوقع وجود استقرار مقبول للأسعار؟</a:t>
                </a:r>
                <a:endParaRPr lang="en-GB" sz="800" dirty="0"/>
              </a:p>
            </p:txBody>
          </p:sp>
          <p:cxnSp>
            <p:nvCxnSpPr>
              <p:cNvPr id="26" name="Straight Arrow Connector 25"/>
              <p:cNvCxnSpPr>
                <a:stCxn id="23" idx="1"/>
                <a:endCxn id="27" idx="3"/>
              </p:cNvCxnSpPr>
              <p:nvPr/>
            </p:nvCxnSpPr>
            <p:spPr>
              <a:xfrm flipH="1" flipV="1">
                <a:off x="264829" y="2960291"/>
                <a:ext cx="418313" cy="5841"/>
              </a:xfrm>
              <a:prstGeom prst="straightConnector1">
                <a:avLst/>
              </a:prstGeom>
              <a:ln w="50800">
                <a:solidFill>
                  <a:schemeClr val="accent2"/>
                </a:solidFill>
                <a:tailEnd type="triangle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27" name="Flowchart: Process 26"/>
              <p:cNvSpPr/>
              <p:nvPr/>
            </p:nvSpPr>
            <p:spPr>
              <a:xfrm>
                <a:off x="-815171" y="2726291"/>
                <a:ext cx="1080000" cy="46800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r>
                  <a:rPr lang="ar-SA" sz="800" dirty="0"/>
                  <a:t>يجب أخذ المساعدات العينية أو دعم السوق بعين الاعتبار</a:t>
                </a:r>
                <a:endParaRPr lang="en-GB" sz="800" dirty="0"/>
              </a:p>
            </p:txBody>
          </p:sp>
          <p:sp>
            <p:nvSpPr>
              <p:cNvPr id="28" name="Flowchart: Process 27"/>
              <p:cNvSpPr/>
              <p:nvPr/>
            </p:nvSpPr>
            <p:spPr>
              <a:xfrm>
                <a:off x="-813068" y="3433224"/>
                <a:ext cx="1080000" cy="46800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r>
                  <a:rPr lang="ar-SA" sz="800" dirty="0"/>
                  <a:t>يجب أخذ المساعدات العينية بعين الاعتبار</a:t>
                </a:r>
                <a:endParaRPr lang="en-GB" sz="800" dirty="0"/>
              </a:p>
            </p:txBody>
          </p:sp>
          <p:cxnSp>
            <p:nvCxnSpPr>
              <p:cNvPr id="29" name="Straight Arrow Connector 28"/>
              <p:cNvCxnSpPr>
                <a:stCxn id="25" idx="1"/>
                <a:endCxn id="28" idx="3"/>
              </p:cNvCxnSpPr>
              <p:nvPr/>
            </p:nvCxnSpPr>
            <p:spPr>
              <a:xfrm flipH="1">
                <a:off x="266932" y="3667224"/>
                <a:ext cx="416209" cy="0"/>
              </a:xfrm>
              <a:prstGeom prst="straightConnector1">
                <a:avLst/>
              </a:prstGeom>
              <a:ln w="50800">
                <a:solidFill>
                  <a:schemeClr val="accent2"/>
                </a:solidFill>
                <a:tailEnd type="triangle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30" name="Flowchart: Process 29"/>
              <p:cNvSpPr/>
              <p:nvPr/>
            </p:nvSpPr>
            <p:spPr>
              <a:xfrm>
                <a:off x="683141" y="4140308"/>
                <a:ext cx="1080000" cy="46800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r>
                  <a:rPr lang="ar-SA" sz="800" dirty="0"/>
                  <a:t>هل هنالك طريقة إيصال نقدية  قابلة للتطبيق؟</a:t>
                </a:r>
                <a:endParaRPr lang="en-GB" sz="800" dirty="0"/>
              </a:p>
            </p:txBody>
          </p:sp>
          <p:cxnSp>
            <p:nvCxnSpPr>
              <p:cNvPr id="31" name="Straight Arrow Connector 30"/>
              <p:cNvCxnSpPr>
                <a:stCxn id="25" idx="2"/>
                <a:endCxn id="30" idx="0"/>
              </p:cNvCxnSpPr>
              <p:nvPr/>
            </p:nvCxnSpPr>
            <p:spPr>
              <a:xfrm>
                <a:off x="1223141" y="3901224"/>
                <a:ext cx="0" cy="239084"/>
              </a:xfrm>
              <a:prstGeom prst="straightConnector1">
                <a:avLst/>
              </a:prstGeom>
              <a:ln w="50800">
                <a:tailEnd type="triangle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>
                <a:stCxn id="30" idx="1"/>
                <a:endCxn id="33" idx="3"/>
              </p:cNvCxnSpPr>
              <p:nvPr/>
            </p:nvCxnSpPr>
            <p:spPr>
              <a:xfrm flipH="1">
                <a:off x="263530" y="4374308"/>
                <a:ext cx="419611" cy="4643"/>
              </a:xfrm>
              <a:prstGeom prst="straightConnector1">
                <a:avLst/>
              </a:prstGeom>
              <a:ln w="50800">
                <a:solidFill>
                  <a:schemeClr val="accent2"/>
                </a:solidFill>
                <a:tailEnd type="triangle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33" name="Flowchart: Process 32"/>
              <p:cNvSpPr/>
              <p:nvPr/>
            </p:nvSpPr>
            <p:spPr>
              <a:xfrm>
                <a:off x="-816470" y="4144951"/>
                <a:ext cx="1080000" cy="46800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r>
                  <a:rPr lang="ar-SA" sz="800" dirty="0"/>
                  <a:t>يجب أخذ القسائم أو المساعدات العينية بعين الاعتبار</a:t>
                </a:r>
                <a:endParaRPr lang="en-GB" sz="800" dirty="0"/>
              </a:p>
            </p:txBody>
          </p:sp>
          <p:cxnSp>
            <p:nvCxnSpPr>
              <p:cNvPr id="34" name="Straight Arrow Connector 33"/>
              <p:cNvCxnSpPr>
                <a:stCxn id="30" idx="2"/>
                <a:endCxn id="35" idx="0"/>
              </p:cNvCxnSpPr>
              <p:nvPr/>
            </p:nvCxnSpPr>
            <p:spPr>
              <a:xfrm>
                <a:off x="1223141" y="4608308"/>
                <a:ext cx="0" cy="236804"/>
              </a:xfrm>
              <a:prstGeom prst="straightConnector1">
                <a:avLst/>
              </a:prstGeom>
              <a:ln w="50800">
                <a:tailEnd type="triangle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35" name="Flowchart: Process 34"/>
              <p:cNvSpPr/>
              <p:nvPr/>
            </p:nvSpPr>
            <p:spPr>
              <a:xfrm>
                <a:off x="683141" y="4845112"/>
                <a:ext cx="1080000" cy="46800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r>
                  <a:rPr lang="ar-SA" sz="800" dirty="0"/>
                  <a:t>هل لدى الوكالة والشركاء القدرة وإمكانية الوصول؟</a:t>
                </a:r>
                <a:endParaRPr lang="en-GB" sz="800" dirty="0"/>
              </a:p>
            </p:txBody>
          </p:sp>
          <p:sp>
            <p:nvSpPr>
              <p:cNvPr id="36" name="Flowchart: Process 35"/>
              <p:cNvSpPr/>
              <p:nvPr/>
            </p:nvSpPr>
            <p:spPr>
              <a:xfrm>
                <a:off x="-816470" y="4842308"/>
                <a:ext cx="1080000" cy="46800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r>
                  <a:rPr lang="ar-SA" sz="800" dirty="0"/>
                  <a:t>يجب بناء القدرات ثم الاستمرار، أو أخذ البدائل بعين الاعتبار</a:t>
                </a:r>
                <a:endParaRPr lang="en-GB" sz="800" dirty="0"/>
              </a:p>
            </p:txBody>
          </p:sp>
          <p:sp>
            <p:nvSpPr>
              <p:cNvPr id="37" name="Flowchart: Process 36"/>
              <p:cNvSpPr/>
              <p:nvPr/>
            </p:nvSpPr>
            <p:spPr>
              <a:xfrm>
                <a:off x="-816470" y="5558679"/>
                <a:ext cx="1080000" cy="46800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ar-SA" sz="800" dirty="0"/>
                  <a:t>ينبغي أخذ البدائل بعين الاعتبار</a:t>
                </a:r>
                <a:endParaRPr lang="en-GB" sz="800" dirty="0"/>
              </a:p>
            </p:txBody>
          </p:sp>
          <p:sp>
            <p:nvSpPr>
              <p:cNvPr id="38" name="Flowchart: Process 37"/>
              <p:cNvSpPr/>
              <p:nvPr/>
            </p:nvSpPr>
            <p:spPr>
              <a:xfrm>
                <a:off x="683141" y="5558679"/>
                <a:ext cx="1080000" cy="46800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r>
                  <a:rPr lang="ar-SA" sz="800" dirty="0"/>
                  <a:t>هل يمكن الحد من المخاطر المتعلقة بالأمن والحماية وغيرها؟</a:t>
                </a:r>
                <a:endParaRPr lang="en-GB" sz="800" dirty="0"/>
              </a:p>
            </p:txBody>
          </p:sp>
          <p:cxnSp>
            <p:nvCxnSpPr>
              <p:cNvPr id="39" name="Straight Arrow Connector 38"/>
              <p:cNvCxnSpPr>
                <a:stCxn id="35" idx="2"/>
                <a:endCxn id="38" idx="0"/>
              </p:cNvCxnSpPr>
              <p:nvPr/>
            </p:nvCxnSpPr>
            <p:spPr>
              <a:xfrm>
                <a:off x="1223141" y="5313112"/>
                <a:ext cx="0" cy="245567"/>
              </a:xfrm>
              <a:prstGeom prst="straightConnector1">
                <a:avLst/>
              </a:prstGeom>
              <a:ln w="50800">
                <a:tailEnd type="triangle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>
                <a:stCxn id="38" idx="1"/>
                <a:endCxn id="37" idx="3"/>
              </p:cNvCxnSpPr>
              <p:nvPr/>
            </p:nvCxnSpPr>
            <p:spPr>
              <a:xfrm flipH="1">
                <a:off x="263530" y="5792679"/>
                <a:ext cx="419611" cy="0"/>
              </a:xfrm>
              <a:prstGeom prst="straightConnector1">
                <a:avLst/>
              </a:prstGeom>
              <a:ln w="50800">
                <a:solidFill>
                  <a:schemeClr val="accent2"/>
                </a:solidFill>
                <a:tailEnd type="triangle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41" name="Rectangle 40"/>
              <p:cNvSpPr/>
              <p:nvPr/>
            </p:nvSpPr>
            <p:spPr>
              <a:xfrm>
                <a:off x="300131" y="1603750"/>
                <a:ext cx="307135" cy="2115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rtl="1"/>
                <a:r>
                  <a:rPr lang="ar-SA" sz="800" dirty="0"/>
                  <a:t>لا</a:t>
                </a:r>
                <a:endParaRPr lang="en-GB" sz="800" dirty="0"/>
              </a:p>
            </p:txBody>
          </p:sp>
          <p:sp>
            <p:nvSpPr>
              <p:cNvPr id="42" name="Flowchart: Process 41"/>
              <p:cNvSpPr/>
              <p:nvPr/>
            </p:nvSpPr>
            <p:spPr>
              <a:xfrm>
                <a:off x="-813795" y="1303773"/>
                <a:ext cx="1080000" cy="46800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r>
                  <a:rPr lang="ar-SA" sz="800" dirty="0"/>
                  <a:t>قد تكون المساعدات العينية (أو قد لا تكون) أكثر ملاءمة.</a:t>
                </a:r>
                <a:endParaRPr lang="en-GB" sz="800" dirty="0"/>
              </a:p>
            </p:txBody>
          </p:sp>
          <p:cxnSp>
            <p:nvCxnSpPr>
              <p:cNvPr id="43" name="Straight Arrow Connector 42"/>
              <p:cNvCxnSpPr>
                <a:stCxn id="44" idx="3"/>
                <a:endCxn id="42" idx="3"/>
              </p:cNvCxnSpPr>
              <p:nvPr/>
            </p:nvCxnSpPr>
            <p:spPr>
              <a:xfrm flipH="1" flipV="1">
                <a:off x="266205" y="1537773"/>
                <a:ext cx="1493252" cy="1"/>
              </a:xfrm>
              <a:prstGeom prst="straightConnector1">
                <a:avLst/>
              </a:prstGeom>
              <a:ln w="50800">
                <a:solidFill>
                  <a:schemeClr val="accent2"/>
                </a:solidFill>
                <a:tailEnd type="triangle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44" name="Flowchart: Process 43"/>
              <p:cNvSpPr/>
              <p:nvPr/>
            </p:nvSpPr>
            <p:spPr>
              <a:xfrm>
                <a:off x="679457" y="1280367"/>
                <a:ext cx="1080000" cy="514813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r>
                  <a:rPr lang="ar-SA" sz="800" dirty="0"/>
                  <a:t>هل التحويلات النقدية المبرمجة مقبولة في السياق وملائمة للاحتياجات المحددة؟</a:t>
                </a:r>
                <a:endParaRPr lang="en-GB" sz="800" dirty="0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1223140" y="1802828"/>
                <a:ext cx="337881" cy="2115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rtl="1"/>
                <a:r>
                  <a:rPr lang="ar-SA" sz="800" dirty="0"/>
                  <a:t>نعم</a:t>
                </a:r>
                <a:endParaRPr lang="en-GB" sz="800" dirty="0"/>
              </a:p>
            </p:txBody>
          </p:sp>
          <p:cxnSp>
            <p:nvCxnSpPr>
              <p:cNvPr id="46" name="Straight Arrow Connector 45"/>
              <p:cNvCxnSpPr/>
              <p:nvPr/>
            </p:nvCxnSpPr>
            <p:spPr>
              <a:xfrm flipH="1">
                <a:off x="1219455" y="1799550"/>
                <a:ext cx="4355" cy="218657"/>
              </a:xfrm>
              <a:prstGeom prst="straightConnector1">
                <a:avLst/>
              </a:prstGeom>
              <a:ln w="50800">
                <a:tailEnd type="triangle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47" name="Rectangle 46"/>
              <p:cNvSpPr/>
              <p:nvPr/>
            </p:nvSpPr>
            <p:spPr>
              <a:xfrm>
                <a:off x="1213045" y="6034232"/>
                <a:ext cx="337881" cy="2115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rtl="1"/>
                <a:r>
                  <a:rPr lang="ar-SA" sz="800" dirty="0"/>
                  <a:t>نعم</a:t>
                </a:r>
                <a:endParaRPr lang="en-GB" sz="800" dirty="0"/>
              </a:p>
            </p:txBody>
          </p:sp>
          <p:sp>
            <p:nvSpPr>
              <p:cNvPr id="48" name="Flowchart: Process 47"/>
              <p:cNvSpPr/>
              <p:nvPr/>
            </p:nvSpPr>
            <p:spPr>
              <a:xfrm>
                <a:off x="690258" y="6266254"/>
                <a:ext cx="1080000" cy="468000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r>
                  <a:rPr lang="ar-SA" sz="800" dirty="0"/>
                  <a:t>ابدأ التنفيذ!</a:t>
                </a:r>
                <a:endParaRPr lang="en-GB" sz="800" dirty="0"/>
              </a:p>
            </p:txBody>
          </p:sp>
          <p:cxnSp>
            <p:nvCxnSpPr>
              <p:cNvPr id="49" name="Straight Arrow Connector 48"/>
              <p:cNvCxnSpPr>
                <a:endCxn id="48" idx="0"/>
              </p:cNvCxnSpPr>
              <p:nvPr/>
            </p:nvCxnSpPr>
            <p:spPr>
              <a:xfrm>
                <a:off x="1230258" y="6020687"/>
                <a:ext cx="0" cy="245567"/>
              </a:xfrm>
              <a:prstGeom prst="straightConnector1">
                <a:avLst/>
              </a:prstGeom>
              <a:ln w="50800">
                <a:tailEnd type="triangle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</p:grpSp>
      </p:grpSp>
      <p:sp>
        <p:nvSpPr>
          <p:cNvPr id="50" name="Left Bracket 49"/>
          <p:cNvSpPr/>
          <p:nvPr/>
        </p:nvSpPr>
        <p:spPr>
          <a:xfrm rot="10800000">
            <a:off x="4176150" y="767653"/>
            <a:ext cx="121918" cy="579276"/>
          </a:xfrm>
          <a:prstGeom prst="leftBracket">
            <a:avLst/>
          </a:prstGeom>
          <a:noFill/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r"/>
            <a:endParaRPr lang="en-GB"/>
          </a:p>
        </p:txBody>
      </p:sp>
      <p:sp>
        <p:nvSpPr>
          <p:cNvPr id="51" name="Left Bracket 50"/>
          <p:cNvSpPr/>
          <p:nvPr/>
        </p:nvSpPr>
        <p:spPr>
          <a:xfrm rot="10800000">
            <a:off x="4181607" y="1467183"/>
            <a:ext cx="116461" cy="2036534"/>
          </a:xfrm>
          <a:prstGeom prst="leftBracket">
            <a:avLst/>
          </a:prstGeom>
          <a:noFill/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r"/>
            <a:endParaRPr lang="en-GB"/>
          </a:p>
        </p:txBody>
      </p:sp>
      <p:sp>
        <p:nvSpPr>
          <p:cNvPr id="52" name="Left Bracket 51"/>
          <p:cNvSpPr/>
          <p:nvPr/>
        </p:nvSpPr>
        <p:spPr>
          <a:xfrm rot="10800000">
            <a:off x="4176326" y="5025280"/>
            <a:ext cx="121918" cy="579276"/>
          </a:xfrm>
          <a:prstGeom prst="leftBracket">
            <a:avLst/>
          </a:prstGeom>
          <a:noFill/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r"/>
            <a:endParaRPr lang="en-GB"/>
          </a:p>
        </p:txBody>
      </p:sp>
      <p:sp>
        <p:nvSpPr>
          <p:cNvPr id="53" name="Left Bracket 52"/>
          <p:cNvSpPr/>
          <p:nvPr/>
        </p:nvSpPr>
        <p:spPr>
          <a:xfrm rot="10800000">
            <a:off x="4186223" y="3655142"/>
            <a:ext cx="112021" cy="1206684"/>
          </a:xfrm>
          <a:prstGeom prst="leftBracket">
            <a:avLst/>
          </a:prstGeom>
          <a:noFill/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r"/>
            <a:endParaRPr lang="en-GB"/>
          </a:p>
        </p:txBody>
      </p:sp>
      <p:sp>
        <p:nvSpPr>
          <p:cNvPr id="54" name="Rectangle 53"/>
          <p:cNvSpPr/>
          <p:nvPr/>
        </p:nvSpPr>
        <p:spPr>
          <a:xfrm>
            <a:off x="4278726" y="738143"/>
            <a:ext cx="1608667" cy="5792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SA" sz="1050" dirty="0">
                <a:solidFill>
                  <a:schemeClr val="tx1"/>
                </a:solidFill>
              </a:rPr>
              <a:t>القسم 1: </a:t>
            </a:r>
          </a:p>
          <a:p>
            <a:pPr algn="r" rtl="1"/>
            <a:r>
              <a:rPr lang="ar-SA" sz="1050" dirty="0">
                <a:solidFill>
                  <a:schemeClr val="tx1"/>
                </a:solidFill>
              </a:rPr>
              <a:t>تحليل السياق وتحليل الاحتياجات</a:t>
            </a:r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3628625" y="2047301"/>
            <a:ext cx="1608667" cy="5792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SA" sz="1050" dirty="0">
                <a:solidFill>
                  <a:schemeClr val="tx1"/>
                </a:solidFill>
              </a:rPr>
              <a:t>القسم 1:</a:t>
            </a:r>
          </a:p>
          <a:p>
            <a:pPr algn="r" rtl="1"/>
            <a:r>
              <a:rPr lang="ar-SA" sz="1050" dirty="0">
                <a:solidFill>
                  <a:schemeClr val="tx1"/>
                </a:solidFill>
              </a:rPr>
              <a:t>دراسة السوق</a:t>
            </a:r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628625" y="3642348"/>
            <a:ext cx="1608667" cy="5792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SA" sz="1050" dirty="0">
                <a:solidFill>
                  <a:schemeClr val="tx1"/>
                </a:solidFill>
              </a:rPr>
              <a:t>القسم 1:</a:t>
            </a:r>
          </a:p>
          <a:p>
            <a:pPr algn="r" rtl="1"/>
            <a:r>
              <a:rPr lang="ar-SA" sz="1050" dirty="0">
                <a:solidFill>
                  <a:schemeClr val="tx1"/>
                </a:solidFill>
              </a:rPr>
              <a:t>تحليل الاستجابة</a:t>
            </a:r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3628625" y="4981078"/>
            <a:ext cx="1608667" cy="5792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SA" sz="1050" dirty="0">
                <a:solidFill>
                  <a:schemeClr val="tx1"/>
                </a:solidFill>
              </a:rPr>
              <a:t>القسم 1:</a:t>
            </a:r>
          </a:p>
          <a:p>
            <a:pPr algn="r" rtl="1"/>
            <a:r>
              <a:rPr lang="ar-SA" sz="1050" dirty="0">
                <a:solidFill>
                  <a:schemeClr val="tx1"/>
                </a:solidFill>
              </a:rPr>
              <a:t>تحليل المخاطر</a:t>
            </a:r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3618530" y="5768038"/>
            <a:ext cx="1608667" cy="5792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SA" sz="1050" dirty="0">
                <a:solidFill>
                  <a:schemeClr val="tx1"/>
                </a:solidFill>
              </a:rPr>
              <a:t>القسم 2:</a:t>
            </a:r>
          </a:p>
          <a:p>
            <a:pPr algn="r" rtl="1"/>
            <a:r>
              <a:rPr lang="ar-SA" sz="1050" dirty="0">
                <a:solidFill>
                  <a:schemeClr val="tx1"/>
                </a:solidFill>
              </a:rPr>
              <a:t>التنفيذ</a:t>
            </a:r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59" name="Left Bracket 58"/>
          <p:cNvSpPr/>
          <p:nvPr/>
        </p:nvSpPr>
        <p:spPr>
          <a:xfrm rot="10800000">
            <a:off x="4173117" y="5732855"/>
            <a:ext cx="121918" cy="579276"/>
          </a:xfrm>
          <a:prstGeom prst="leftBracket">
            <a:avLst/>
          </a:prstGeom>
          <a:noFill/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r"/>
            <a:endParaRPr lang="en-GB"/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052" y="76228"/>
            <a:ext cx="1407322" cy="531146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8726" y="129687"/>
            <a:ext cx="1126067" cy="47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421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4994F6E01660549BDECB3361975C49A" ma:contentTypeVersion="12" ma:contentTypeDescription="Opprett et nytt dokument." ma:contentTypeScope="" ma:versionID="8fd12f7d5c08f9268a9ad7d1c821e7e2">
  <xsd:schema xmlns:xsd="http://www.w3.org/2001/XMLSchema" xmlns:xs="http://www.w3.org/2001/XMLSchema" xmlns:p="http://schemas.microsoft.com/office/2006/metadata/properties" xmlns:ns2="4ee6453c-8fb4-4311-8d18-9a7bb045981b" xmlns:ns3="e7dc8c1b-858a-46e0-8278-21a49a992ab3" targetNamespace="http://schemas.microsoft.com/office/2006/metadata/properties" ma:root="true" ma:fieldsID="36f25e2822a49ba5b55def75210bb0bd" ns2:_="" ns3:_="">
    <xsd:import namespace="4ee6453c-8fb4-4311-8d18-9a7bb045981b"/>
    <xsd:import namespace="e7dc8c1b-858a-46e0-8278-21a49a992ab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e6453c-8fb4-4311-8d18-9a7bb045981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lingsdetaljer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dc8c1b-858a-46e0-8278-21a49a992a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holdstype"/>
        <xsd:element ref="dc:title" minOccurs="0" maxOccurs="1" ma:index="4" ma:displayName="Tit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8AB8ACF-AC71-46B1-BEA4-B40B5FA07951}"/>
</file>

<file path=customXml/itemProps2.xml><?xml version="1.0" encoding="utf-8"?>
<ds:datastoreItem xmlns:ds="http://schemas.openxmlformats.org/officeDocument/2006/customXml" ds:itemID="{9DAA3B53-F9F1-45D8-8E56-EB224A71299F}"/>
</file>

<file path=customXml/itemProps3.xml><?xml version="1.0" encoding="utf-8"?>
<ds:datastoreItem xmlns:ds="http://schemas.openxmlformats.org/officeDocument/2006/customXml" ds:itemID="{5F8280A3-F696-42CA-83EE-65CD124E5A17}"/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168</Words>
  <Application>Microsoft Office PowerPoint</Application>
  <PresentationFormat>Widescreen</PresentationFormat>
  <Paragraphs>40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AMMAR NAJJAR</dc:creator>
  <cp:lastModifiedBy>AMMAR NAJJAR</cp:lastModifiedBy>
  <cp:revision>4</cp:revision>
  <dcterms:created xsi:type="dcterms:W3CDTF">2016-07-09T11:00:58Z</dcterms:created>
  <dcterms:modified xsi:type="dcterms:W3CDTF">2016-07-11T20:32:45Z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0x01010044994F6E01660549BDECB3361975C49A</vt:lpwstr>
  </property>
</Properties>
</file>