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96" r:id="rId2"/>
  </p:sldMasterIdLst>
  <p:notesMasterIdLst>
    <p:notesMasterId r:id="rId36"/>
  </p:notesMasterIdLst>
  <p:sldIdLst>
    <p:sldId id="256" r:id="rId3"/>
    <p:sldId id="302" r:id="rId4"/>
    <p:sldId id="314" r:id="rId5"/>
    <p:sldId id="307" r:id="rId6"/>
    <p:sldId id="273" r:id="rId7"/>
    <p:sldId id="274" r:id="rId8"/>
    <p:sldId id="319" r:id="rId9"/>
    <p:sldId id="279" r:id="rId10"/>
    <p:sldId id="280" r:id="rId11"/>
    <p:sldId id="281" r:id="rId12"/>
    <p:sldId id="284" r:id="rId13"/>
    <p:sldId id="286" r:id="rId14"/>
    <p:sldId id="316" r:id="rId15"/>
    <p:sldId id="317" r:id="rId16"/>
    <p:sldId id="308" r:id="rId17"/>
    <p:sldId id="309" r:id="rId18"/>
    <p:sldId id="315" r:id="rId19"/>
    <p:sldId id="301" r:id="rId20"/>
    <p:sldId id="310" r:id="rId21"/>
    <p:sldId id="313" r:id="rId22"/>
    <p:sldId id="311" r:id="rId23"/>
    <p:sldId id="287" r:id="rId24"/>
    <p:sldId id="288" r:id="rId25"/>
    <p:sldId id="289" r:id="rId26"/>
    <p:sldId id="290" r:id="rId27"/>
    <p:sldId id="291" r:id="rId28"/>
    <p:sldId id="292" r:id="rId29"/>
    <p:sldId id="293" r:id="rId30"/>
    <p:sldId id="294" r:id="rId31"/>
    <p:sldId id="295" r:id="rId32"/>
    <p:sldId id="296" r:id="rId33"/>
    <p:sldId id="312" r:id="rId34"/>
    <p:sldId id="300"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33ABC7"/>
    <a:srgbClr val="2989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82" autoAdjust="0"/>
    <p:restoredTop sz="89408" autoAdjust="0"/>
  </p:normalViewPr>
  <p:slideViewPr>
    <p:cSldViewPr>
      <p:cViewPr varScale="1">
        <p:scale>
          <a:sx n="66" d="100"/>
          <a:sy n="66" d="100"/>
        </p:scale>
        <p:origin x="1188" y="78"/>
      </p:cViewPr>
      <p:guideLst>
        <p:guide orient="horz" pos="2160"/>
        <p:guide pos="2880"/>
      </p:guideLst>
    </p:cSldViewPr>
  </p:slid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8D3A0-23AE-4190-B7DD-F59A569549D3}" type="datetimeFigureOut">
              <a:rPr lang="en-CA" smtClean="0"/>
              <a:t>2016-11-25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BE55BA-C9AA-4CAC-BE85-739FE50E5957}" type="slidenum">
              <a:rPr lang="en-CA" smtClean="0"/>
              <a:t>‹#›</a:t>
            </a:fld>
            <a:endParaRPr lang="en-CA"/>
          </a:p>
        </p:txBody>
      </p:sp>
    </p:spTree>
    <p:extLst>
      <p:ext uri="{BB962C8B-B14F-4D97-AF65-F5344CB8AC3E}">
        <p14:creationId xmlns:p14="http://schemas.microsoft.com/office/powerpoint/2010/main" val="984744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CA" sz="800" baseline="0" dirty="0"/>
          </a:p>
          <a:p>
            <a:endParaRPr lang="en-CA" dirty="0"/>
          </a:p>
        </p:txBody>
      </p:sp>
      <p:sp>
        <p:nvSpPr>
          <p:cNvPr id="4" name="Slide Number Placeholder 3"/>
          <p:cNvSpPr>
            <a:spLocks noGrp="1"/>
          </p:cNvSpPr>
          <p:nvPr>
            <p:ph type="sldNum" sz="quarter" idx="10"/>
          </p:nvPr>
        </p:nvSpPr>
        <p:spPr/>
        <p:txBody>
          <a:bodyPr/>
          <a:lstStyle/>
          <a:p>
            <a:fld id="{5DBE55BA-C9AA-4CAC-BE85-739FE50E5957}" type="slidenum">
              <a:rPr lang="en-CA" smtClean="0"/>
              <a:t>1</a:t>
            </a:fld>
            <a:endParaRPr lang="en-CA"/>
          </a:p>
        </p:txBody>
      </p:sp>
    </p:spTree>
    <p:extLst>
      <p:ext uri="{BB962C8B-B14F-4D97-AF65-F5344CB8AC3E}">
        <p14:creationId xmlns:p14="http://schemas.microsoft.com/office/powerpoint/2010/main" val="3634459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BE55BA-C9AA-4CAC-BE85-739FE50E5957}" type="slidenum">
              <a:rPr lang="en-CA" smtClean="0"/>
              <a:t>2</a:t>
            </a:fld>
            <a:endParaRPr lang="en-CA"/>
          </a:p>
        </p:txBody>
      </p:sp>
    </p:spTree>
    <p:extLst>
      <p:ext uri="{BB962C8B-B14F-4D97-AF65-F5344CB8AC3E}">
        <p14:creationId xmlns:p14="http://schemas.microsoft.com/office/powerpoint/2010/main" val="3777673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BE55BA-C9AA-4CAC-BE85-739FE50E5957}" type="slidenum">
              <a:rPr lang="en-CA" smtClean="0"/>
              <a:t>4</a:t>
            </a:fld>
            <a:endParaRPr lang="en-CA"/>
          </a:p>
        </p:txBody>
      </p:sp>
    </p:spTree>
    <p:extLst>
      <p:ext uri="{BB962C8B-B14F-4D97-AF65-F5344CB8AC3E}">
        <p14:creationId xmlns:p14="http://schemas.microsoft.com/office/powerpoint/2010/main" val="1856643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Full SOPs for each complaint category. Summary only: </a:t>
            </a:r>
            <a:endParaRPr lang="en-US" dirty="0" smtClean="0"/>
          </a:p>
          <a:p>
            <a:endParaRPr lang="en-US" dirty="0"/>
          </a:p>
        </p:txBody>
      </p:sp>
      <p:sp>
        <p:nvSpPr>
          <p:cNvPr id="4" name="Slide Number Placeholder 3"/>
          <p:cNvSpPr>
            <a:spLocks noGrp="1"/>
          </p:cNvSpPr>
          <p:nvPr>
            <p:ph type="sldNum" sz="quarter" idx="10"/>
          </p:nvPr>
        </p:nvSpPr>
        <p:spPr/>
        <p:txBody>
          <a:bodyPr/>
          <a:lstStyle/>
          <a:p>
            <a:fld id="{5DBE55BA-C9AA-4CAC-BE85-739FE50E5957}" type="slidenum">
              <a:rPr lang="en-CA" smtClean="0"/>
              <a:t>11</a:t>
            </a:fld>
            <a:endParaRPr lang="en-CA"/>
          </a:p>
        </p:txBody>
      </p:sp>
    </p:spTree>
    <p:extLst>
      <p:ext uri="{BB962C8B-B14F-4D97-AF65-F5344CB8AC3E}">
        <p14:creationId xmlns:p14="http://schemas.microsoft.com/office/powerpoint/2010/main" val="4092139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BE55BA-C9AA-4CAC-BE85-739FE50E5957}" type="slidenum">
              <a:rPr lang="en-CA" smtClean="0"/>
              <a:t>14</a:t>
            </a:fld>
            <a:endParaRPr lang="en-CA"/>
          </a:p>
        </p:txBody>
      </p:sp>
    </p:spTree>
    <p:extLst>
      <p:ext uri="{BB962C8B-B14F-4D97-AF65-F5344CB8AC3E}">
        <p14:creationId xmlns:p14="http://schemas.microsoft.com/office/powerpoint/2010/main" val="878516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BE55BA-C9AA-4CAC-BE85-739FE50E5957}" type="slidenum">
              <a:rPr lang="en-CA" smtClean="0"/>
              <a:t>15</a:t>
            </a:fld>
            <a:endParaRPr lang="en-CA"/>
          </a:p>
        </p:txBody>
      </p:sp>
    </p:spTree>
    <p:extLst>
      <p:ext uri="{BB962C8B-B14F-4D97-AF65-F5344CB8AC3E}">
        <p14:creationId xmlns:p14="http://schemas.microsoft.com/office/powerpoint/2010/main" val="2086898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BE55BA-C9AA-4CAC-BE85-739FE50E5957}" type="slidenum">
              <a:rPr lang="en-CA" smtClean="0"/>
              <a:t>16</a:t>
            </a:fld>
            <a:endParaRPr lang="en-CA"/>
          </a:p>
        </p:txBody>
      </p:sp>
    </p:spTree>
    <p:extLst>
      <p:ext uri="{BB962C8B-B14F-4D97-AF65-F5344CB8AC3E}">
        <p14:creationId xmlns:p14="http://schemas.microsoft.com/office/powerpoint/2010/main" val="1739910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Response</a:t>
            </a:r>
            <a:r>
              <a:rPr lang="en-US" baseline="0" dirty="0" smtClean="0"/>
              <a:t> message in style of auto response in cases of missing info</a:t>
            </a:r>
          </a:p>
          <a:p>
            <a:r>
              <a:rPr lang="en-US" baseline="0" dirty="0" smtClean="0"/>
              <a:t>Clear guidelines on information needed via </a:t>
            </a:r>
            <a:r>
              <a:rPr lang="en-US" baseline="0" dirty="0" err="1" smtClean="0"/>
              <a:t>comms</a:t>
            </a:r>
            <a:r>
              <a:rPr lang="en-US" baseline="0" dirty="0" smtClean="0"/>
              <a:t> materials</a:t>
            </a:r>
            <a:endParaRPr lang="en-US" dirty="0"/>
          </a:p>
        </p:txBody>
      </p:sp>
      <p:sp>
        <p:nvSpPr>
          <p:cNvPr id="4" name="Slide Number Placeholder 3"/>
          <p:cNvSpPr>
            <a:spLocks noGrp="1"/>
          </p:cNvSpPr>
          <p:nvPr>
            <p:ph type="sldNum" sz="quarter" idx="10"/>
          </p:nvPr>
        </p:nvSpPr>
        <p:spPr/>
        <p:txBody>
          <a:bodyPr/>
          <a:lstStyle/>
          <a:p>
            <a:fld id="{5DBE55BA-C9AA-4CAC-BE85-739FE50E5957}" type="slidenum">
              <a:rPr lang="en-CA" smtClean="0"/>
              <a:t>17</a:t>
            </a:fld>
            <a:endParaRPr lang="en-CA"/>
          </a:p>
        </p:txBody>
      </p:sp>
    </p:spTree>
    <p:extLst>
      <p:ext uri="{BB962C8B-B14F-4D97-AF65-F5344CB8AC3E}">
        <p14:creationId xmlns:p14="http://schemas.microsoft.com/office/powerpoint/2010/main" val="1095812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eaLnBrk="1" hangingPunct="1">
              <a:spcBef>
                <a:spcPct val="0"/>
              </a:spcBef>
            </a:pPr>
            <a:endParaRPr lang="en-GB" altLang="en-US">
              <a:ea typeface="ＭＳ Ｐゴシック" panose="020B0600070205080204" pitchFamily="34" charset="-128"/>
            </a:endParaRP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EC2A4F6-81E4-4B99-8EE2-66474E56AD05}" type="slidenum">
              <a:rPr lang="en-US" altLang="en-US" smtClean="0"/>
              <a:pPr>
                <a:spcBef>
                  <a:spcPct val="0"/>
                </a:spcBef>
              </a:pPr>
              <a:t>18</a:t>
            </a:fld>
            <a:endParaRPr lang="en-US" altLang="en-US"/>
          </a:p>
        </p:txBody>
      </p:sp>
    </p:spTree>
    <p:extLst>
      <p:ext uri="{BB962C8B-B14F-4D97-AF65-F5344CB8AC3E}">
        <p14:creationId xmlns:p14="http://schemas.microsoft.com/office/powerpoint/2010/main" val="1052614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function slide</a:t>
            </a:r>
          </a:p>
        </p:txBody>
      </p:sp>
      <p:sp>
        <p:nvSpPr>
          <p:cNvPr id="4" name="Slide Number Placeholder 3"/>
          <p:cNvSpPr>
            <a:spLocks noGrp="1"/>
          </p:cNvSpPr>
          <p:nvPr>
            <p:ph type="sldNum" sz="quarter" idx="10"/>
          </p:nvPr>
        </p:nvSpPr>
        <p:spPr/>
        <p:txBody>
          <a:bodyPr/>
          <a:lstStyle/>
          <a:p>
            <a:fld id="{5DBE55BA-C9AA-4CAC-BE85-739FE50E5957}" type="slidenum">
              <a:rPr lang="en-CA" smtClean="0"/>
              <a:t>19</a:t>
            </a:fld>
            <a:endParaRPr lang="en-CA"/>
          </a:p>
        </p:txBody>
      </p:sp>
    </p:spTree>
    <p:extLst>
      <p:ext uri="{BB962C8B-B14F-4D97-AF65-F5344CB8AC3E}">
        <p14:creationId xmlns:p14="http://schemas.microsoft.com/office/powerpoint/2010/main" val="963297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Risk</a:t>
            </a:r>
            <a:r>
              <a:rPr lang="en-US" baseline="0" dirty="0" smtClean="0"/>
              <a:t> analysis with SRD</a:t>
            </a:r>
            <a:endParaRPr lang="en-US" dirty="0"/>
          </a:p>
        </p:txBody>
      </p:sp>
      <p:sp>
        <p:nvSpPr>
          <p:cNvPr id="4" name="Slide Number Placeholder 3"/>
          <p:cNvSpPr>
            <a:spLocks noGrp="1"/>
          </p:cNvSpPr>
          <p:nvPr>
            <p:ph type="sldNum" sz="quarter" idx="10"/>
          </p:nvPr>
        </p:nvSpPr>
        <p:spPr/>
        <p:txBody>
          <a:bodyPr/>
          <a:lstStyle/>
          <a:p>
            <a:fld id="{5DBE55BA-C9AA-4CAC-BE85-739FE50E5957}" type="slidenum">
              <a:rPr lang="en-CA" smtClean="0"/>
              <a:t>32</a:t>
            </a:fld>
            <a:endParaRPr lang="en-CA"/>
          </a:p>
        </p:txBody>
      </p:sp>
    </p:spTree>
    <p:extLst>
      <p:ext uri="{BB962C8B-B14F-4D97-AF65-F5344CB8AC3E}">
        <p14:creationId xmlns:p14="http://schemas.microsoft.com/office/powerpoint/2010/main" val="31726249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Title Slide Option 3">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87075" y="987552"/>
            <a:ext cx="6400800" cy="1371600"/>
          </a:xfrm>
        </p:spPr>
        <p:txBody>
          <a:bodyPr/>
          <a:lstStyle>
            <a:lvl1pPr algn="l">
              <a:defRPr sz="3400">
                <a:solidFill>
                  <a:srgbClr val="FFFFFF"/>
                </a:solidFill>
                <a:effectLst/>
              </a:defRPr>
            </a:lvl1pPr>
          </a:lstStyle>
          <a:p>
            <a:r>
              <a:rPr lang="en-US" dirty="0"/>
              <a:t>Click to edit Master title style</a:t>
            </a:r>
          </a:p>
        </p:txBody>
      </p:sp>
      <p:sp>
        <p:nvSpPr>
          <p:cNvPr id="3075" name="Rectangle 3"/>
          <p:cNvSpPr>
            <a:spLocks noGrp="1" noChangeArrowheads="1"/>
          </p:cNvSpPr>
          <p:nvPr>
            <p:ph type="subTitle" idx="1"/>
          </p:nvPr>
        </p:nvSpPr>
        <p:spPr>
          <a:xfrm>
            <a:off x="587075" y="2514600"/>
            <a:ext cx="6400800" cy="685800"/>
          </a:xfrm>
        </p:spPr>
        <p:txBody>
          <a:bodyPr/>
          <a:lstStyle>
            <a:lvl1pPr marL="0" indent="0" algn="l">
              <a:buFont typeface="Times" pitchFamily="-96" charset="0"/>
              <a:buNone/>
              <a:defRPr kumimoji="0" lang="en-US" sz="1800" b="0" i="0" u="none" strike="noStrike" kern="0" cap="none" spc="0" normalizeH="0" baseline="0" noProof="0" dirty="0">
                <a:ln>
                  <a:noFill/>
                </a:ln>
                <a:solidFill>
                  <a:srgbClr val="FFFFFF"/>
                </a:solidFill>
                <a:effectLst/>
                <a:uLnTx/>
                <a:uFillTx/>
                <a:latin typeface="Arial"/>
                <a:ea typeface="+mn-ea"/>
                <a:cs typeface="Arial"/>
              </a:defRPr>
            </a:lvl1pPr>
          </a:lstStyle>
          <a:p>
            <a:r>
              <a:rPr lang="en-US" dirty="0"/>
              <a:t>Click to edit Master subtitle style</a:t>
            </a: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ull width w/bullets">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nchor="t"/>
          <a:lstStyle>
            <a:lvl1pPr>
              <a:defRPr b="1" i="0">
                <a:latin typeface="Arial"/>
                <a:cs typeface="Arial"/>
              </a:defRPr>
            </a:lvl1pPr>
          </a:lstStyle>
          <a:p>
            <a:r>
              <a:rPr lang="en-US" dirty="0"/>
              <a:t>Click to edit Master title style</a:t>
            </a:r>
          </a:p>
        </p:txBody>
      </p:sp>
      <p:sp>
        <p:nvSpPr>
          <p:cNvPr id="5" name="Content Placeholder 2"/>
          <p:cNvSpPr>
            <a:spLocks noGrp="1"/>
          </p:cNvSpPr>
          <p:nvPr>
            <p:ph idx="1"/>
          </p:nvPr>
        </p:nvSpPr>
        <p:spPr>
          <a:xfrm>
            <a:off x="457200" y="1371600"/>
            <a:ext cx="8229600" cy="4343400"/>
          </a:xfrm>
        </p:spPr>
        <p:txBody>
          <a:bodyPr/>
          <a:lstStyle>
            <a:lvl1pPr marL="228600" indent="-228600">
              <a:buFont typeface="Arial"/>
              <a:buChar char="•"/>
              <a:defRPr sz="2400" b="0" i="0">
                <a:solidFill>
                  <a:srgbClr val="000000"/>
                </a:solidFill>
                <a:latin typeface="Arial"/>
                <a:cs typeface="Arial"/>
              </a:defRPr>
            </a:lvl1pPr>
            <a:lvl2pPr marL="457200" indent="-228600">
              <a:buFont typeface="Arial"/>
              <a:buChar char="•"/>
              <a:defRPr sz="2000" b="0" i="0">
                <a:solidFill>
                  <a:srgbClr val="000000"/>
                </a:solidFill>
                <a:latin typeface="Arial"/>
                <a:cs typeface="Arial"/>
              </a:defRPr>
            </a:lvl2pPr>
            <a:lvl3pPr marL="685800" indent="-228600">
              <a:buFont typeface="Arial"/>
              <a:buChar char="•"/>
              <a:defRPr b="0" i="0">
                <a:solidFill>
                  <a:srgbClr val="000000"/>
                </a:solidFill>
                <a:latin typeface="Arial"/>
                <a:cs typeface="Arial"/>
              </a:defRPr>
            </a:lvl3pPr>
            <a:lvl4pPr marL="914400" indent="-228600">
              <a:defRPr b="0" i="0">
                <a:solidFill>
                  <a:srgbClr val="000000"/>
                </a:solidFill>
                <a:latin typeface="Arial"/>
                <a:cs typeface="Arial"/>
              </a:defRPr>
            </a:lvl4pPr>
            <a:lvl5pPr marL="1143000" indent="-228600">
              <a:defRPr b="0" i="0">
                <a:solidFill>
                  <a:srgbClr val="00000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sz="800">
                <a:latin typeface="Arial"/>
                <a:cs typeface="Arial"/>
              </a:defRPr>
            </a:lvl1pPr>
          </a:lstStyle>
          <a:p>
            <a:fld id="{819AF669-3390-444F-ABB2-37195FA8DE5C}" type="datetime4">
              <a:rPr lang="en-US" smtClean="0"/>
              <a:pPr/>
              <a:t>November 25, 2016</a:t>
            </a:fld>
            <a:endParaRPr lang="en-US" dirty="0"/>
          </a:p>
        </p:txBody>
      </p:sp>
      <p:sp>
        <p:nvSpPr>
          <p:cNvPr id="8" name="Slide Number Placeholder 7"/>
          <p:cNvSpPr>
            <a:spLocks noGrp="1"/>
          </p:cNvSpPr>
          <p:nvPr>
            <p:ph type="sldNum" sz="quarter" idx="11"/>
          </p:nvPr>
        </p:nvSpPr>
        <p:spPr/>
        <p:txBody>
          <a:bodyPr/>
          <a:lstStyle>
            <a:lvl1pPr>
              <a:defRPr sz="800">
                <a:latin typeface="Arial"/>
                <a:cs typeface="Arial"/>
              </a:defRPr>
            </a:lvl1pPr>
          </a:lstStyle>
          <a:p>
            <a:fld id="{43183C4C-EBF1-1A4D-90EC-74EBA7EEE60F}" type="slidenum">
              <a:rPr lang="en-US" smtClean="0"/>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column w/bullets">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371600"/>
            <a:ext cx="4114800"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91440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p:cNvSpPr>
            <a:spLocks noGrp="1"/>
          </p:cNvSpPr>
          <p:nvPr>
            <p:ph type="pic" sz="quarter" idx="10"/>
          </p:nvPr>
        </p:nvSpPr>
        <p:spPr>
          <a:xfrm>
            <a:off x="4800600" y="1371600"/>
            <a:ext cx="3886200" cy="4343400"/>
          </a:xfrm>
        </p:spPr>
        <p:txBody>
          <a:bodyPr/>
          <a:lstStyle/>
          <a:p>
            <a:r>
              <a:rPr lang="en-US" dirty="0"/>
              <a:t>Click icon to add picture</a:t>
            </a:r>
          </a:p>
        </p:txBody>
      </p:sp>
      <p:sp>
        <p:nvSpPr>
          <p:cNvPr id="7"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10" name="Date Placeholder 9"/>
          <p:cNvSpPr>
            <a:spLocks noGrp="1"/>
          </p:cNvSpPr>
          <p:nvPr>
            <p:ph type="dt" sz="half" idx="11"/>
          </p:nvPr>
        </p:nvSpPr>
        <p:spPr/>
        <p:txBody>
          <a:bodyPr/>
          <a:lstStyle/>
          <a:p>
            <a:fld id="{188112E9-94A6-42E5-9710-010FB50ED031}" type="datetime4">
              <a:rPr lang="en-US" smtClean="0"/>
              <a:pPr/>
              <a:t>November 25, 2016</a:t>
            </a:fld>
            <a:endParaRPr lang="en-US" dirty="0"/>
          </a:p>
        </p:txBody>
      </p:sp>
      <p:sp>
        <p:nvSpPr>
          <p:cNvPr id="11" name="Slide Number Placeholder 10"/>
          <p:cNvSpPr>
            <a:spLocks noGrp="1"/>
          </p:cNvSpPr>
          <p:nvPr>
            <p:ph type="sldNum" sz="quarter" idx="12"/>
          </p:nvPr>
        </p:nvSpPr>
        <p:spPr/>
        <p:txBody>
          <a:bodyPr/>
          <a:lstStyle/>
          <a:p>
            <a:fld id="{43183C4C-EBF1-1A4D-90EC-74EBA7EEE60F}" type="slidenum">
              <a:rPr lang="en-US" smtClean="0"/>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 column w/bullets and thumbnail">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6" name="Content Placeholder 2"/>
          <p:cNvSpPr>
            <a:spLocks noGrp="1"/>
          </p:cNvSpPr>
          <p:nvPr>
            <p:ph idx="1"/>
          </p:nvPr>
        </p:nvSpPr>
        <p:spPr>
          <a:xfrm>
            <a:off x="457200" y="1371600"/>
            <a:ext cx="5486400"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91440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p:cNvSpPr>
            <a:spLocks noGrp="1"/>
          </p:cNvSpPr>
          <p:nvPr>
            <p:ph type="pic" sz="quarter" idx="10"/>
          </p:nvPr>
        </p:nvSpPr>
        <p:spPr>
          <a:xfrm>
            <a:off x="6172200" y="1371600"/>
            <a:ext cx="2514600" cy="2057400"/>
          </a:xfrm>
        </p:spPr>
        <p:txBody>
          <a:bodyPr/>
          <a:lstStyle/>
          <a:p>
            <a:r>
              <a:rPr lang="en-US" dirty="0"/>
              <a:t>Click icon to add picture</a:t>
            </a:r>
          </a:p>
        </p:txBody>
      </p:sp>
      <p:sp>
        <p:nvSpPr>
          <p:cNvPr id="11" name="Picture Placeholder 9"/>
          <p:cNvSpPr>
            <a:spLocks noGrp="1"/>
          </p:cNvSpPr>
          <p:nvPr>
            <p:ph type="pic" sz="quarter" idx="11"/>
          </p:nvPr>
        </p:nvSpPr>
        <p:spPr>
          <a:xfrm>
            <a:off x="6172200" y="3657600"/>
            <a:ext cx="2514600" cy="2057400"/>
          </a:xfrm>
        </p:spPr>
        <p:txBody>
          <a:bodyPr/>
          <a:lstStyle/>
          <a:p>
            <a:r>
              <a:rPr lang="en-US" dirty="0"/>
              <a:t>Click icon to add picture</a:t>
            </a:r>
          </a:p>
        </p:txBody>
      </p:sp>
      <p:sp>
        <p:nvSpPr>
          <p:cNvPr id="8" name="Date Placeholder 7"/>
          <p:cNvSpPr>
            <a:spLocks noGrp="1"/>
          </p:cNvSpPr>
          <p:nvPr>
            <p:ph type="dt" sz="half" idx="12"/>
          </p:nvPr>
        </p:nvSpPr>
        <p:spPr/>
        <p:txBody>
          <a:bodyPr/>
          <a:lstStyle/>
          <a:p>
            <a:fld id="{8DCB5E3E-2809-42CE-88CC-C614A45A892E}" type="datetime4">
              <a:rPr lang="en-US" smtClean="0"/>
              <a:pPr/>
              <a:t>November 25, 2016</a:t>
            </a:fld>
            <a:endParaRPr lang="en-US" dirty="0"/>
          </a:p>
        </p:txBody>
      </p:sp>
      <p:sp>
        <p:nvSpPr>
          <p:cNvPr id="9" name="Slide Number Placeholder 8"/>
          <p:cNvSpPr>
            <a:spLocks noGrp="1"/>
          </p:cNvSpPr>
          <p:nvPr>
            <p:ph type="sldNum" sz="quarter" idx="13"/>
          </p:nvPr>
        </p:nvSpPr>
        <p:spPr/>
        <p:txBody>
          <a:bodyPr/>
          <a:lstStyle/>
          <a:p>
            <a:fld id="{43183C4C-EBF1-1A4D-90EC-74EBA7EEE60F}" type="slidenum">
              <a:rPr lang="en-US" smtClean="0"/>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width picture">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nchor="t"/>
          <a:lstStyle/>
          <a:p>
            <a:r>
              <a:rPr lang="en-US"/>
              <a:t>Click to edit Master title style</a:t>
            </a:r>
            <a:endParaRPr lang="en-US" dirty="0"/>
          </a:p>
        </p:txBody>
      </p:sp>
      <p:sp>
        <p:nvSpPr>
          <p:cNvPr id="5" name="Date Placeholder 4"/>
          <p:cNvSpPr>
            <a:spLocks noGrp="1"/>
          </p:cNvSpPr>
          <p:nvPr>
            <p:ph type="dt" sz="half" idx="11"/>
          </p:nvPr>
        </p:nvSpPr>
        <p:spPr/>
        <p:txBody>
          <a:bodyPr/>
          <a:lstStyle/>
          <a:p>
            <a:fld id="{98544994-EA41-4BFD-BD93-779BB9F0B7E0}" type="datetime4">
              <a:rPr lang="en-US" smtClean="0"/>
              <a:pPr/>
              <a:t>November 25, 2016</a:t>
            </a:fld>
            <a:endParaRPr lang="en-US" dirty="0"/>
          </a:p>
        </p:txBody>
      </p:sp>
      <p:sp>
        <p:nvSpPr>
          <p:cNvPr id="6" name="Slide Number Placeholder 5"/>
          <p:cNvSpPr>
            <a:spLocks noGrp="1"/>
          </p:cNvSpPr>
          <p:nvPr>
            <p:ph type="sldNum" sz="quarter" idx="12"/>
          </p:nvPr>
        </p:nvSpPr>
        <p:spPr/>
        <p:txBody>
          <a:bodyPr/>
          <a:lstStyle/>
          <a:p>
            <a:fld id="{43183C4C-EBF1-1A4D-90EC-74EBA7EEE60F}" type="slidenum">
              <a:rPr lang="en-US" smtClean="0"/>
              <a:pPr/>
              <a:t>‹#›</a:t>
            </a:fld>
            <a:endParaRPr lang="en-US" dirty="0"/>
          </a:p>
        </p:txBody>
      </p:sp>
      <p:sp>
        <p:nvSpPr>
          <p:cNvPr id="9" name="Picture Placeholder 6"/>
          <p:cNvSpPr>
            <a:spLocks noGrp="1"/>
          </p:cNvSpPr>
          <p:nvPr>
            <p:ph type="pic" sz="quarter" idx="10"/>
          </p:nvPr>
        </p:nvSpPr>
        <p:spPr>
          <a:xfrm>
            <a:off x="457200" y="1371599"/>
            <a:ext cx="8229600" cy="4343400"/>
          </a:xfrm>
        </p:spPr>
        <p:txBody>
          <a:bodyPr>
            <a:normAutofit/>
          </a:bodyPr>
          <a:lstStyle>
            <a:lvl1pPr>
              <a:buNone/>
              <a:defRPr/>
            </a:lvl1pPr>
          </a:lstStyle>
          <a:p>
            <a:pPr lvl="0"/>
            <a:r>
              <a:rPr lang="en-US" noProof="0" dirty="0"/>
              <a:t>Click icon to add picture</a:t>
            </a: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a:t>Click to edit Master title style</a:t>
            </a:r>
          </a:p>
        </p:txBody>
      </p:sp>
      <p:sp>
        <p:nvSpPr>
          <p:cNvPr id="4" name="Date Placeholder 3"/>
          <p:cNvSpPr>
            <a:spLocks noGrp="1"/>
          </p:cNvSpPr>
          <p:nvPr>
            <p:ph type="dt" sz="half" idx="10"/>
          </p:nvPr>
        </p:nvSpPr>
        <p:spPr>
          <a:xfrm>
            <a:off x="7010400" y="6477000"/>
            <a:ext cx="1828800" cy="182880"/>
          </a:xfrm>
        </p:spPr>
        <p:txBody>
          <a:bodyPr/>
          <a:lstStyle/>
          <a:p>
            <a:fld id="{89E9F7DE-217A-4A61-B27E-43A62DC05743}" type="datetime4">
              <a:rPr lang="en-US" smtClean="0"/>
              <a:pPr/>
              <a:t>November 25, 2016</a:t>
            </a:fld>
            <a:endParaRPr lang="en-US" dirty="0"/>
          </a:p>
        </p:txBody>
      </p:sp>
      <p:sp>
        <p:nvSpPr>
          <p:cNvPr id="6" name="Slide Number Placeholder 5"/>
          <p:cNvSpPr>
            <a:spLocks noGrp="1"/>
          </p:cNvSpPr>
          <p:nvPr>
            <p:ph type="sldNum" sz="quarter" idx="11"/>
          </p:nvPr>
        </p:nvSpPr>
        <p:spPr>
          <a:xfrm>
            <a:off x="8458200" y="6248400"/>
            <a:ext cx="365760" cy="182880"/>
          </a:xfrm>
        </p:spPr>
        <p:txBody>
          <a:bodyPr/>
          <a:lstStyle/>
          <a:p>
            <a:fld id="{43183C4C-EBF1-1A4D-90EC-74EBA7EEE60F}" type="slidenum">
              <a:rPr lang="en-US" smtClean="0"/>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Full width no bullets">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57200" y="1371600"/>
            <a:ext cx="8229600" cy="4343400"/>
          </a:xfrm>
        </p:spPr>
        <p:txBody>
          <a:bodyPr/>
          <a:lstStyle>
            <a:lvl1pPr marL="231775" indent="-227013">
              <a:buClrTx/>
              <a:buFont typeface="Arial" pitchFamily="34" charset="0"/>
              <a:buChar char="•"/>
              <a:tabLst>
                <a:tab pos="231775" algn="l"/>
              </a:tabLst>
              <a:defRPr sz="2400"/>
            </a:lvl1pPr>
            <a:lvl2pPr marL="465138" indent="-233363">
              <a:spcBef>
                <a:spcPts val="900"/>
              </a:spcBef>
              <a:buClrTx/>
              <a:buFont typeface="Arial" pitchFamily="34" charset="0"/>
              <a:buChar char="•"/>
              <a:tabLst>
                <a:tab pos="465138" algn="l"/>
              </a:tabLst>
              <a:defRPr sz="2000"/>
            </a:lvl2pPr>
            <a:lvl3pPr marL="682625" indent="-217488">
              <a:buClrTx/>
              <a:buFont typeface="Arial" pitchFamily="34" charset="0"/>
              <a:buChar char="•"/>
              <a:tabLst>
                <a:tab pos="682625" algn="l"/>
              </a:tabLst>
              <a:defRPr/>
            </a:lvl3pPr>
            <a:lvl4pPr marL="914400" indent="-231775">
              <a:buClrTx/>
              <a:buFont typeface="Arial" pitchFamily="34" charset="0"/>
              <a:buChar char="•"/>
              <a:tabLst>
                <a:tab pos="914400" algn="l"/>
              </a:tabLst>
              <a:defRPr/>
            </a:lvl4pPr>
            <a:lvl5pPr marL="1379538" indent="-233363" defTabSz="919163">
              <a:buClrTx/>
              <a:buFont typeface="Arial" pitchFamily="34" charset="0"/>
              <a:buChar char="•"/>
              <a:tabLst>
                <a:tab pos="1379538" algn="l"/>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7010400" y="6477000"/>
            <a:ext cx="1828800" cy="182880"/>
          </a:xfrm>
        </p:spPr>
        <p:txBody>
          <a:bodyPr/>
          <a:lstStyle>
            <a:lvl1pPr algn="r">
              <a:defRPr/>
            </a:lvl1pPr>
          </a:lstStyle>
          <a:p>
            <a:fld id="{CFF7B1B7-DAD3-4FC1-84E9-633D1C7A6985}" type="datetime4">
              <a:rPr lang="en-US" smtClean="0"/>
              <a:pPr/>
              <a:t>November 25, 2016</a:t>
            </a:fld>
            <a:endParaRPr lang="en-US" dirty="0"/>
          </a:p>
        </p:txBody>
      </p:sp>
      <p:sp>
        <p:nvSpPr>
          <p:cNvPr id="6" name="Slide Number Placeholder 5"/>
          <p:cNvSpPr>
            <a:spLocks noGrp="1"/>
          </p:cNvSpPr>
          <p:nvPr>
            <p:ph type="sldNum" sz="quarter" idx="11"/>
          </p:nvPr>
        </p:nvSpPr>
        <p:spPr>
          <a:xfrm>
            <a:off x="8458200" y="6248400"/>
            <a:ext cx="365760" cy="182880"/>
          </a:xfrm>
        </p:spPr>
        <p:txBody>
          <a:bodyPr/>
          <a:lstStyle/>
          <a:p>
            <a:fld id="{43183C4C-EBF1-1A4D-90EC-74EBA7EEE60F}" type="slidenum">
              <a:rPr lang="en-US" smtClean="0"/>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ull width w/number">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nchor="t"/>
          <a:lstStyle/>
          <a:p>
            <a:r>
              <a:rPr lang="en-US"/>
              <a:t>Click to edit Master title style</a:t>
            </a:r>
            <a:endParaRPr lang="en-US" dirty="0"/>
          </a:p>
        </p:txBody>
      </p:sp>
      <p:sp>
        <p:nvSpPr>
          <p:cNvPr id="5" name="Content Placeholder 2"/>
          <p:cNvSpPr>
            <a:spLocks noGrp="1"/>
          </p:cNvSpPr>
          <p:nvPr>
            <p:ph idx="1"/>
          </p:nvPr>
        </p:nvSpPr>
        <p:spPr>
          <a:xfrm>
            <a:off x="457200" y="1371600"/>
            <a:ext cx="8229600"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4"/>
          <p:cNvSpPr txBox="1">
            <a:spLocks/>
          </p:cNvSpPr>
          <p:nvPr userDrawn="1"/>
        </p:nvSpPr>
        <p:spPr>
          <a:xfrm>
            <a:off x="6865912" y="6322123"/>
            <a:ext cx="1828800" cy="182880"/>
          </a:xfrm>
          <a:prstGeom prst="rect">
            <a:avLst/>
          </a:prstGeom>
        </p:spPr>
        <p:txBody>
          <a:bodyPr vert="horz" lIns="91440" tIns="0" rIns="9144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CFF7B1B7-DAD3-4FC1-84E9-633D1C7A6985}" type="datetime4">
              <a:rPr kumimoji="0" lang="en-US" sz="800" b="0" i="0" u="none" strike="noStrike" kern="1200" cap="none" spc="0" normalizeH="0" baseline="0" noProof="0" smtClean="0">
                <a:ln>
                  <a:noFill/>
                </a:ln>
                <a:solidFill>
                  <a:srgbClr val="717171"/>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November 25, 2016</a:t>
            </a:fld>
            <a:endParaRPr kumimoji="0" lang="en-US" sz="800" b="0" i="0" u="none" strike="noStrike" kern="1200" cap="none" spc="0" normalizeH="0" baseline="0" noProof="0" dirty="0">
              <a:ln>
                <a:noFill/>
              </a:ln>
              <a:solidFill>
                <a:srgbClr val="717171"/>
              </a:solidFill>
              <a:effectLst/>
              <a:uLnTx/>
              <a:uFillTx/>
              <a:latin typeface="Arial"/>
              <a:ea typeface="+mn-ea"/>
              <a:cs typeface="Arial"/>
            </a:endParaRPr>
          </a:p>
        </p:txBody>
      </p:sp>
      <p:sp>
        <p:nvSpPr>
          <p:cNvPr id="8" name="Slide Number Placeholder 5"/>
          <p:cNvSpPr txBox="1">
            <a:spLocks/>
          </p:cNvSpPr>
          <p:nvPr userDrawn="1"/>
        </p:nvSpPr>
        <p:spPr>
          <a:xfrm>
            <a:off x="8316416" y="6093296"/>
            <a:ext cx="365760" cy="182880"/>
          </a:xfrm>
          <a:prstGeom prst="rect">
            <a:avLst/>
          </a:prstGeom>
        </p:spPr>
        <p:txBody>
          <a:bodyPr vert="horz" lIns="9144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fld id="{43183C4C-EBF1-1A4D-90EC-74EBA7EEE60F}" type="slidenum">
              <a:rPr kumimoji="0" lang="en-US" sz="800" b="0" i="0" u="none" strike="noStrike" kern="1200" cap="none" spc="0" normalizeH="0" baseline="0" noProof="0" smtClean="0">
                <a:ln>
                  <a:noFill/>
                </a:ln>
                <a:solidFill>
                  <a:srgbClr val="717171"/>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717171"/>
              </a:solidFill>
              <a:effectLst/>
              <a:uLnTx/>
              <a:uFillTx/>
              <a:latin typeface="Arial"/>
              <a:ea typeface="+mn-ea"/>
              <a:cs typeface="Arial"/>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column no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4114800" cy="4343400"/>
          </a:xfrm>
        </p:spPr>
        <p:txBody>
          <a:bodyPr/>
          <a:lstStyle>
            <a:lvl1pPr marL="231775" indent="-231775" algn="l">
              <a:buFont typeface="Arial" pitchFamily="34" charset="0"/>
              <a:buChar char="•"/>
              <a:tabLst>
                <a:tab pos="231775" algn="l"/>
              </a:tabLst>
              <a:defRPr sz="2400"/>
            </a:lvl1pPr>
            <a:lvl2pPr marL="465138" indent="-233363">
              <a:buFont typeface="Arial" pitchFamily="34" charset="0"/>
              <a:buChar char="•"/>
              <a:tabLst>
                <a:tab pos="465138" algn="l"/>
              </a:tabLst>
              <a:defRPr sz="2000"/>
            </a:lvl2pPr>
            <a:lvl3pPr marL="682625" indent="-217488">
              <a:buFont typeface="Arial" pitchFamily="34" charset="0"/>
              <a:buChar char="•"/>
              <a:tabLst>
                <a:tab pos="682625" algn="l"/>
              </a:tabLst>
              <a:defRPr/>
            </a:lvl3pPr>
            <a:lvl4pPr marL="914400" indent="-231775">
              <a:buFont typeface="Arial" pitchFamily="34" charset="0"/>
              <a:buChar char="•"/>
              <a:tabLst>
                <a:tab pos="914400" algn="l"/>
              </a:tabLst>
              <a:defRPr/>
            </a:lvl4pPr>
            <a:lvl5pPr marL="914400" indent="-231775">
              <a:buFont typeface="Arial" pitchFamily="34" charset="0"/>
              <a:buChar char="•"/>
              <a:tabLst>
                <a:tab pos="914400" algn="l"/>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12" name="Picture Placeholder 7"/>
          <p:cNvSpPr>
            <a:spLocks noGrp="1"/>
          </p:cNvSpPr>
          <p:nvPr>
            <p:ph type="pic" sz="quarter" idx="10"/>
          </p:nvPr>
        </p:nvSpPr>
        <p:spPr>
          <a:xfrm>
            <a:off x="4800600" y="1371600"/>
            <a:ext cx="3886200" cy="4343400"/>
          </a:xfrm>
        </p:spPr>
        <p:txBody>
          <a:bodyPr/>
          <a:lstStyle/>
          <a:p>
            <a:r>
              <a:rPr lang="en-US" dirty="0"/>
              <a:t>Click icon to add picture</a:t>
            </a:r>
          </a:p>
        </p:txBody>
      </p:sp>
      <p:sp>
        <p:nvSpPr>
          <p:cNvPr id="6" name="Date Placeholder 5"/>
          <p:cNvSpPr>
            <a:spLocks noGrp="1"/>
          </p:cNvSpPr>
          <p:nvPr>
            <p:ph type="dt" sz="half" idx="11"/>
          </p:nvPr>
        </p:nvSpPr>
        <p:spPr/>
        <p:txBody>
          <a:bodyPr/>
          <a:lstStyle/>
          <a:p>
            <a:fld id="{84D56BD9-DCCE-4021-AE99-D071D3426A90}" type="datetime4">
              <a:rPr lang="en-US" smtClean="0"/>
              <a:pPr/>
              <a:t>November 25, 2016</a:t>
            </a:fld>
            <a:endParaRPr lang="en-US" dirty="0"/>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 column w/number">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1371600"/>
            <a:ext cx="4114800"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10" name="Picture Placeholder 7"/>
          <p:cNvSpPr>
            <a:spLocks noGrp="1"/>
          </p:cNvSpPr>
          <p:nvPr>
            <p:ph type="pic" sz="quarter" idx="10"/>
          </p:nvPr>
        </p:nvSpPr>
        <p:spPr>
          <a:xfrm>
            <a:off x="4800600" y="1371600"/>
            <a:ext cx="3886200" cy="4343400"/>
          </a:xfrm>
        </p:spPr>
        <p:txBody>
          <a:bodyPr/>
          <a:lstStyle/>
          <a:p>
            <a:r>
              <a:rPr lang="en-US" dirty="0"/>
              <a:t>Click icon to add picture</a:t>
            </a:r>
          </a:p>
        </p:txBody>
      </p:sp>
      <p:sp>
        <p:nvSpPr>
          <p:cNvPr id="6" name="Date Placeholder 5"/>
          <p:cNvSpPr>
            <a:spLocks noGrp="1"/>
          </p:cNvSpPr>
          <p:nvPr>
            <p:ph type="dt" sz="half" idx="11"/>
          </p:nvPr>
        </p:nvSpPr>
        <p:spPr/>
        <p:txBody>
          <a:bodyPr/>
          <a:lstStyle/>
          <a:p>
            <a:fld id="{3C2C506F-690E-4D98-9EA5-4DFACB80B558}" type="datetime4">
              <a:rPr lang="en-US" smtClean="0"/>
              <a:pPr/>
              <a:t>November 25, 2016</a:t>
            </a:fld>
            <a:endParaRPr lang="en-US" dirty="0"/>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no bullets and thumbnail">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5486400" cy="4343400"/>
          </a:xfrm>
        </p:spPr>
        <p:txBody>
          <a:bodyPr/>
          <a:lstStyle>
            <a:lvl1pPr marL="233363" indent="-233363" algn="l">
              <a:buFont typeface="Arial" pitchFamily="34" charset="0"/>
              <a:buChar char="•"/>
              <a:tabLst>
                <a:tab pos="231775" algn="l"/>
              </a:tabLst>
              <a:defRPr sz="2400">
                <a:solidFill>
                  <a:srgbClr val="000000"/>
                </a:solidFill>
              </a:defRPr>
            </a:lvl1pPr>
            <a:lvl2pPr marL="465138" indent="-233363">
              <a:buFont typeface="Arial" pitchFamily="34" charset="0"/>
              <a:buChar char="•"/>
              <a:tabLst>
                <a:tab pos="465138" algn="l"/>
              </a:tabLst>
              <a:defRPr sz="2000">
                <a:solidFill>
                  <a:srgbClr val="000000"/>
                </a:solidFill>
              </a:defRPr>
            </a:lvl2pPr>
            <a:lvl3pPr marL="682625" indent="-217488">
              <a:buFont typeface="Arial" pitchFamily="34" charset="0"/>
              <a:buChar char="•"/>
              <a:tabLst>
                <a:tab pos="682625" algn="l"/>
              </a:tabLst>
              <a:defRPr>
                <a:solidFill>
                  <a:srgbClr val="000000"/>
                </a:solidFill>
              </a:defRPr>
            </a:lvl3pPr>
            <a:lvl4pPr marL="914400" indent="-231775">
              <a:buFont typeface="Arial" pitchFamily="34" charset="0"/>
              <a:buChar char="•"/>
              <a:tabLst>
                <a:tab pos="914400" algn="l"/>
              </a:tabLst>
              <a:defRPr>
                <a:solidFill>
                  <a:srgbClr val="000000"/>
                </a:solidFill>
              </a:defRPr>
            </a:lvl4pPr>
            <a:lvl5pPr marL="1146175" indent="-231775">
              <a:buFont typeface="Arial" pitchFamily="34" charset="0"/>
              <a:buChar char="•"/>
              <a:tabLst>
                <a:tab pos="1146175" algn="l"/>
              </a:tabLst>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9" name="Picture Placeholder 9"/>
          <p:cNvSpPr>
            <a:spLocks noGrp="1"/>
          </p:cNvSpPr>
          <p:nvPr>
            <p:ph type="pic" sz="quarter" idx="10"/>
          </p:nvPr>
        </p:nvSpPr>
        <p:spPr>
          <a:xfrm>
            <a:off x="6172200" y="1371600"/>
            <a:ext cx="2514600" cy="2057400"/>
          </a:xfrm>
        </p:spPr>
        <p:txBody>
          <a:bodyPr/>
          <a:lstStyle/>
          <a:p>
            <a:r>
              <a:rPr lang="en-US" dirty="0"/>
              <a:t>Click icon to add picture</a:t>
            </a:r>
          </a:p>
        </p:txBody>
      </p:sp>
      <p:sp>
        <p:nvSpPr>
          <p:cNvPr id="10" name="Picture Placeholder 9"/>
          <p:cNvSpPr>
            <a:spLocks noGrp="1"/>
          </p:cNvSpPr>
          <p:nvPr>
            <p:ph type="pic" sz="quarter" idx="11"/>
          </p:nvPr>
        </p:nvSpPr>
        <p:spPr>
          <a:xfrm>
            <a:off x="6172200" y="3657600"/>
            <a:ext cx="2514600" cy="2057400"/>
          </a:xfrm>
        </p:spPr>
        <p:txBody>
          <a:bodyPr/>
          <a:lstStyle/>
          <a:p>
            <a:r>
              <a:rPr lang="en-US" dirty="0"/>
              <a:t>Click icon to add picture</a:t>
            </a:r>
          </a:p>
        </p:txBody>
      </p:sp>
      <p:sp>
        <p:nvSpPr>
          <p:cNvPr id="7" name="Date Placeholder 6"/>
          <p:cNvSpPr>
            <a:spLocks noGrp="1"/>
          </p:cNvSpPr>
          <p:nvPr>
            <p:ph type="dt" sz="half" idx="12"/>
          </p:nvPr>
        </p:nvSpPr>
        <p:spPr/>
        <p:txBody>
          <a:bodyPr/>
          <a:lstStyle/>
          <a:p>
            <a:fld id="{747B187F-F256-41B4-9C49-18A0204B7B52}" type="datetime4">
              <a:rPr lang="en-US" smtClean="0"/>
              <a:pPr/>
              <a:t>November 25, 2016</a:t>
            </a:fld>
            <a:endParaRPr lang="en-US" dirty="0"/>
          </a:p>
        </p:txBody>
      </p:sp>
      <p:sp>
        <p:nvSpPr>
          <p:cNvPr id="12" name="Slide Number Placeholder 11"/>
          <p:cNvSpPr>
            <a:spLocks noGrp="1"/>
          </p:cNvSpPr>
          <p:nvPr>
            <p:ph type="sldNum" sz="quarter" idx="13"/>
          </p:nvPr>
        </p:nvSpPr>
        <p:spPr/>
        <p:txBody>
          <a:bodyPr/>
          <a:lstStyle/>
          <a:p>
            <a:fld id="{43183C4C-EBF1-1A4D-90EC-74EBA7EEE60F}" type="slidenum">
              <a:rPr lang="en-US" smtClean="0"/>
              <a:pPr/>
              <a:t>‹#›</a:t>
            </a:fld>
            <a:endParaRPr lang="en-US"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w/number and thumbnail">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1371600"/>
            <a:ext cx="5486400" cy="4343400"/>
          </a:xfrm>
        </p:spPr>
        <p:txBody>
          <a:bodyPr/>
          <a:lstStyle>
            <a:lvl1pPr marL="457200" indent="-457200">
              <a:buFont typeface="+mj-lt"/>
              <a:buAutoNum type="arabicPeriod"/>
              <a:defRPr sz="2400">
                <a:solidFill>
                  <a:srgbClr val="000000"/>
                </a:solidFill>
              </a:defRPr>
            </a:lvl1pPr>
            <a:lvl2pPr marL="682625" indent="-230188">
              <a:buFont typeface="Arial"/>
              <a:buChar char="•"/>
              <a:defRPr sz="2000">
                <a:solidFill>
                  <a:srgbClr val="000000"/>
                </a:solidFill>
              </a:defRPr>
            </a:lvl2pPr>
            <a:lvl3pPr marL="920750" indent="-228600">
              <a:buFont typeface="Arial"/>
              <a:buChar char="•"/>
              <a:defRPr>
                <a:solidFill>
                  <a:srgbClr val="000000"/>
                </a:solidFill>
              </a:defRPr>
            </a:lvl3pPr>
            <a:lvl4pPr marL="1138238" indent="-228600">
              <a:defRPr>
                <a:solidFill>
                  <a:srgbClr val="000000"/>
                </a:solidFill>
              </a:defRPr>
            </a:lvl4pPr>
            <a:lvl5pPr marL="1377950" indent="-228600">
              <a:defRPr>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9" name="Picture Placeholder 9"/>
          <p:cNvSpPr>
            <a:spLocks noGrp="1"/>
          </p:cNvSpPr>
          <p:nvPr>
            <p:ph type="pic" sz="quarter" idx="10"/>
          </p:nvPr>
        </p:nvSpPr>
        <p:spPr>
          <a:xfrm>
            <a:off x="6172200" y="1371600"/>
            <a:ext cx="2514600" cy="2057400"/>
          </a:xfrm>
        </p:spPr>
        <p:txBody>
          <a:bodyPr/>
          <a:lstStyle/>
          <a:p>
            <a:r>
              <a:rPr lang="en-US" dirty="0"/>
              <a:t>Click icon to add picture</a:t>
            </a:r>
          </a:p>
        </p:txBody>
      </p:sp>
      <p:sp>
        <p:nvSpPr>
          <p:cNvPr id="10" name="Picture Placeholder 9"/>
          <p:cNvSpPr>
            <a:spLocks noGrp="1"/>
          </p:cNvSpPr>
          <p:nvPr>
            <p:ph type="pic" sz="quarter" idx="11"/>
          </p:nvPr>
        </p:nvSpPr>
        <p:spPr>
          <a:xfrm>
            <a:off x="6172200" y="3657600"/>
            <a:ext cx="2514600" cy="2057400"/>
          </a:xfrm>
        </p:spPr>
        <p:txBody>
          <a:bodyPr/>
          <a:lstStyle/>
          <a:p>
            <a:r>
              <a:rPr lang="en-US" dirty="0"/>
              <a:t>Click icon to add picture</a:t>
            </a:r>
          </a:p>
        </p:txBody>
      </p:sp>
      <p:sp>
        <p:nvSpPr>
          <p:cNvPr id="7" name="Date Placeholder 6"/>
          <p:cNvSpPr>
            <a:spLocks noGrp="1"/>
          </p:cNvSpPr>
          <p:nvPr>
            <p:ph type="dt" sz="half" idx="12"/>
          </p:nvPr>
        </p:nvSpPr>
        <p:spPr/>
        <p:txBody>
          <a:bodyPr/>
          <a:lstStyle/>
          <a:p>
            <a:fld id="{830C1262-B785-4877-8CC7-7C5AE70E7813}" type="datetime4">
              <a:rPr lang="en-US" smtClean="0"/>
              <a:pPr/>
              <a:t>November 25, 2016</a:t>
            </a:fld>
            <a:endParaRPr lang="en-US" dirty="0"/>
          </a:p>
        </p:txBody>
      </p:sp>
      <p:sp>
        <p:nvSpPr>
          <p:cNvPr id="12" name="Slide Number Placeholder 11"/>
          <p:cNvSpPr>
            <a:spLocks noGrp="1"/>
          </p:cNvSpPr>
          <p:nvPr>
            <p:ph type="sldNum" sz="quarter" idx="13"/>
          </p:nvPr>
        </p:nvSpPr>
        <p:spPr/>
        <p:txBody>
          <a:bodyPr/>
          <a:lstStyle/>
          <a:p>
            <a:fld id="{43183C4C-EBF1-1A4D-90EC-74EBA7EEE60F}" type="slidenum">
              <a:rPr lang="en-US" smtClean="0"/>
              <a:pPr/>
              <a:t>‹#›</a:t>
            </a:fld>
            <a:endParaRPr lang="en-US" dirty="0"/>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column w/bullets">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371600"/>
            <a:ext cx="4005072"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1143000" indent="-228600">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4690872" y="1371600"/>
            <a:ext cx="4005072"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1143000" indent="-228600">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7" name="Date Placeholder 6"/>
          <p:cNvSpPr>
            <a:spLocks noGrp="1"/>
          </p:cNvSpPr>
          <p:nvPr>
            <p:ph type="dt" sz="half" idx="11"/>
          </p:nvPr>
        </p:nvSpPr>
        <p:spPr/>
        <p:txBody>
          <a:bodyPr/>
          <a:lstStyle/>
          <a:p>
            <a:fld id="{763E0C97-FD74-472C-97C8-A176B2F909D9}" type="datetime4">
              <a:rPr lang="en-US" smtClean="0"/>
              <a:pPr/>
              <a:t>November 25, 2016</a:t>
            </a:fld>
            <a:endParaRPr lang="en-US" dirty="0"/>
          </a:p>
        </p:txBody>
      </p:sp>
      <p:sp>
        <p:nvSpPr>
          <p:cNvPr id="8" name="Slide Number Placeholder 7"/>
          <p:cNvSpPr>
            <a:spLocks noGrp="1"/>
          </p:cNvSpPr>
          <p:nvPr>
            <p:ph type="sldNum" sz="quarter" idx="12"/>
          </p:nvPr>
        </p:nvSpPr>
        <p:spPr/>
        <p:txBody>
          <a:bodyPr/>
          <a:lstStyle/>
          <a:p>
            <a:fld id="{43183C4C-EBF1-1A4D-90EC-74EBA7EEE60F}" type="slidenum">
              <a:rPr lang="en-US" smtClean="0"/>
              <a:pPr/>
              <a:t>‹#›</a:t>
            </a:fld>
            <a:endParaRPr lang="en-US"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no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4005072"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p:cNvSpPr>
            <a:spLocks noGrp="1"/>
          </p:cNvSpPr>
          <p:nvPr>
            <p:ph idx="10"/>
          </p:nvPr>
        </p:nvSpPr>
        <p:spPr>
          <a:xfrm>
            <a:off x="4690872" y="1371600"/>
            <a:ext cx="4005072"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6" name="Date Placeholder 5"/>
          <p:cNvSpPr>
            <a:spLocks noGrp="1"/>
          </p:cNvSpPr>
          <p:nvPr>
            <p:ph type="dt" sz="half" idx="11"/>
          </p:nvPr>
        </p:nvSpPr>
        <p:spPr/>
        <p:txBody>
          <a:bodyPr/>
          <a:lstStyle/>
          <a:p>
            <a:fld id="{267E5753-062B-40C9-8E73-72FA987FB728}" type="datetime4">
              <a:rPr lang="en-US" smtClean="0"/>
              <a:pPr/>
              <a:t>November 25, 2016</a:t>
            </a:fld>
            <a:endParaRPr lang="en-US" dirty="0"/>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 w/number">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1371600"/>
            <a:ext cx="4005072"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0"/>
          </p:nvPr>
        </p:nvSpPr>
        <p:spPr>
          <a:xfrm>
            <a:off x="4690872" y="1371600"/>
            <a:ext cx="4005072"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9" name="Date Placeholder 8"/>
          <p:cNvSpPr>
            <a:spLocks noGrp="1"/>
          </p:cNvSpPr>
          <p:nvPr>
            <p:ph type="dt" sz="half" idx="11"/>
          </p:nvPr>
        </p:nvSpPr>
        <p:spPr/>
        <p:txBody>
          <a:bodyPr/>
          <a:lstStyle/>
          <a:p>
            <a:fld id="{B7544C98-3B13-45FA-9C0D-E35A142F6F55}" type="datetime4">
              <a:rPr lang="en-US" smtClean="0"/>
              <a:pPr/>
              <a:t>November 25, 2016</a:t>
            </a:fld>
            <a:endParaRPr lang="en-US" dirty="0"/>
          </a:p>
        </p:txBody>
      </p:sp>
      <p:sp>
        <p:nvSpPr>
          <p:cNvPr id="10" name="Slide Number Placeholder 9"/>
          <p:cNvSpPr>
            <a:spLocks noGrp="1"/>
          </p:cNvSpPr>
          <p:nvPr>
            <p:ph type="sldNum" sz="quarter" idx="12"/>
          </p:nvPr>
        </p:nvSpPr>
        <p:spPr/>
        <p:txBody>
          <a:bodyPr/>
          <a:lstStyle/>
          <a:p>
            <a:fld id="{43183C4C-EBF1-1A4D-90EC-74EBA7EEE60F}" type="slidenum">
              <a:rPr lang="en-US" smtClean="0"/>
              <a:pPr/>
              <a:t>‹#›</a:t>
            </a:fld>
            <a:endParaRPr lang="en-US"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A97DE24-266A-4A72-85F7-C482CA8B0548}"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a:t>
            </a:fld>
            <a:endParaRPr lang="en-US" dirty="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Layout No Tag">
    <p:spTree>
      <p:nvGrpSpPr>
        <p:cNvPr id="1" name=""/>
        <p:cNvGrpSpPr/>
        <p:nvPr/>
      </p:nvGrpSpPr>
      <p:grpSpPr>
        <a:xfrm>
          <a:off x="0" y="0"/>
          <a:ext cx="0" cy="0"/>
          <a:chOff x="0" y="0"/>
          <a:chExt cx="0" cy="0"/>
        </a:xfrm>
      </p:grpSpPr>
      <p:sp>
        <p:nvSpPr>
          <p:cNvPr id="4" name="Date Placeholder 3"/>
          <p:cNvSpPr>
            <a:spLocks noGrp="1"/>
          </p:cNvSpPr>
          <p:nvPr>
            <p:ph type="dt" sz="half" idx="11"/>
          </p:nvPr>
        </p:nvSpPr>
        <p:spPr/>
        <p:txBody>
          <a:bodyPr/>
          <a:lstStyle/>
          <a:p>
            <a:fld id="{D4F6C7F9-832C-45E2-B973-94EC8599FB99}" type="datetime4">
              <a:rPr lang="en-US" smtClean="0"/>
              <a:pPr/>
              <a:t>November 25, 2016</a:t>
            </a:fld>
            <a:endParaRPr lang="en-US" dirty="0"/>
          </a:p>
        </p:txBody>
      </p:sp>
      <p:sp>
        <p:nvSpPr>
          <p:cNvPr id="5" name="Slide Number Placeholder 4"/>
          <p:cNvSpPr>
            <a:spLocks noGrp="1"/>
          </p:cNvSpPr>
          <p:nvPr>
            <p:ph type="sldNum" sz="quarter" idx="12"/>
          </p:nvPr>
        </p:nvSpPr>
        <p:spPr/>
        <p:txBody>
          <a:bodyPr/>
          <a:lstStyle/>
          <a:p>
            <a:fld id="{43183C4C-EBF1-1A4D-90EC-74EBA7EEE60F}"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467544" y="2204864"/>
            <a:ext cx="4042792" cy="3886200"/>
          </a:xfrm>
        </p:spPr>
        <p:txBody>
          <a:bodyPr/>
          <a:lstStyle>
            <a:lvl1pPr>
              <a:buFont typeface="Arial" pitchFamily="34" charset="0"/>
              <a:buChar cha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4716016" y="2204864"/>
            <a:ext cx="3945632" cy="3886200"/>
          </a:xfrm>
        </p:spPr>
        <p:txBody>
          <a:bodyPr/>
          <a:lstStyle>
            <a:lvl1pPr>
              <a:buFont typeface="Arial" pitchFamily="34" charset="0"/>
              <a:buChar cha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2" name="Text Placeholder 11"/>
          <p:cNvSpPr>
            <a:spLocks noGrp="1"/>
          </p:cNvSpPr>
          <p:nvPr>
            <p:ph type="body" sz="quarter" idx="1"/>
          </p:nvPr>
        </p:nvSpPr>
        <p:spPr>
          <a:xfrm>
            <a:off x="467544" y="1412776"/>
            <a:ext cx="4042792" cy="658368"/>
          </a:xfrm>
          <a:prstGeom prst="roundRect">
            <a:avLst>
              <a:gd name="adj" fmla="val 16667"/>
            </a:avLst>
          </a:prstGeom>
          <a:solidFill>
            <a:schemeClr val="tx2">
              <a:lumMod val="75000"/>
            </a:schemeClr>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716016" y="1412776"/>
            <a:ext cx="3945632" cy="658368"/>
          </a:xfrm>
          <a:prstGeom prst="roundRect">
            <a:avLst>
              <a:gd name="adj" fmla="val 16667"/>
            </a:avLst>
          </a:prstGeom>
          <a:solidFill>
            <a:schemeClr val="tx2">
              <a:lumMod val="75000"/>
            </a:schemeClr>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dirty="0"/>
              <a:t>Click to edit Master text styles</a:t>
            </a:r>
          </a:p>
        </p:txBody>
      </p:sp>
      <p:sp>
        <p:nvSpPr>
          <p:cNvPr id="15" name="Title 1"/>
          <p:cNvSpPr>
            <a:spLocks noGrp="1"/>
          </p:cNvSpPr>
          <p:nvPr>
            <p:ph type="title"/>
          </p:nvPr>
        </p:nvSpPr>
        <p:spPr>
          <a:xfrm>
            <a:off x="457200" y="502920"/>
            <a:ext cx="8229600" cy="685800"/>
          </a:xfrm>
        </p:spPr>
        <p:txBody>
          <a:bodyPr/>
          <a:lstStyle/>
          <a:p>
            <a:r>
              <a:rPr kumimoji="0" lang="en-US"/>
              <a:t>Click to edit Master title style</a:t>
            </a:r>
          </a:p>
        </p:txBody>
      </p:sp>
      <p:sp>
        <p:nvSpPr>
          <p:cNvPr id="16" name="Date Placeholder 3"/>
          <p:cNvSpPr txBox="1">
            <a:spLocks/>
          </p:cNvSpPr>
          <p:nvPr userDrawn="1"/>
        </p:nvSpPr>
        <p:spPr>
          <a:xfrm>
            <a:off x="6804248" y="6418287"/>
            <a:ext cx="1828800" cy="182880"/>
          </a:xfrm>
          <a:prstGeom prst="rect">
            <a:avLst/>
          </a:prstGeom>
        </p:spPr>
        <p:txBody>
          <a:bodyPr vert="horz" lIns="91440" tIns="0" rIns="9144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D4F6C7F9-832C-45E2-B973-94EC8599FB99}" type="datetime4">
              <a:rPr kumimoji="0" lang="en-US" sz="800" b="0" i="0" u="none" strike="noStrike" kern="1200" cap="none" spc="0" normalizeH="0" baseline="0" noProof="0" smtClean="0">
                <a:ln>
                  <a:noFill/>
                </a:ln>
                <a:solidFill>
                  <a:srgbClr val="717171"/>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November 25, 2016</a:t>
            </a:fld>
            <a:endParaRPr kumimoji="0" lang="en-US" sz="800" b="0" i="0" u="none" strike="noStrike" kern="1200" cap="none" spc="0" normalizeH="0" baseline="0" noProof="0" dirty="0">
              <a:ln>
                <a:noFill/>
              </a:ln>
              <a:solidFill>
                <a:srgbClr val="717171"/>
              </a:solidFill>
              <a:effectLst/>
              <a:uLnTx/>
              <a:uFillTx/>
              <a:latin typeface="Arial"/>
              <a:ea typeface="+mn-ea"/>
              <a:cs typeface="Arial"/>
            </a:endParaRPr>
          </a:p>
        </p:txBody>
      </p:sp>
      <p:sp>
        <p:nvSpPr>
          <p:cNvPr id="17" name="Slide Number Placeholder 4"/>
          <p:cNvSpPr>
            <a:spLocks noGrp="1"/>
          </p:cNvSpPr>
          <p:nvPr>
            <p:ph type="sldNum" sz="quarter" idx="12"/>
          </p:nvPr>
        </p:nvSpPr>
        <p:spPr>
          <a:xfrm>
            <a:off x="8316416" y="6165304"/>
            <a:ext cx="365760" cy="182880"/>
          </a:xfrm>
        </p:spPr>
        <p:txBody>
          <a:bodyPr/>
          <a:lstStyle/>
          <a:p>
            <a:fld id="{43183C4C-EBF1-1A4D-90EC-74EBA7EEE60F}"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457200" y="1600200"/>
            <a:ext cx="4042792"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716016" y="1556792"/>
            <a:ext cx="3945632"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3"/>
          <p:cNvSpPr>
            <a:spLocks noGrp="1"/>
          </p:cNvSpPr>
          <p:nvPr>
            <p:ph type="dt" sz="half" idx="11"/>
          </p:nvPr>
        </p:nvSpPr>
        <p:spPr>
          <a:xfrm>
            <a:off x="6804248" y="6381328"/>
            <a:ext cx="1828800" cy="182880"/>
          </a:xfrm>
        </p:spPr>
        <p:txBody>
          <a:bodyPr/>
          <a:lstStyle/>
          <a:p>
            <a:fld id="{D4F6C7F9-832C-45E2-B973-94EC8599FB99}" type="datetime4">
              <a:rPr lang="en-US" smtClean="0"/>
              <a:pPr/>
              <a:t>November 25, 2016</a:t>
            </a:fld>
            <a:endParaRPr lang="en-US" dirty="0"/>
          </a:p>
        </p:txBody>
      </p:sp>
      <p:sp>
        <p:nvSpPr>
          <p:cNvPr id="10" name="Slide Number Placeholder 4"/>
          <p:cNvSpPr txBox="1">
            <a:spLocks/>
          </p:cNvSpPr>
          <p:nvPr userDrawn="1"/>
        </p:nvSpPr>
        <p:spPr>
          <a:xfrm>
            <a:off x="8244408" y="6165304"/>
            <a:ext cx="365760" cy="182880"/>
          </a:xfrm>
          <a:prstGeom prst="rect">
            <a:avLst/>
          </a:prstGeom>
        </p:spPr>
        <p:txBody>
          <a:bodyPr vert="horz" lIns="9144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fld id="{43183C4C-EBF1-1A4D-90EC-74EBA7EEE60F}" type="slidenum">
              <a:rPr kumimoji="0" lang="en-US" sz="800" b="0" i="0" u="none" strike="noStrike" kern="1200" cap="none" spc="0" normalizeH="0" baseline="0" noProof="0" smtClean="0">
                <a:ln>
                  <a:noFill/>
                </a:ln>
                <a:solidFill>
                  <a:srgbClr val="717171"/>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717171"/>
              </a:solidFill>
              <a:effectLst/>
              <a:uLnTx/>
              <a:uFillTx/>
              <a:latin typeface="Arial"/>
              <a:ea typeface="+mn-ea"/>
              <a:cs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819400" y="381000"/>
            <a:ext cx="6324600" cy="2590800"/>
          </a:xfrm>
        </p:spPr>
        <p:txBody>
          <a:bodyPr/>
          <a:lstStyle>
            <a:lvl1pPr>
              <a:defRPr b="1">
                <a:solidFill>
                  <a:schemeClr val="tx1"/>
                </a:solidFill>
              </a:defRPr>
            </a:lvl1pPr>
          </a:lstStyle>
          <a:p>
            <a:r>
              <a:rPr kumimoji="0" lang="en-US" dirty="0"/>
              <a:t>Click to edit Master title style</a:t>
            </a:r>
          </a:p>
        </p:txBody>
      </p:sp>
      <p:sp>
        <p:nvSpPr>
          <p:cNvPr id="9" name="Subtitle 8"/>
          <p:cNvSpPr>
            <a:spLocks noGrp="1"/>
          </p:cNvSpPr>
          <p:nvPr>
            <p:ph type="subTitle" idx="1"/>
          </p:nvPr>
        </p:nvSpPr>
        <p:spPr>
          <a:xfrm>
            <a:off x="2819400" y="2971800"/>
            <a:ext cx="6324600" cy="838200"/>
          </a:xfrm>
        </p:spPr>
        <p:txBody>
          <a:bodyPr/>
          <a:lstStyle>
            <a:lvl1pPr marL="0" indent="0" algn="l">
              <a:buNone/>
              <a:defRPr sz="1800" b="1">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B5123D7D-0D59-4AF2-914D-526AB6A9FE09}" type="datetime1">
              <a:rPr lang="en-CA" smtClean="0"/>
              <a:pPr/>
              <a:t>2016-11-25</a:t>
            </a:fld>
            <a:endParaRPr lang="en-CA"/>
          </a:p>
        </p:txBody>
      </p:sp>
      <p:sp>
        <p:nvSpPr>
          <p:cNvPr id="17" name="Footer Placeholder 16"/>
          <p:cNvSpPr>
            <a:spLocks noGrp="1"/>
          </p:cNvSpPr>
          <p:nvPr>
            <p:ph type="ftr" sz="quarter" idx="11"/>
          </p:nvPr>
        </p:nvSpPr>
        <p:spPr bwMode="auto">
          <a:xfrm rot="5400000">
            <a:off x="7077269" y="4181669"/>
            <a:ext cx="3657600" cy="384048"/>
          </a:xfrm>
          <a:prstGeom prst="rect">
            <a:avLst/>
          </a:prstGeom>
        </p:spPr>
        <p:txBody>
          <a:bodyPr/>
          <a:lstStyle/>
          <a:p>
            <a:r>
              <a:rPr lang="en-CA"/>
              <a:t>‹#›</a:t>
            </a:r>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2 column w/bullets">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371600"/>
            <a:ext cx="4005072"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1143000" indent="-228600">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4690872" y="1371600"/>
            <a:ext cx="4005072"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1143000" indent="-228600">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p:nvPr>
        </p:nvSpPr>
        <p:spPr>
          <a:xfrm>
            <a:off x="457200" y="457200"/>
            <a:ext cx="8229600" cy="685800"/>
          </a:xfrm>
        </p:spPr>
        <p:txBody>
          <a:bodyPr/>
          <a:lstStyle/>
          <a:p>
            <a:r>
              <a:rPr lang="en-US"/>
              <a:t>Click to edit Master title style</a:t>
            </a:r>
            <a:endParaRPr lang="en-US" dirty="0"/>
          </a:p>
        </p:txBody>
      </p:sp>
      <p:sp>
        <p:nvSpPr>
          <p:cNvPr id="7" name="Date Placeholder 6"/>
          <p:cNvSpPr>
            <a:spLocks noGrp="1"/>
          </p:cNvSpPr>
          <p:nvPr>
            <p:ph type="dt" sz="half" idx="11"/>
          </p:nvPr>
        </p:nvSpPr>
        <p:spPr/>
        <p:txBody>
          <a:bodyPr/>
          <a:lstStyle/>
          <a:p>
            <a:fld id="{763E0C97-FD74-472C-97C8-A176B2F909D9}" type="datetime4">
              <a:rPr lang="en-US" smtClean="0"/>
              <a:pPr/>
              <a:t>November 25, 2016</a:t>
            </a:fld>
            <a:endParaRPr lang="en-US" dirty="0"/>
          </a:p>
        </p:txBody>
      </p:sp>
      <p:sp>
        <p:nvSpPr>
          <p:cNvPr id="8" name="Slide Number Placeholder 7"/>
          <p:cNvSpPr>
            <a:spLocks noGrp="1"/>
          </p:cNvSpPr>
          <p:nvPr>
            <p:ph type="sldNum" sz="quarter" idx="12"/>
          </p:nvPr>
        </p:nvSpPr>
        <p:spPr/>
        <p:txBody>
          <a:bodyPr/>
          <a:lstStyle/>
          <a:p>
            <a:fld id="{43183C4C-EBF1-1A4D-90EC-74EBA7EEE60F}" type="slidenum">
              <a:rPr lang="en-US" smtClean="0"/>
              <a:pPr/>
              <a:t>‹#›</a:t>
            </a:fld>
            <a:endParaRPr lang="en-US" dirty="0"/>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5123D7D-0D59-4AF2-914D-526AB6A9FE09}" type="datetime1">
              <a:rPr lang="en-CA" smtClean="0"/>
              <a:pPr/>
              <a:t>2016-11-25</a:t>
            </a:fld>
            <a:endParaRPr lang="en-CA"/>
          </a:p>
        </p:txBody>
      </p:sp>
      <p:sp>
        <p:nvSpPr>
          <p:cNvPr id="5" name="Footer Placeholder 4"/>
          <p:cNvSpPr>
            <a:spLocks noGrp="1"/>
          </p:cNvSpPr>
          <p:nvPr>
            <p:ph type="ftr" sz="quarter" idx="11"/>
          </p:nvPr>
        </p:nvSpPr>
        <p:spPr/>
        <p:txBody>
          <a:bodyPr/>
          <a:lstStyle/>
          <a:p>
            <a:r>
              <a:rPr lang="en-CA"/>
              <a:t>‹#›</a:t>
            </a:r>
          </a:p>
        </p:txBody>
      </p:sp>
      <p:sp>
        <p:nvSpPr>
          <p:cNvPr id="6" name="Slide Number Placeholder 5"/>
          <p:cNvSpPr>
            <a:spLocks noGrp="1"/>
          </p:cNvSpPr>
          <p:nvPr>
            <p:ph type="sldNum" sz="quarter" idx="12"/>
          </p:nvPr>
        </p:nvSpPr>
        <p:spPr/>
        <p:txBody>
          <a:bodyPr/>
          <a:lstStyle/>
          <a:p>
            <a:fld id="{C7DC34F8-DE15-4D61-84B0-AD6035DE09C8}" type="slidenum">
              <a:rPr lang="en-US" smtClean="0"/>
              <a:t>‹#›</a:t>
            </a:fld>
            <a:endParaRPr lang="en-US"/>
          </a:p>
        </p:txBody>
      </p:sp>
    </p:spTree>
    <p:extLst>
      <p:ext uri="{BB962C8B-B14F-4D97-AF65-F5344CB8AC3E}">
        <p14:creationId xmlns:p14="http://schemas.microsoft.com/office/powerpoint/2010/main" val="37218761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051A15-ABA7-46AF-9A67-502D51498BEA}" type="datetime4">
              <a:rPr lang="en-US" smtClean="0"/>
              <a:pPr/>
              <a:t>November 25, 2016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1564733978"/>
      </p:ext>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051A15-ABA7-46AF-9A67-502D51498BEA}" type="datetime4">
              <a:rPr lang="en-US" smtClean="0"/>
              <a:pPr/>
              <a:t>November 25, 2016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1268873490"/>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4F6C7F9-832C-45E2-B973-94EC8599FB99}" type="datetime4">
              <a:rPr lang="en-US" smtClean="0"/>
              <a:pPr/>
              <a:t>November 25, 2016</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C34F8-DE15-4D61-84B0-AD6035DE09C8}" type="slidenum">
              <a:rPr lang="en-US" smtClean="0"/>
              <a:t>‹#›</a:t>
            </a:fld>
            <a:endParaRPr lang="en-US"/>
          </a:p>
        </p:txBody>
      </p:sp>
      <p:sp>
        <p:nvSpPr>
          <p:cNvPr id="8" name="Slide Number Placeholder 4"/>
          <p:cNvSpPr txBox="1">
            <a:spLocks/>
          </p:cNvSpPr>
          <p:nvPr userDrawn="1"/>
        </p:nvSpPr>
        <p:spPr>
          <a:xfrm>
            <a:off x="8244408" y="6165304"/>
            <a:ext cx="365760" cy="182880"/>
          </a:xfrm>
          <a:prstGeom prst="rect">
            <a:avLst/>
          </a:prstGeom>
        </p:spPr>
        <p:txBody>
          <a:bodyPr vert="horz" lIns="9144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fld id="{43183C4C-EBF1-1A4D-90EC-74EBA7EEE60F}" type="slidenum">
              <a:rPr kumimoji="0" lang="en-US" sz="800" b="0" i="0" u="none" strike="noStrike" kern="1200" cap="none" spc="0" normalizeH="0" baseline="0" noProof="0" smtClean="0">
                <a:ln>
                  <a:noFill/>
                </a:ln>
                <a:solidFill>
                  <a:srgbClr val="717171"/>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717171"/>
              </a:solidFill>
              <a:effectLst/>
              <a:uLnTx/>
              <a:uFillTx/>
              <a:latin typeface="Arial"/>
              <a:ea typeface="+mn-ea"/>
              <a:cs typeface="Arial"/>
            </a:endParaRPr>
          </a:p>
        </p:txBody>
      </p:sp>
    </p:spTree>
    <p:extLst>
      <p:ext uri="{BB962C8B-B14F-4D97-AF65-F5344CB8AC3E}">
        <p14:creationId xmlns:p14="http://schemas.microsoft.com/office/powerpoint/2010/main" val="39214768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EF7AF87-6A9D-40DB-833B-C3BDF0AB3177}" type="datetimeFigureOut">
              <a:rPr lang="en-US" smtClean="0"/>
              <a:t>11/25/2016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183C4C-EBF1-1A4D-90EC-74EBA7EEE60F}" type="slidenum">
              <a:rPr lang="en-US" smtClean="0"/>
              <a:pPr/>
              <a:t>‹#›</a:t>
            </a:fld>
            <a:endParaRPr lang="en-US" dirty="0"/>
          </a:p>
        </p:txBody>
      </p:sp>
      <p:sp>
        <p:nvSpPr>
          <p:cNvPr id="10" name="Date Placeholder 3"/>
          <p:cNvSpPr txBox="1">
            <a:spLocks/>
          </p:cNvSpPr>
          <p:nvPr userDrawn="1"/>
        </p:nvSpPr>
        <p:spPr>
          <a:xfrm>
            <a:off x="6804248" y="6418287"/>
            <a:ext cx="1828800" cy="182880"/>
          </a:xfrm>
          <a:prstGeom prst="rect">
            <a:avLst/>
          </a:prstGeom>
        </p:spPr>
        <p:txBody>
          <a:bodyPr vert="horz" lIns="91440" tIns="0" rIns="9144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D4F6C7F9-832C-45E2-B973-94EC8599FB99}" type="datetime4">
              <a:rPr kumimoji="0" lang="en-US" sz="800" b="0" i="0" u="none" strike="noStrike" kern="1200" cap="none" spc="0" normalizeH="0" baseline="0" noProof="0" smtClean="0">
                <a:ln>
                  <a:noFill/>
                </a:ln>
                <a:solidFill>
                  <a:srgbClr val="717171"/>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November 25, 2016</a:t>
            </a:fld>
            <a:endParaRPr kumimoji="0" lang="en-US" sz="800" b="0" i="0" u="none" strike="noStrike" kern="1200" cap="none" spc="0" normalizeH="0" baseline="0" noProof="0" dirty="0">
              <a:ln>
                <a:noFill/>
              </a:ln>
              <a:solidFill>
                <a:srgbClr val="717171"/>
              </a:solidFill>
              <a:effectLst/>
              <a:uLnTx/>
              <a:uFillTx/>
              <a:latin typeface="Arial"/>
              <a:ea typeface="+mn-ea"/>
              <a:cs typeface="Arial"/>
            </a:endParaRPr>
          </a:p>
        </p:txBody>
      </p:sp>
    </p:spTree>
    <p:extLst>
      <p:ext uri="{BB962C8B-B14F-4D97-AF65-F5344CB8AC3E}">
        <p14:creationId xmlns:p14="http://schemas.microsoft.com/office/powerpoint/2010/main" val="20009610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E9F7DE-217A-4A61-B27E-43A62DC05743}" type="datetime4">
              <a:rPr lang="en-US" smtClean="0"/>
              <a:pPr/>
              <a:t>November 25, 2016</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347599148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97DE24-266A-4A72-85F7-C482CA8B0548}" type="datetime4">
              <a:rPr lang="en-US" smtClean="0"/>
              <a:pPr/>
              <a:t>November 25, 2016</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1036321796"/>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051A15-ABA7-46AF-9A67-502D51498BEA}" type="datetime4">
              <a:rPr lang="en-US" smtClean="0"/>
              <a:pPr/>
              <a:t>November 25, 2016</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3747262201"/>
      </p:ext>
    </p:extLst>
  </p:cSld>
  <p:clrMapOvr>
    <a:masterClrMapping/>
  </p:clrMapOvr>
  <p:hf hdr="0"/>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051A15-ABA7-46AF-9A67-502D51498BEA}" type="datetime4">
              <a:rPr lang="en-US" smtClean="0"/>
              <a:pPr/>
              <a:t>November 25, 2016</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145547294"/>
      </p:ext>
    </p:extLst>
  </p:cSld>
  <p:clrMapOvr>
    <a:masterClrMapping/>
  </p:clrMapOvr>
  <p:hf hdr="0"/>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051A15-ABA7-46AF-9A67-502D51498BEA}" type="datetime4">
              <a:rPr lang="en-US" smtClean="0"/>
              <a:pPr/>
              <a:t>November 25, 2016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2407004388"/>
      </p:ext>
    </p:extLst>
  </p:cSld>
  <p:clrMapOvr>
    <a:masterClrMapping/>
  </p:clrMapOvr>
  <p:hf hdr="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051A15-ABA7-46AF-9A67-502D51498BEA}" type="datetime4">
              <a:rPr lang="en-US" smtClean="0"/>
              <a:pPr/>
              <a:t>November 25, 2016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1118717734"/>
      </p:ext>
    </p:extLst>
  </p:cSld>
  <p:clrMapOvr>
    <a:masterClrMapping/>
  </p:clrMapOvr>
  <p:hf hdr="0"/>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Full width w/bullets">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nchor="t"/>
          <a:lstStyle>
            <a:lvl1pPr>
              <a:defRPr b="1" i="0">
                <a:latin typeface="Arial"/>
                <a:cs typeface="Arial"/>
              </a:defRPr>
            </a:lvl1pPr>
          </a:lstStyle>
          <a:p>
            <a:r>
              <a:rPr lang="en-US" dirty="0"/>
              <a:t>Click to edit Master title style</a:t>
            </a:r>
          </a:p>
        </p:txBody>
      </p:sp>
      <p:sp>
        <p:nvSpPr>
          <p:cNvPr id="5" name="Content Placeholder 2"/>
          <p:cNvSpPr>
            <a:spLocks noGrp="1"/>
          </p:cNvSpPr>
          <p:nvPr>
            <p:ph idx="1"/>
          </p:nvPr>
        </p:nvSpPr>
        <p:spPr>
          <a:xfrm>
            <a:off x="457200" y="1371600"/>
            <a:ext cx="8229600" cy="4343400"/>
          </a:xfrm>
        </p:spPr>
        <p:txBody>
          <a:bodyPr/>
          <a:lstStyle>
            <a:lvl1pPr marL="228600" indent="-228600">
              <a:buFont typeface="Arial"/>
              <a:buChar char="•"/>
              <a:defRPr sz="2400" b="0" i="0">
                <a:solidFill>
                  <a:srgbClr val="000000"/>
                </a:solidFill>
                <a:latin typeface="Arial"/>
                <a:cs typeface="Arial"/>
              </a:defRPr>
            </a:lvl1pPr>
            <a:lvl2pPr marL="457200" indent="-228600">
              <a:buFont typeface="Arial"/>
              <a:buChar char="•"/>
              <a:defRPr sz="2000" b="0" i="0">
                <a:solidFill>
                  <a:srgbClr val="000000"/>
                </a:solidFill>
                <a:latin typeface="Arial"/>
                <a:cs typeface="Arial"/>
              </a:defRPr>
            </a:lvl2pPr>
            <a:lvl3pPr marL="685800" indent="-228600">
              <a:buFont typeface="Arial"/>
              <a:buChar char="•"/>
              <a:defRPr b="0" i="0">
                <a:solidFill>
                  <a:srgbClr val="000000"/>
                </a:solidFill>
                <a:latin typeface="Arial"/>
                <a:cs typeface="Arial"/>
              </a:defRPr>
            </a:lvl3pPr>
            <a:lvl4pPr marL="914400" indent="-228600">
              <a:defRPr b="0" i="0">
                <a:solidFill>
                  <a:srgbClr val="000000"/>
                </a:solidFill>
                <a:latin typeface="Arial"/>
                <a:cs typeface="Arial"/>
              </a:defRPr>
            </a:lvl4pPr>
            <a:lvl5pPr marL="1143000" indent="-228600">
              <a:defRPr b="0" i="0">
                <a:solidFill>
                  <a:srgbClr val="00000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sz="800">
                <a:latin typeface="Arial"/>
                <a:cs typeface="Arial"/>
              </a:defRPr>
            </a:lvl1pPr>
          </a:lstStyle>
          <a:p>
            <a:fld id="{819AF669-3390-444F-ABB2-37195FA8DE5C}" type="datetime4">
              <a:rPr lang="en-US" smtClean="0"/>
              <a:pPr/>
              <a:t>November 25, 2016</a:t>
            </a:fld>
            <a:endParaRPr lang="en-US" dirty="0"/>
          </a:p>
        </p:txBody>
      </p:sp>
      <p:sp>
        <p:nvSpPr>
          <p:cNvPr id="8" name="Slide Number Placeholder 7"/>
          <p:cNvSpPr>
            <a:spLocks noGrp="1"/>
          </p:cNvSpPr>
          <p:nvPr>
            <p:ph type="sldNum" sz="quarter" idx="11"/>
          </p:nvPr>
        </p:nvSpPr>
        <p:spPr/>
        <p:txBody>
          <a:bodyPr/>
          <a:lstStyle>
            <a:lvl1pPr>
              <a:defRPr sz="800">
                <a:latin typeface="Arial"/>
                <a:cs typeface="Arial"/>
              </a:defRPr>
            </a:lvl1pPr>
          </a:lstStyle>
          <a:p>
            <a:fld id="{43183C4C-EBF1-1A4D-90EC-74EBA7EEE60F}" type="slidenum">
              <a:rPr lang="en-US" smtClean="0"/>
              <a:pPr/>
              <a:t>‹#›</a:t>
            </a:fld>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2.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23" cstate="prin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02920"/>
            <a:ext cx="8229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371600"/>
            <a:ext cx="82296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233363" marR="0" lvl="0" indent="-233363" algn="l" defTabSz="914400" rtl="0" eaLnBrk="1" fontAlgn="base" latinLnBrk="0" hangingPunct="1">
              <a:lnSpc>
                <a:spcPct val="100000"/>
              </a:lnSpc>
              <a:spcBef>
                <a:spcPct val="20000"/>
              </a:spcBef>
              <a:spcAft>
                <a:spcPct val="0"/>
              </a:spcAft>
              <a:buClrTx/>
              <a:buSzTx/>
              <a:buFont typeface="Arial"/>
              <a:buChar char="•"/>
              <a:tabLst/>
              <a:defRPr/>
            </a:pPr>
            <a:r>
              <a:rPr lang="en-US" dirty="0"/>
              <a:t>Click to edit Master text style</a:t>
            </a:r>
          </a:p>
          <a:p>
            <a:pPr marL="460375" marR="0" lvl="1" indent="-285750" algn="l" defTabSz="914400" rtl="0" eaLnBrk="1" fontAlgn="base" latinLnBrk="0" hangingPunct="1">
              <a:lnSpc>
                <a:spcPct val="100000"/>
              </a:lnSpc>
              <a:spcBef>
                <a:spcPct val="20000"/>
              </a:spcBef>
              <a:spcAft>
                <a:spcPct val="0"/>
              </a:spcAft>
              <a:buClrTx/>
              <a:buSzTx/>
              <a:buFont typeface="Arial"/>
              <a:buChar char="•"/>
              <a:tabLst/>
              <a:defRPr/>
            </a:pPr>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11"/>
          <p:cNvSpPr>
            <a:spLocks noGrp="1"/>
          </p:cNvSpPr>
          <p:nvPr>
            <p:ph type="dt" sz="half" idx="2"/>
          </p:nvPr>
        </p:nvSpPr>
        <p:spPr>
          <a:xfrm>
            <a:off x="6804248" y="6418287"/>
            <a:ext cx="1828800" cy="182880"/>
          </a:xfrm>
          <a:prstGeom prst="rect">
            <a:avLst/>
          </a:prstGeom>
        </p:spPr>
        <p:txBody>
          <a:bodyPr vert="horz" lIns="91440" tIns="0" rIns="91440" bIns="0" rtlCol="0" anchor="ctr"/>
          <a:lstStyle>
            <a:lvl1pPr algn="r">
              <a:defRPr sz="800" b="0" i="0">
                <a:solidFill>
                  <a:srgbClr val="717171"/>
                </a:solidFill>
                <a:latin typeface="Arial"/>
                <a:cs typeface="Arial"/>
              </a:defRPr>
            </a:lvl1pPr>
          </a:lstStyle>
          <a:p>
            <a:fld id="{06051A15-ABA7-46AF-9A67-502D51498BEA}" type="datetime4">
              <a:rPr lang="en-US" smtClean="0"/>
              <a:pPr/>
              <a:t>November 25, 2016</a:t>
            </a:fld>
            <a:endParaRPr lang="en-US" dirty="0"/>
          </a:p>
        </p:txBody>
      </p:sp>
      <p:sp>
        <p:nvSpPr>
          <p:cNvPr id="13" name="Slide Number Placeholder 12"/>
          <p:cNvSpPr>
            <a:spLocks noGrp="1"/>
          </p:cNvSpPr>
          <p:nvPr>
            <p:ph type="sldNum" sz="quarter" idx="4"/>
          </p:nvPr>
        </p:nvSpPr>
        <p:spPr>
          <a:xfrm>
            <a:off x="8244408" y="6165304"/>
            <a:ext cx="365760" cy="182880"/>
          </a:xfrm>
          <a:prstGeom prst="rect">
            <a:avLst/>
          </a:prstGeom>
        </p:spPr>
        <p:txBody>
          <a:bodyPr vert="horz" lIns="91440" tIns="0" rIns="0" bIns="0" rtlCol="0" anchor="t" anchorCtr="0"/>
          <a:lstStyle>
            <a:lvl1pPr algn="l">
              <a:defRPr sz="800" b="0" i="0">
                <a:solidFill>
                  <a:srgbClr val="717171"/>
                </a:solidFill>
                <a:latin typeface="Arial"/>
                <a:cs typeface="Arial"/>
              </a:defRPr>
            </a:lvl1pPr>
          </a:lstStyle>
          <a:p>
            <a:fld id="{43183C4C-EBF1-1A4D-90EC-74EBA7EEE60F}" type="slidenum">
              <a:rPr lang="en-US" smtClean="0"/>
              <a:pPr/>
              <a:t>‹#›</a:t>
            </a:fld>
            <a:endParaRPr lang="en-US" dirty="0"/>
          </a:p>
        </p:txBody>
      </p:sp>
      <p:pic>
        <p:nvPicPr>
          <p:cNvPr id="8" name="Picture 7" descr="CARE_VERT_1c_REV.png"/>
          <p:cNvPicPr>
            <a:picLocks noChangeAspect="1"/>
          </p:cNvPicPr>
          <p:nvPr/>
        </p:nvPicPr>
        <p:blipFill>
          <a:blip r:embed="rId24" cstate="print"/>
          <a:stretch>
            <a:fillRect/>
          </a:stretch>
        </p:blipFill>
        <p:spPr>
          <a:xfrm>
            <a:off x="8327121" y="167640"/>
            <a:ext cx="535796" cy="670560"/>
          </a:xfrm>
          <a:prstGeom prst="rect">
            <a:avLst/>
          </a:prstGeom>
        </p:spPr>
      </p:pic>
      <p:sp>
        <p:nvSpPr>
          <p:cNvPr id="9" name="TextBox 8"/>
          <p:cNvSpPr txBox="1"/>
          <p:nvPr/>
        </p:nvSpPr>
        <p:spPr>
          <a:xfrm>
            <a:off x="9338878" y="616022"/>
            <a:ext cx="184731" cy="369332"/>
          </a:xfrm>
          <a:prstGeom prst="rect">
            <a:avLst/>
          </a:prstGeom>
          <a:noFill/>
        </p:spPr>
        <p:txBody>
          <a:bodyPr wrap="none" rtlCol="0">
            <a:spAutoFit/>
          </a:bodyPr>
          <a:lstStyle/>
          <a:p>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61" r:id="rId21"/>
  </p:sldLayoutIdLst>
  <p:hf hdr="0"/>
  <p:txStyles>
    <p:titleStyle>
      <a:lvl1pPr algn="l" rtl="0" eaLnBrk="1" fontAlgn="base" hangingPunct="1">
        <a:spcBef>
          <a:spcPct val="0"/>
        </a:spcBef>
        <a:spcAft>
          <a:spcPct val="0"/>
        </a:spcAft>
        <a:defRPr kumimoji="0" lang="en-US" sz="2400" b="1" i="0" u="none" strike="noStrike" kern="1200" cap="none" spc="0" normalizeH="0" baseline="0" noProof="0" dirty="0" smtClean="0">
          <a:ln>
            <a:noFill/>
          </a:ln>
          <a:solidFill>
            <a:srgbClr val="FFFFFF"/>
          </a:solidFill>
          <a:effectLst/>
          <a:uLnTx/>
          <a:uFillTx/>
          <a:latin typeface="Arial"/>
          <a:ea typeface="+mn-ea"/>
          <a:cs typeface="Arial"/>
        </a:defRPr>
      </a:lvl1pPr>
      <a:lvl2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2pPr>
      <a:lvl3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3pPr>
      <a:lvl4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4pPr>
      <a:lvl5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5pPr>
      <a:lvl6pPr marL="4572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6pPr>
      <a:lvl7pPr marL="9144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7pPr>
      <a:lvl8pPr marL="13716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8pPr>
      <a:lvl9pPr marL="18288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9pPr>
    </p:titleStyle>
    <p:bodyStyle>
      <a:lvl1pPr marL="233363" marR="0" indent="-233363" algn="l" defTabSz="914400" rtl="0" eaLnBrk="1" fontAlgn="base" latinLnBrk="0" hangingPunct="1">
        <a:lnSpc>
          <a:spcPct val="100000"/>
        </a:lnSpc>
        <a:spcBef>
          <a:spcPct val="20000"/>
        </a:spcBef>
        <a:spcAft>
          <a:spcPct val="0"/>
        </a:spcAft>
        <a:buClrTx/>
        <a:buSzTx/>
        <a:buFontTx/>
        <a:buNone/>
        <a:tabLst/>
        <a:defRPr kumimoji="0" lang="en-US" sz="2400" b="0" i="0" u="none" strike="noStrike" kern="1200" cap="none" spc="0" normalizeH="0" baseline="0" noProof="0" dirty="0" smtClean="0">
          <a:ln>
            <a:noFill/>
          </a:ln>
          <a:solidFill>
            <a:srgbClr val="000000"/>
          </a:solidFill>
          <a:effectLst/>
          <a:uLnTx/>
          <a:uFillTx/>
          <a:latin typeface="Arial"/>
          <a:ea typeface="+mn-ea"/>
          <a:cs typeface="Arial"/>
        </a:defRPr>
      </a:lvl1pPr>
      <a:lvl2pPr marL="460375" marR="0" indent="-285750" algn="l" defTabSz="914400" rtl="0" eaLnBrk="1" fontAlgn="base" latinLnBrk="0" hangingPunct="1">
        <a:lnSpc>
          <a:spcPct val="100000"/>
        </a:lnSpc>
        <a:spcBef>
          <a:spcPct val="20000"/>
        </a:spcBef>
        <a:spcAft>
          <a:spcPct val="0"/>
        </a:spcAft>
        <a:buClrTx/>
        <a:buSzTx/>
        <a:buFont typeface="Arial"/>
        <a:buChar char="•"/>
        <a:tabLst/>
        <a:defRPr kumimoji="0" lang="en-US" sz="1800" b="0" i="0" u="none" strike="noStrike" kern="1200" cap="none" spc="0" normalizeH="0" baseline="0" noProof="0" dirty="0" smtClean="0">
          <a:ln>
            <a:noFill/>
          </a:ln>
          <a:solidFill>
            <a:srgbClr val="000000"/>
          </a:solidFill>
          <a:effectLst/>
          <a:uLnTx/>
          <a:uFillTx/>
          <a:latin typeface="Arial"/>
          <a:ea typeface="+mn-ea"/>
          <a:cs typeface="Arial"/>
        </a:defRPr>
      </a:lvl2pPr>
      <a:lvl3pPr marL="687388" indent="-228600" algn="l" rtl="0" eaLnBrk="1" fontAlgn="base" hangingPunct="1">
        <a:spcBef>
          <a:spcPct val="20000"/>
        </a:spcBef>
        <a:spcAft>
          <a:spcPct val="0"/>
        </a:spcAft>
        <a:buClrTx/>
        <a:buChar char="•"/>
        <a:defRPr kumimoji="0" lang="en-US" sz="1800" b="0" i="0" u="none" strike="noStrike" kern="1200" cap="none" spc="0" normalizeH="0" baseline="0" noProof="0" dirty="0" smtClean="0">
          <a:ln>
            <a:noFill/>
          </a:ln>
          <a:solidFill>
            <a:srgbClr val="000000"/>
          </a:solidFill>
          <a:effectLst/>
          <a:uLnTx/>
          <a:uFillTx/>
          <a:latin typeface="Arial"/>
          <a:ea typeface="+mn-ea"/>
          <a:cs typeface="Arial"/>
        </a:defRPr>
      </a:lvl3pPr>
      <a:lvl4pPr marL="922338" indent="-228600" algn="l" rtl="0" eaLnBrk="1" fontAlgn="base" hangingPunct="1">
        <a:spcBef>
          <a:spcPct val="20000"/>
        </a:spcBef>
        <a:spcAft>
          <a:spcPct val="0"/>
        </a:spcAft>
        <a:buClrTx/>
        <a:buFont typeface="Arial"/>
        <a:buChar char="•"/>
        <a:defRPr kumimoji="0" lang="en-US" sz="1800" b="0" i="0" u="none" strike="noStrike" kern="1200" cap="none" spc="0" normalizeH="0" baseline="0" noProof="0" dirty="0" smtClean="0">
          <a:ln>
            <a:noFill/>
          </a:ln>
          <a:solidFill>
            <a:srgbClr val="000000"/>
          </a:solidFill>
          <a:effectLst/>
          <a:uLnTx/>
          <a:uFillTx/>
          <a:latin typeface="Arial"/>
          <a:ea typeface="+mn-ea"/>
          <a:cs typeface="Arial"/>
        </a:defRPr>
      </a:lvl4pPr>
      <a:lvl5pPr marL="1136650" marR="0" indent="-228600" algn="l" defTabSz="914400" rtl="0" eaLnBrk="1" fontAlgn="base" latinLnBrk="0" hangingPunct="1">
        <a:lnSpc>
          <a:spcPct val="100000"/>
        </a:lnSpc>
        <a:spcBef>
          <a:spcPct val="20000"/>
        </a:spcBef>
        <a:spcAft>
          <a:spcPct val="0"/>
        </a:spcAft>
        <a:buClrTx/>
        <a:buSzTx/>
        <a:buFont typeface="Arial"/>
        <a:buNone/>
        <a:tabLst/>
        <a:defRPr kumimoji="0" lang="en-US" sz="1800" b="0" i="0" u="none" strike="noStrike" kern="1200" cap="none" spc="0" normalizeH="0" baseline="0" noProof="0" dirty="0" smtClean="0">
          <a:ln>
            <a:noFill/>
          </a:ln>
          <a:solidFill>
            <a:srgbClr val="000000"/>
          </a:solidFill>
          <a:effectLst/>
          <a:uLnTx/>
          <a:uFillTx/>
          <a:latin typeface="Arial"/>
          <a:ea typeface="+mn-ea"/>
          <a:cs typeface="Arial"/>
        </a:defRPr>
      </a:lvl5pPr>
      <a:lvl6pPr marL="2228850" indent="-228600" algn="l" rtl="0" eaLnBrk="1" fontAlgn="base" hangingPunct="1">
        <a:spcBef>
          <a:spcPct val="20000"/>
        </a:spcBef>
        <a:spcAft>
          <a:spcPct val="0"/>
        </a:spcAft>
        <a:buChar char="»"/>
        <a:defRPr>
          <a:solidFill>
            <a:schemeClr val="tx1"/>
          </a:solidFill>
          <a:latin typeface="+mn-lt"/>
          <a:ea typeface="+mn-ea"/>
        </a:defRPr>
      </a:lvl6pPr>
      <a:lvl7pPr marL="2686050" indent="-228600" algn="l" rtl="0" eaLnBrk="1" fontAlgn="base" hangingPunct="1">
        <a:spcBef>
          <a:spcPct val="20000"/>
        </a:spcBef>
        <a:spcAft>
          <a:spcPct val="0"/>
        </a:spcAft>
        <a:buChar char="»"/>
        <a:defRPr>
          <a:solidFill>
            <a:schemeClr val="tx1"/>
          </a:solidFill>
          <a:latin typeface="+mn-lt"/>
          <a:ea typeface="+mn-ea"/>
        </a:defRPr>
      </a:lvl7pPr>
      <a:lvl8pPr marL="3143250" indent="-228600" algn="l" rtl="0" eaLnBrk="1" fontAlgn="base" hangingPunct="1">
        <a:spcBef>
          <a:spcPct val="20000"/>
        </a:spcBef>
        <a:spcAft>
          <a:spcPct val="0"/>
        </a:spcAft>
        <a:buChar char="»"/>
        <a:defRPr>
          <a:solidFill>
            <a:schemeClr val="tx1"/>
          </a:solidFill>
          <a:latin typeface="+mn-lt"/>
          <a:ea typeface="+mn-ea"/>
        </a:defRPr>
      </a:lvl8pPr>
      <a:lvl9pPr marL="3600450" indent="-228600"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051A15-ABA7-46AF-9A67-502D51498BEA}" type="datetime4">
              <a:rPr lang="en-US" smtClean="0"/>
              <a:pPr/>
              <a:t>November 25, 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39119461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685800" y="1219200"/>
            <a:ext cx="7669212" cy="1841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kumimoji="0" lang="en-US" sz="3400" b="1" i="0" u="none" strike="noStrike" kern="1200" cap="none" spc="0" normalizeH="0" baseline="0" noProof="0">
                <a:ln>
                  <a:noFill/>
                </a:ln>
                <a:solidFill>
                  <a:srgbClr val="FFFFFF"/>
                </a:solidFill>
                <a:effectLst/>
                <a:uLnTx/>
                <a:uFillTx/>
                <a:latin typeface="Arial"/>
                <a:ea typeface="+mn-ea"/>
                <a:cs typeface="Arial"/>
              </a:defRPr>
            </a:lvl1pPr>
            <a:lvl2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2pPr>
            <a:lvl3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3pPr>
            <a:lvl4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4pPr>
            <a:lvl5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5pPr>
            <a:lvl6pPr marL="4572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6pPr>
            <a:lvl7pPr marL="9144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7pPr>
            <a:lvl8pPr marL="13716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8pPr>
            <a:lvl9pPr marL="18288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9pPr>
          </a:lstStyle>
          <a:p>
            <a:pPr algn="ctr"/>
            <a:r>
              <a:rPr lang="en-US" altLang="en-US" sz="3600" dirty="0">
                <a:latin typeface="Arial" panose="020B0604020202020204" pitchFamily="34" charset="0"/>
                <a:ea typeface="ＭＳ Ｐゴシック" panose="020B0600070205080204" pitchFamily="34" charset="-128"/>
                <a:cs typeface="Arial" panose="020B0604020202020204" pitchFamily="34" charset="0"/>
              </a:rPr>
              <a:t>Complaint &amp; Response Mechanism Pilot </a:t>
            </a:r>
            <a:br>
              <a:rPr lang="en-US" altLang="en-US" sz="3600" dirty="0">
                <a:latin typeface="Arial" panose="020B0604020202020204" pitchFamily="34" charset="0"/>
                <a:ea typeface="ＭＳ Ｐゴシック" panose="020B0600070205080204" pitchFamily="34" charset="-128"/>
                <a:cs typeface="Arial" panose="020B0604020202020204" pitchFamily="34" charset="0"/>
              </a:rPr>
            </a:br>
            <a:r>
              <a:rPr lang="en-US" altLang="en-US" sz="3600" dirty="0">
                <a:latin typeface="Arial" panose="020B0604020202020204" pitchFamily="34" charset="0"/>
                <a:ea typeface="ＭＳ Ｐゴシック" panose="020B0600070205080204" pitchFamily="34" charset="-128"/>
                <a:cs typeface="Arial" panose="020B0604020202020204" pitchFamily="34" charset="0"/>
              </a:rPr>
              <a:t/>
            </a:r>
            <a:br>
              <a:rPr lang="en-US" altLang="en-US" sz="3600" dirty="0">
                <a:latin typeface="Arial" panose="020B0604020202020204" pitchFamily="34" charset="0"/>
                <a:ea typeface="ＭＳ Ｐゴシック" panose="020B0600070205080204" pitchFamily="34" charset="-128"/>
                <a:cs typeface="Arial" panose="020B0604020202020204" pitchFamily="34" charset="0"/>
              </a:rPr>
            </a:br>
            <a:r>
              <a:rPr lang="en-US" altLang="en-US" sz="2400" dirty="0">
                <a:latin typeface="Arial" panose="020B0604020202020204" pitchFamily="34" charset="0"/>
                <a:ea typeface="ＭＳ Ｐゴシック" panose="020B0600070205080204" pitchFamily="34" charset="-128"/>
                <a:cs typeface="Arial" panose="020B0604020202020204" pitchFamily="34" charset="0"/>
              </a:rPr>
              <a:t>CARE South Syria &amp; CARE Turkey</a:t>
            </a:r>
            <a:br>
              <a:rPr lang="en-US" altLang="en-US" sz="2400" dirty="0">
                <a:latin typeface="Arial" panose="020B0604020202020204" pitchFamily="34" charset="0"/>
                <a:ea typeface="ＭＳ Ｐゴシック" panose="020B0600070205080204" pitchFamily="34" charset="-128"/>
                <a:cs typeface="Arial" panose="020B0604020202020204" pitchFamily="34" charset="0"/>
              </a:rPr>
            </a:br>
            <a:r>
              <a:rPr lang="en-US" altLang="en-US" sz="2400" dirty="0">
                <a:latin typeface="Arial" panose="020B0604020202020204" pitchFamily="34" charset="0"/>
                <a:ea typeface="ＭＳ Ｐゴシック" panose="020B0600070205080204" pitchFamily="34" charset="-128"/>
                <a:cs typeface="Arial" panose="020B0604020202020204" pitchFamily="34" charset="0"/>
              </a:rPr>
              <a:t>Nov 16’ – Feb ‘17</a:t>
            </a:r>
            <a:r>
              <a:rPr lang="en-US" altLang="en-US" sz="3600" dirty="0">
                <a:latin typeface="Arial" panose="020B0604020202020204" pitchFamily="34" charset="0"/>
                <a:ea typeface="ＭＳ Ｐゴシック" panose="020B0600070205080204" pitchFamily="34" charset="-128"/>
                <a:cs typeface="Arial" panose="020B0604020202020204" pitchFamily="34" charset="0"/>
              </a:rPr>
              <a:t/>
            </a:r>
            <a:br>
              <a:rPr lang="en-US" altLang="en-US" sz="3600" dirty="0">
                <a:latin typeface="Arial" panose="020B0604020202020204" pitchFamily="34" charset="0"/>
                <a:ea typeface="ＭＳ Ｐゴシック" panose="020B0600070205080204" pitchFamily="34" charset="-128"/>
                <a:cs typeface="Arial" panose="020B0604020202020204" pitchFamily="34" charset="0"/>
              </a:rPr>
            </a:br>
            <a:r>
              <a:rPr lang="en-US" altLang="en-US" sz="6000" dirty="0">
                <a:latin typeface="Arial" panose="020B0604020202020204" pitchFamily="34" charset="0"/>
                <a:ea typeface="ＭＳ Ｐゴシック" panose="020B0600070205080204" pitchFamily="34" charset="-128"/>
                <a:cs typeface="Arial" panose="020B0604020202020204" pitchFamily="34" charset="0"/>
              </a:rPr>
              <a:t/>
            </a:r>
            <a:br>
              <a:rPr lang="en-US" altLang="en-US" sz="6000" dirty="0">
                <a:latin typeface="Arial" panose="020B0604020202020204" pitchFamily="34" charset="0"/>
                <a:ea typeface="ＭＳ Ｐゴシック" panose="020B0600070205080204" pitchFamily="34" charset="-128"/>
                <a:cs typeface="Arial" panose="020B0604020202020204" pitchFamily="34" charset="0"/>
              </a:rPr>
            </a:br>
            <a:r>
              <a:rPr lang="en-US" altLang="en-US" sz="3600" dirty="0">
                <a:latin typeface="Arial" panose="020B0604020202020204" pitchFamily="34" charset="0"/>
                <a:ea typeface="ＭＳ Ｐゴシック" panose="020B0600070205080204" pitchFamily="34" charset="-128"/>
                <a:cs typeface="Arial" panose="020B0604020202020204" pitchFamily="34" charset="0"/>
              </a:rPr>
              <a:t/>
            </a:r>
            <a:br>
              <a:rPr lang="en-US" altLang="en-US" sz="3600" dirty="0">
                <a:latin typeface="Arial" panose="020B0604020202020204" pitchFamily="34" charset="0"/>
                <a:ea typeface="ＭＳ Ｐゴシック" panose="020B0600070205080204" pitchFamily="34" charset="-128"/>
                <a:cs typeface="Arial" panose="020B0604020202020204" pitchFamily="34" charset="0"/>
              </a:rPr>
            </a:br>
            <a:r>
              <a:rPr lang="en-US" altLang="en-US" dirty="0">
                <a:latin typeface="Arial" panose="020B0604020202020204" pitchFamily="34" charset="0"/>
                <a:ea typeface="ＭＳ Ｐゴシック" panose="020B0600070205080204" pitchFamily="34" charset="-128"/>
                <a:cs typeface="Arial" panose="020B0604020202020204" pitchFamily="34" charset="0"/>
              </a:rPr>
              <a:t/>
            </a:r>
            <a:br>
              <a:rPr lang="en-US" altLang="en-US" dirty="0">
                <a:latin typeface="Arial" panose="020B0604020202020204" pitchFamily="34" charset="0"/>
                <a:ea typeface="ＭＳ Ｐゴシック" panose="020B0600070205080204" pitchFamily="34" charset="-128"/>
                <a:cs typeface="Arial" panose="020B0604020202020204" pitchFamily="34" charset="0"/>
              </a:rPr>
            </a:br>
            <a:endParaRPr lang="en-US" altLang="en-US" sz="2800" dirty="0">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background</a:t>
            </a:r>
          </a:p>
        </p:txBody>
      </p:sp>
      <p:sp>
        <p:nvSpPr>
          <p:cNvPr id="3" name="Content Placeholder 2"/>
          <p:cNvSpPr>
            <a:spLocks noGrp="1"/>
          </p:cNvSpPr>
          <p:nvPr>
            <p:ph idx="1"/>
          </p:nvPr>
        </p:nvSpPr>
        <p:spPr>
          <a:xfrm>
            <a:off x="457200" y="1524000"/>
            <a:ext cx="8229600" cy="4191000"/>
          </a:xfrm>
        </p:spPr>
        <p:txBody>
          <a:bodyPr/>
          <a:lstStyle/>
          <a:p>
            <a:pPr marL="0" indent="0">
              <a:buNone/>
            </a:pPr>
            <a:r>
              <a:rPr lang="en-US" b="1" dirty="0"/>
              <a:t>Why pilot?</a:t>
            </a:r>
            <a:endParaRPr lang="en-US" dirty="0"/>
          </a:p>
          <a:p>
            <a:r>
              <a:rPr lang="en-US" dirty="0"/>
              <a:t>Lack of evidence of solid partner accountability systems</a:t>
            </a:r>
          </a:p>
          <a:p>
            <a:r>
              <a:rPr lang="en-US" dirty="0"/>
              <a:t>Level of potential risk regarding unresolved complaints </a:t>
            </a:r>
          </a:p>
          <a:p>
            <a:r>
              <a:rPr lang="en-US" dirty="0"/>
              <a:t>Significant challenges in Syria regarding complaint handling </a:t>
            </a:r>
          </a:p>
          <a:p>
            <a:r>
              <a:rPr lang="en-US" dirty="0"/>
              <a:t>Lack of CARE direct contact with beneficiaries</a:t>
            </a:r>
          </a:p>
          <a:p>
            <a:r>
              <a:rPr lang="en-US" dirty="0"/>
              <a:t>Risk in handling of confidential complaint related information without adequate IM systems</a:t>
            </a:r>
          </a:p>
          <a:p>
            <a:endParaRPr lang="en-US" dirty="0"/>
          </a:p>
          <a:p>
            <a:endParaRPr lang="en-US" dirty="0"/>
          </a:p>
        </p:txBody>
      </p:sp>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2</a:t>
            </a:fld>
            <a:endParaRPr lang="en-US" dirty="0"/>
          </a:p>
        </p:txBody>
      </p:sp>
    </p:spTree>
    <p:extLst>
      <p:ext uri="{BB962C8B-B14F-4D97-AF65-F5344CB8AC3E}">
        <p14:creationId xmlns:p14="http://schemas.microsoft.com/office/powerpoint/2010/main" val="2330485420"/>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820" y="337346"/>
            <a:ext cx="8229600" cy="685800"/>
          </a:xfrm>
        </p:spPr>
        <p:txBody>
          <a:bodyPr/>
          <a:lstStyle/>
          <a:p>
            <a:r>
              <a:rPr lang="en-US" dirty="0" smtClean="0"/>
              <a:t>Meeting Outputs</a:t>
            </a:r>
            <a:endParaRPr lang="en-US" dirty="0"/>
          </a:p>
        </p:txBody>
      </p:sp>
      <p:sp>
        <p:nvSpPr>
          <p:cNvPr id="3" name="Content Placeholder 2"/>
          <p:cNvSpPr>
            <a:spLocks noGrp="1"/>
          </p:cNvSpPr>
          <p:nvPr>
            <p:ph idx="1"/>
          </p:nvPr>
        </p:nvSpPr>
        <p:spPr>
          <a:xfrm>
            <a:off x="457200" y="1600200"/>
            <a:ext cx="8229600" cy="4114800"/>
          </a:xfrm>
        </p:spPr>
        <p:txBody>
          <a:bodyPr>
            <a:normAutofit fontScale="92500" lnSpcReduction="10000"/>
          </a:bodyPr>
          <a:lstStyle/>
          <a:p>
            <a:r>
              <a:rPr lang="en-US" dirty="0" smtClean="0"/>
              <a:t>Program team are aware of development of Accountability standards and CRM Policy</a:t>
            </a:r>
          </a:p>
          <a:p>
            <a:r>
              <a:rPr lang="en-US" dirty="0" smtClean="0"/>
              <a:t>Program </a:t>
            </a:r>
            <a:r>
              <a:rPr lang="en-US" dirty="0"/>
              <a:t>team understand </a:t>
            </a:r>
            <a:r>
              <a:rPr lang="en-US" dirty="0" smtClean="0"/>
              <a:t>CRM pilot</a:t>
            </a:r>
            <a:endParaRPr lang="en-US" dirty="0"/>
          </a:p>
          <a:p>
            <a:r>
              <a:rPr lang="en-US" dirty="0"/>
              <a:t>Program team input </a:t>
            </a:r>
            <a:r>
              <a:rPr lang="en-US" dirty="0" smtClean="0"/>
              <a:t>into CRM </a:t>
            </a:r>
            <a:r>
              <a:rPr lang="en-US" dirty="0"/>
              <a:t>pilot </a:t>
            </a:r>
            <a:r>
              <a:rPr lang="en-US" dirty="0" smtClean="0"/>
              <a:t>design</a:t>
            </a:r>
          </a:p>
          <a:p>
            <a:r>
              <a:rPr lang="en-US" dirty="0" smtClean="0"/>
              <a:t>Agree </a:t>
            </a:r>
            <a:r>
              <a:rPr lang="en-US" dirty="0"/>
              <a:t>CARE staff to cover key </a:t>
            </a:r>
            <a:r>
              <a:rPr lang="en-US" dirty="0" smtClean="0"/>
              <a:t>functions</a:t>
            </a:r>
          </a:p>
          <a:p>
            <a:r>
              <a:rPr lang="en-US" dirty="0" smtClean="0"/>
              <a:t>To agree participation in CRM risk analysis </a:t>
            </a:r>
          </a:p>
          <a:p>
            <a:endParaRPr lang="en-US" dirty="0"/>
          </a:p>
          <a:p>
            <a:pPr marL="0" indent="0">
              <a:buNone/>
            </a:pPr>
            <a:r>
              <a:rPr lang="en-US" b="1" dirty="0" smtClean="0"/>
              <a:t>Agenda: </a:t>
            </a:r>
          </a:p>
          <a:p>
            <a:r>
              <a:rPr lang="en-US" dirty="0" smtClean="0"/>
              <a:t>System overview</a:t>
            </a:r>
          </a:p>
          <a:p>
            <a:r>
              <a:rPr lang="en-US" dirty="0" smtClean="0"/>
              <a:t>Pilot overview</a:t>
            </a:r>
          </a:p>
          <a:p>
            <a:r>
              <a:rPr lang="en-US" dirty="0" smtClean="0"/>
              <a:t>System demo</a:t>
            </a:r>
          </a:p>
          <a:p>
            <a:pPr marL="0" indent="0">
              <a:buNone/>
            </a:pPr>
            <a:endParaRPr lang="en-US" dirty="0"/>
          </a:p>
          <a:p>
            <a:pPr marL="0" indent="0">
              <a:buNone/>
            </a:pPr>
            <a:endParaRPr lang="en-US" dirty="0"/>
          </a:p>
        </p:txBody>
      </p:sp>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3</a:t>
            </a:fld>
            <a:endParaRPr lang="en-US" dirty="0"/>
          </a:p>
        </p:txBody>
      </p:sp>
    </p:spTree>
    <p:extLst>
      <p:ext uri="{BB962C8B-B14F-4D97-AF65-F5344CB8AC3E}">
        <p14:creationId xmlns:p14="http://schemas.microsoft.com/office/powerpoint/2010/main" val="834331622"/>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System Scope </a:t>
            </a:r>
          </a:p>
        </p:txBody>
      </p:sp>
      <p:sp>
        <p:nvSpPr>
          <p:cNvPr id="3" name="Content Placeholder 2"/>
          <p:cNvSpPr>
            <a:spLocks noGrp="1"/>
          </p:cNvSpPr>
          <p:nvPr>
            <p:ph idx="1"/>
          </p:nvPr>
        </p:nvSpPr>
        <p:spPr>
          <a:xfrm>
            <a:off x="457200" y="1699984"/>
            <a:ext cx="8229600" cy="4648200"/>
          </a:xfrm>
        </p:spPr>
        <p:txBody>
          <a:bodyPr>
            <a:normAutofit/>
          </a:bodyPr>
          <a:lstStyle/>
          <a:p>
            <a:pPr marL="0" indent="0">
              <a:buNone/>
            </a:pPr>
            <a:r>
              <a:rPr lang="en-CA" dirty="0" smtClean="0"/>
              <a:t>CRM </a:t>
            </a:r>
            <a:r>
              <a:rPr lang="en-CA" dirty="0"/>
              <a:t>system will encompass feedback and complaints </a:t>
            </a:r>
            <a:r>
              <a:rPr lang="en-CA" b="1" dirty="0"/>
              <a:t>related to CARE and partner programming</a:t>
            </a:r>
            <a:r>
              <a:rPr lang="en-CA" dirty="0"/>
              <a:t>. This includes: </a:t>
            </a:r>
          </a:p>
          <a:p>
            <a:pPr lvl="3">
              <a:buFont typeface="Courier New" pitchFamily="49" charset="0"/>
              <a:buChar char="o"/>
            </a:pPr>
            <a:r>
              <a:rPr lang="en-CA" dirty="0"/>
              <a:t>Programmatic complaints/feedback</a:t>
            </a:r>
          </a:p>
          <a:p>
            <a:pPr marL="685800" lvl="3" indent="0">
              <a:buNone/>
            </a:pPr>
            <a:r>
              <a:rPr lang="en-CA" dirty="0"/>
              <a:t>		- </a:t>
            </a:r>
            <a:r>
              <a:rPr lang="en-CA" dirty="0" err="1"/>
              <a:t>eg</a:t>
            </a:r>
            <a:r>
              <a:rPr lang="en-CA" dirty="0"/>
              <a:t>. dissatisfaction with goods/services provided</a:t>
            </a:r>
          </a:p>
          <a:p>
            <a:pPr marL="685800" lvl="3" indent="0">
              <a:buNone/>
            </a:pPr>
            <a:r>
              <a:rPr lang="en-CA" dirty="0"/>
              <a:t>		- </a:t>
            </a:r>
            <a:r>
              <a:rPr lang="en-CA" dirty="0" err="1"/>
              <a:t>eg</a:t>
            </a:r>
            <a:r>
              <a:rPr lang="en-CA" dirty="0"/>
              <a:t>. dissatisfaction with process (</a:t>
            </a:r>
            <a:r>
              <a:rPr lang="en-CA" dirty="0" err="1"/>
              <a:t>eg</a:t>
            </a:r>
            <a:r>
              <a:rPr lang="en-CA" dirty="0"/>
              <a:t>. selection criteria) </a:t>
            </a:r>
          </a:p>
          <a:p>
            <a:pPr marL="685800" lvl="3" indent="0">
              <a:buNone/>
            </a:pPr>
            <a:r>
              <a:rPr lang="en-CA" dirty="0"/>
              <a:t>		- </a:t>
            </a:r>
            <a:r>
              <a:rPr lang="en-CA" dirty="0" err="1"/>
              <a:t>eg</a:t>
            </a:r>
            <a:r>
              <a:rPr lang="en-CA" dirty="0"/>
              <a:t>. general suggestions for future programming</a:t>
            </a:r>
          </a:p>
          <a:p>
            <a:pPr lvl="3">
              <a:buFont typeface="Courier New" pitchFamily="49" charset="0"/>
              <a:buChar char="o"/>
            </a:pPr>
            <a:r>
              <a:rPr lang="en-CA" dirty="0"/>
              <a:t>Code of conduct violations </a:t>
            </a:r>
          </a:p>
          <a:p>
            <a:pPr marL="685800" lvl="3" indent="0">
              <a:buNone/>
            </a:pPr>
            <a:r>
              <a:rPr lang="en-CA" dirty="0"/>
              <a:t>		- </a:t>
            </a:r>
            <a:r>
              <a:rPr lang="en-CA" dirty="0" err="1"/>
              <a:t>eg</a:t>
            </a:r>
            <a:r>
              <a:rPr lang="en-CA" dirty="0"/>
              <a:t>. Allegations of fraud, corruption, SEA. </a:t>
            </a:r>
          </a:p>
          <a:p>
            <a:pPr marL="685800" lvl="3" indent="0">
              <a:buNone/>
            </a:pPr>
            <a:endParaRPr lang="en-CA" dirty="0"/>
          </a:p>
          <a:p>
            <a:pPr marL="685800" lvl="3" indent="0">
              <a:buNone/>
            </a:pPr>
            <a:endParaRPr lang="en-CA" dirty="0"/>
          </a:p>
        </p:txBody>
      </p:sp>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4</a:t>
            </a:fld>
            <a:endParaRPr lang="en-US" dirty="0"/>
          </a:p>
        </p:txBody>
      </p:sp>
    </p:spTree>
    <p:extLst>
      <p:ext uri="{BB962C8B-B14F-4D97-AF65-F5344CB8AC3E}">
        <p14:creationId xmlns:p14="http://schemas.microsoft.com/office/powerpoint/2010/main" val="929200566"/>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System Scope </a:t>
            </a:r>
          </a:p>
        </p:txBody>
      </p:sp>
      <p:sp>
        <p:nvSpPr>
          <p:cNvPr id="3" name="Content Placeholder 2"/>
          <p:cNvSpPr>
            <a:spLocks noGrp="1"/>
          </p:cNvSpPr>
          <p:nvPr>
            <p:ph idx="1"/>
          </p:nvPr>
        </p:nvSpPr>
        <p:spPr>
          <a:xfrm>
            <a:off x="457200" y="1371600"/>
            <a:ext cx="8229600" cy="4648200"/>
          </a:xfrm>
        </p:spPr>
        <p:txBody>
          <a:bodyPr>
            <a:normAutofit/>
          </a:bodyPr>
          <a:lstStyle/>
          <a:p>
            <a:pPr marL="0" lvl="3" indent="0">
              <a:buNone/>
            </a:pPr>
            <a:r>
              <a:rPr lang="en-CA" sz="2400" dirty="0"/>
              <a:t>What is NOT handled by this system: </a:t>
            </a:r>
          </a:p>
          <a:p>
            <a:pPr marL="457200" lvl="0">
              <a:buFont typeface="Courier New" pitchFamily="49" charset="0"/>
              <a:buChar char="o"/>
            </a:pPr>
            <a:r>
              <a:rPr lang="en-US" sz="1800" dirty="0"/>
              <a:t>Complaints about organizations </a:t>
            </a:r>
            <a:r>
              <a:rPr lang="en-US" sz="1800" u="sng" dirty="0"/>
              <a:t>other than</a:t>
            </a:r>
            <a:r>
              <a:rPr lang="en-US" sz="1800" dirty="0"/>
              <a:t> CARE or CARE’s partner organizations. </a:t>
            </a:r>
          </a:p>
          <a:p>
            <a:pPr marL="457200" lvl="0">
              <a:buFont typeface="Courier New" pitchFamily="49" charset="0"/>
              <a:buChar char="o"/>
            </a:pPr>
            <a:r>
              <a:rPr lang="en-US" sz="1800" dirty="0"/>
              <a:t>HR grievances of CARE staff, consultants and volunteers (for example disputes about salaries, benefits, workloads, supervision </a:t>
            </a:r>
            <a:r>
              <a:rPr lang="en-US" sz="1800" dirty="0" err="1"/>
              <a:t>etc</a:t>
            </a:r>
            <a:r>
              <a:rPr lang="en-US" sz="1800" dirty="0"/>
              <a:t>). </a:t>
            </a:r>
          </a:p>
          <a:p>
            <a:pPr marL="457200" lvl="0">
              <a:buFont typeface="Courier New" pitchFamily="49" charset="0"/>
              <a:buChar char="o"/>
            </a:pPr>
            <a:r>
              <a:rPr lang="en-US" sz="1800" dirty="0"/>
              <a:t>Vendor disputes (</a:t>
            </a:r>
            <a:r>
              <a:rPr lang="en-US" sz="1800" dirty="0" err="1"/>
              <a:t>eg</a:t>
            </a:r>
            <a:r>
              <a:rPr lang="en-US" sz="1800" dirty="0"/>
              <a:t>. disputes about contract terms and conditions). </a:t>
            </a:r>
            <a:endParaRPr lang="en-CA" sz="1800" dirty="0"/>
          </a:p>
          <a:p>
            <a:pPr marL="685800" lvl="3" indent="0">
              <a:buNone/>
            </a:pPr>
            <a:endParaRPr lang="en-CA" dirty="0"/>
          </a:p>
        </p:txBody>
      </p:sp>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5</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3733800"/>
            <a:ext cx="2667000" cy="2631597"/>
          </a:xfrm>
          <a:prstGeom prst="rect">
            <a:avLst/>
          </a:prstGeom>
        </p:spPr>
      </p:pic>
    </p:spTree>
    <p:extLst>
      <p:ext uri="{BB962C8B-B14F-4D97-AF65-F5344CB8AC3E}">
        <p14:creationId xmlns:p14="http://schemas.microsoft.com/office/powerpoint/2010/main" val="1267691395"/>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System Scope </a:t>
            </a:r>
          </a:p>
        </p:txBody>
      </p:sp>
      <p:sp>
        <p:nvSpPr>
          <p:cNvPr id="3" name="Content Placeholder 2"/>
          <p:cNvSpPr>
            <a:spLocks noGrp="1"/>
          </p:cNvSpPr>
          <p:nvPr>
            <p:ph idx="1"/>
          </p:nvPr>
        </p:nvSpPr>
        <p:spPr>
          <a:xfrm>
            <a:off x="457200" y="1371600"/>
            <a:ext cx="8229600" cy="4648200"/>
          </a:xfrm>
        </p:spPr>
        <p:txBody>
          <a:bodyPr>
            <a:normAutofit/>
          </a:bodyPr>
          <a:lstStyle/>
          <a:p>
            <a:pPr marL="0" lvl="3" indent="0">
              <a:buNone/>
            </a:pPr>
            <a:r>
              <a:rPr lang="en-CA" sz="2400" dirty="0"/>
              <a:t>Who can make a complaint through this system?</a:t>
            </a:r>
          </a:p>
          <a:p>
            <a:pPr marL="0" lvl="3" indent="0">
              <a:buNone/>
            </a:pPr>
            <a:r>
              <a:rPr lang="en-US" dirty="0"/>
              <a:t>Anyone! </a:t>
            </a:r>
            <a:r>
              <a:rPr lang="en-US" i="1" dirty="0"/>
              <a:t>As long as it relates to a programmatic problem or code of conduct violation. </a:t>
            </a:r>
          </a:p>
          <a:p>
            <a:pPr marL="0" lvl="3" indent="0">
              <a:buNone/>
            </a:pPr>
            <a:endParaRPr lang="en-US" i="1" dirty="0"/>
          </a:p>
          <a:p>
            <a:pPr marL="914400" lvl="2">
              <a:buFont typeface="Courier New" pitchFamily="49" charset="0"/>
              <a:buChar char="o"/>
            </a:pPr>
            <a:r>
              <a:rPr lang="en-US" dirty="0"/>
              <a:t>Beneficiaries</a:t>
            </a:r>
          </a:p>
          <a:p>
            <a:pPr marL="914400" lvl="2">
              <a:buFont typeface="Courier New" pitchFamily="49" charset="0"/>
              <a:buChar char="o"/>
            </a:pPr>
            <a:r>
              <a:rPr lang="en-US" dirty="0"/>
              <a:t>Non-beneficiaries</a:t>
            </a:r>
          </a:p>
          <a:p>
            <a:pPr marL="914400" lvl="2">
              <a:buFont typeface="Courier New" pitchFamily="49" charset="0"/>
              <a:buChar char="o"/>
            </a:pPr>
            <a:r>
              <a:rPr lang="en-US" dirty="0"/>
              <a:t>Partner staff or volunteers</a:t>
            </a:r>
          </a:p>
          <a:p>
            <a:pPr marL="914400" lvl="2">
              <a:buFont typeface="Courier New" pitchFamily="49" charset="0"/>
              <a:buChar char="o"/>
            </a:pPr>
            <a:r>
              <a:rPr lang="en-US" dirty="0"/>
              <a:t>Other NGOs</a:t>
            </a:r>
          </a:p>
          <a:p>
            <a:pPr marL="914400" lvl="2">
              <a:buFont typeface="Courier New" pitchFamily="49" charset="0"/>
              <a:buChar char="o"/>
            </a:pPr>
            <a:r>
              <a:rPr lang="en-US" dirty="0"/>
              <a:t>Local authorities</a:t>
            </a:r>
          </a:p>
          <a:p>
            <a:pPr marL="914400" lvl="2">
              <a:buFont typeface="Courier New" pitchFamily="49" charset="0"/>
              <a:buChar char="o"/>
            </a:pPr>
            <a:r>
              <a:rPr lang="en-US" dirty="0"/>
              <a:t>C</a:t>
            </a:r>
            <a:r>
              <a:rPr lang="en-US" dirty="0" smtClean="0"/>
              <a:t>ommunity </a:t>
            </a:r>
            <a:r>
              <a:rPr lang="en-US" dirty="0"/>
              <a:t>leaders</a:t>
            </a:r>
          </a:p>
          <a:p>
            <a:pPr marL="914400" lvl="2">
              <a:buFont typeface="Courier New" pitchFamily="49" charset="0"/>
              <a:buChar char="o"/>
            </a:pPr>
            <a:r>
              <a:rPr lang="en-US" dirty="0"/>
              <a:t>Vendors</a:t>
            </a:r>
          </a:p>
          <a:p>
            <a:pPr marL="914400" lvl="2">
              <a:buFont typeface="Courier New" pitchFamily="49" charset="0"/>
              <a:buChar char="o"/>
            </a:pPr>
            <a:r>
              <a:rPr lang="en-US" dirty="0"/>
              <a:t>CARE </a:t>
            </a:r>
            <a:r>
              <a:rPr lang="en-US" dirty="0" smtClean="0"/>
              <a:t>staff</a:t>
            </a:r>
            <a:endParaRPr lang="en-US" dirty="0"/>
          </a:p>
          <a:p>
            <a:pPr marL="457200" lvl="0">
              <a:buFont typeface="Courier New" pitchFamily="49" charset="0"/>
              <a:buChar char="o"/>
            </a:pPr>
            <a:endParaRPr lang="en-CA" dirty="0"/>
          </a:p>
        </p:txBody>
      </p:sp>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6</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0" y="2743200"/>
            <a:ext cx="3441989" cy="3429000"/>
          </a:xfrm>
          <a:prstGeom prst="rect">
            <a:avLst/>
          </a:prstGeom>
        </p:spPr>
      </p:pic>
    </p:spTree>
    <p:extLst>
      <p:ext uri="{BB962C8B-B14F-4D97-AF65-F5344CB8AC3E}">
        <p14:creationId xmlns:p14="http://schemas.microsoft.com/office/powerpoint/2010/main" val="46528106"/>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Complaint Categorization</a:t>
            </a:r>
            <a:endParaRPr lang="en-US" dirty="0"/>
          </a:p>
        </p:txBody>
      </p:sp>
      <p:sp>
        <p:nvSpPr>
          <p:cNvPr id="3" name="Content Placeholder 2"/>
          <p:cNvSpPr>
            <a:spLocks noGrp="1"/>
          </p:cNvSpPr>
          <p:nvPr>
            <p:ph idx="1"/>
          </p:nvPr>
        </p:nvSpPr>
        <p:spPr>
          <a:xfrm>
            <a:off x="457200" y="1752600"/>
            <a:ext cx="8229600" cy="3962400"/>
          </a:xfrm>
        </p:spPr>
        <p:txBody>
          <a:bodyPr>
            <a:normAutofit fontScale="85000" lnSpcReduction="20000"/>
          </a:bodyPr>
          <a:lstStyle/>
          <a:p>
            <a:pPr marL="457200" indent="-457200">
              <a:buFont typeface="+mj-lt"/>
              <a:buAutoNum type="arabicPeriod"/>
            </a:pPr>
            <a:r>
              <a:rPr lang="en-US" dirty="0" smtClean="0"/>
              <a:t>Out of scope</a:t>
            </a:r>
          </a:p>
          <a:p>
            <a:pPr marL="457200" indent="-457200">
              <a:buFont typeface="+mj-lt"/>
              <a:buAutoNum type="arabicPeriod"/>
            </a:pPr>
            <a:r>
              <a:rPr lang="en-US" dirty="0" smtClean="0"/>
              <a:t>General feedback &amp; suggestions </a:t>
            </a:r>
            <a:r>
              <a:rPr lang="en-US" dirty="0"/>
              <a:t>(ideas or plans for future consideration </a:t>
            </a:r>
            <a:endParaRPr lang="en-US" dirty="0" smtClean="0"/>
          </a:p>
          <a:p>
            <a:pPr marL="457200" indent="-457200">
              <a:buFont typeface="+mj-lt"/>
              <a:buAutoNum type="arabicPeriod"/>
            </a:pPr>
            <a:r>
              <a:rPr lang="en-US" dirty="0" smtClean="0"/>
              <a:t>Request for information </a:t>
            </a:r>
          </a:p>
          <a:p>
            <a:pPr marL="457200" indent="-457200">
              <a:buFont typeface="+mj-lt"/>
              <a:buAutoNum type="arabicPeriod"/>
            </a:pPr>
            <a:r>
              <a:rPr lang="en-US" dirty="0" smtClean="0"/>
              <a:t>Program complaint – No response</a:t>
            </a:r>
          </a:p>
          <a:p>
            <a:pPr marL="457200" indent="-457200">
              <a:buFont typeface="+mj-lt"/>
              <a:buAutoNum type="arabicPeriod"/>
            </a:pPr>
            <a:r>
              <a:rPr lang="en-US" dirty="0" smtClean="0"/>
              <a:t>Program complaint – Individual response required</a:t>
            </a:r>
          </a:p>
          <a:p>
            <a:pPr marL="457200" indent="-457200">
              <a:buFont typeface="+mj-lt"/>
              <a:buAutoNum type="arabicPeriod"/>
            </a:pPr>
            <a:r>
              <a:rPr lang="en-US" dirty="0" smtClean="0"/>
              <a:t>Program complain – Urgent</a:t>
            </a:r>
          </a:p>
          <a:p>
            <a:pPr marL="457200" indent="-457200">
              <a:buFont typeface="+mj-lt"/>
              <a:buAutoNum type="arabicPeriod"/>
            </a:pPr>
            <a:r>
              <a:rPr lang="en-US" dirty="0" smtClean="0"/>
              <a:t>Breach </a:t>
            </a:r>
            <a:r>
              <a:rPr lang="en-US" dirty="0"/>
              <a:t>of code of conduct or zero tolerance policy (including allegations of corruption, fraud, and sexual abuse and exploitation)</a:t>
            </a:r>
          </a:p>
          <a:p>
            <a:pPr marL="457200" indent="-457200">
              <a:buFont typeface="+mj-lt"/>
              <a:buAutoNum type="arabicPeriod"/>
            </a:pPr>
            <a:endParaRPr lang="en-US" dirty="0" smtClean="0"/>
          </a:p>
          <a:p>
            <a:pPr marL="457200" indent="-457200">
              <a:buFont typeface="+mj-lt"/>
              <a:buAutoNum type="arabicPeriod"/>
            </a:pPr>
            <a:endParaRPr lang="en-US" dirty="0"/>
          </a:p>
          <a:p>
            <a:pPr marL="0" indent="0">
              <a:buNone/>
            </a:pPr>
            <a:r>
              <a:rPr lang="en-US" i="1" dirty="0"/>
              <a:t>Complaints are also tagged according to the organization and sector they relate to, for efficient routing and processing of complaints. </a:t>
            </a:r>
          </a:p>
          <a:p>
            <a:pPr marL="457200" indent="-457200">
              <a:buFont typeface="+mj-lt"/>
              <a:buAutoNum type="arabicPeriod"/>
            </a:pPr>
            <a:endParaRPr lang="en-US" dirty="0"/>
          </a:p>
        </p:txBody>
      </p:sp>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7</a:t>
            </a:fld>
            <a:endParaRPr lang="en-US" dirty="0"/>
          </a:p>
        </p:txBody>
      </p:sp>
    </p:spTree>
    <p:extLst>
      <p:ext uri="{BB962C8B-B14F-4D97-AF65-F5344CB8AC3E}">
        <p14:creationId xmlns:p14="http://schemas.microsoft.com/office/powerpoint/2010/main" val="4143143496"/>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8</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873255212"/>
              </p:ext>
            </p:extLst>
          </p:nvPr>
        </p:nvGraphicFramePr>
        <p:xfrm>
          <a:off x="685800" y="228600"/>
          <a:ext cx="8077200" cy="5544312"/>
        </p:xfrm>
        <a:graphic>
          <a:graphicData uri="http://schemas.openxmlformats.org/drawingml/2006/table">
            <a:tbl>
              <a:tblPr firstRow="1" firstCol="1" bandRow="1">
                <a:tableStyleId>{5C22544A-7EE6-4342-B048-85BDC9FD1C3A}</a:tableStyleId>
              </a:tblPr>
              <a:tblGrid>
                <a:gridCol w="2514600">
                  <a:extLst>
                    <a:ext uri="{9D8B030D-6E8A-4147-A177-3AD203B41FA5}">
                      <a16:colId xmlns="" xmlns:a16="http://schemas.microsoft.com/office/drawing/2014/main" val="20000"/>
                    </a:ext>
                  </a:extLst>
                </a:gridCol>
                <a:gridCol w="5562600">
                  <a:extLst>
                    <a:ext uri="{9D8B030D-6E8A-4147-A177-3AD203B41FA5}">
                      <a16:colId xmlns="" xmlns:a16="http://schemas.microsoft.com/office/drawing/2014/main" val="20001"/>
                    </a:ext>
                  </a:extLst>
                </a:gridCol>
              </a:tblGrid>
              <a:tr h="362712">
                <a:tc>
                  <a:txBody>
                    <a:bodyPr/>
                    <a:lstStyle/>
                    <a:p>
                      <a:pPr marL="0" marR="545465" algn="r">
                        <a:lnSpc>
                          <a:spcPct val="119000"/>
                        </a:lnSpc>
                        <a:spcBef>
                          <a:spcPts val="335"/>
                        </a:spcBef>
                        <a:spcAft>
                          <a:spcPts val="0"/>
                        </a:spcAft>
                      </a:pPr>
                      <a:r>
                        <a:rPr lang="en-US" sz="2000" dirty="0">
                          <a:effectLst/>
                        </a:rPr>
                        <a:t>Category</a:t>
                      </a:r>
                      <a:endParaRPr lang="en-US" sz="2000" dirty="0">
                        <a:effectLst/>
                        <a:latin typeface="Arial"/>
                        <a:ea typeface="Arial"/>
                        <a:cs typeface="Times New Roman"/>
                      </a:endParaRPr>
                    </a:p>
                  </a:txBody>
                  <a:tcPr marL="68580" marR="68580" marT="0" marB="0"/>
                </a:tc>
                <a:tc>
                  <a:txBody>
                    <a:bodyPr/>
                    <a:lstStyle/>
                    <a:p>
                      <a:pPr marL="0" marR="545465" algn="ctr">
                        <a:lnSpc>
                          <a:spcPct val="119000"/>
                        </a:lnSpc>
                        <a:spcBef>
                          <a:spcPts val="335"/>
                        </a:spcBef>
                        <a:spcAft>
                          <a:spcPts val="0"/>
                        </a:spcAft>
                      </a:pPr>
                      <a:r>
                        <a:rPr lang="en-US" sz="2000">
                          <a:effectLst/>
                        </a:rPr>
                        <a:t>Examples</a:t>
                      </a:r>
                      <a:endParaRPr lang="en-US" sz="2000">
                        <a:effectLst/>
                        <a:latin typeface="Arial"/>
                        <a:ea typeface="Arial"/>
                        <a:cs typeface="Times New Roman"/>
                      </a:endParaRPr>
                    </a:p>
                  </a:txBody>
                  <a:tcPr marL="68580" marR="68580" marT="0" marB="0"/>
                </a:tc>
                <a:extLst>
                  <a:ext uri="{0D108BD9-81ED-4DB2-BD59-A6C34878D82A}">
                    <a16:rowId xmlns="" xmlns:a16="http://schemas.microsoft.com/office/drawing/2014/main" val="10000"/>
                  </a:ext>
                </a:extLst>
              </a:tr>
              <a:tr h="2133600">
                <a:tc>
                  <a:txBody>
                    <a:bodyPr/>
                    <a:lstStyle/>
                    <a:p>
                      <a:pPr marL="0" marR="545465">
                        <a:spcBef>
                          <a:spcPts val="0"/>
                        </a:spcBef>
                        <a:spcAft>
                          <a:spcPts val="0"/>
                        </a:spcAft>
                      </a:pPr>
                      <a:r>
                        <a:rPr lang="en-US" sz="2000" dirty="0">
                          <a:effectLst/>
                        </a:rPr>
                        <a:t>Category 1</a:t>
                      </a:r>
                      <a:r>
                        <a:rPr lang="en-US" sz="2000" dirty="0" smtClean="0">
                          <a:effectLst/>
                        </a:rPr>
                        <a:t>:</a:t>
                      </a:r>
                    </a:p>
                    <a:p>
                      <a:pPr marL="0" marR="545465">
                        <a:spcBef>
                          <a:spcPts val="0"/>
                        </a:spcBef>
                        <a:spcAft>
                          <a:spcPts val="0"/>
                        </a:spcAft>
                      </a:pPr>
                      <a:r>
                        <a:rPr lang="en-US" sz="2000" dirty="0" smtClean="0">
                          <a:effectLst/>
                          <a:latin typeface="Arial"/>
                          <a:ea typeface="Arial"/>
                          <a:cs typeface="Times New Roman"/>
                        </a:rPr>
                        <a:t>Out</a:t>
                      </a:r>
                      <a:r>
                        <a:rPr lang="en-US" sz="2000" baseline="0" dirty="0" smtClean="0">
                          <a:effectLst/>
                          <a:latin typeface="Arial"/>
                          <a:ea typeface="Arial"/>
                          <a:cs typeface="Times New Roman"/>
                        </a:rPr>
                        <a:t> of scope</a:t>
                      </a:r>
                      <a:endParaRPr lang="en-US" sz="2000" dirty="0">
                        <a:effectLst/>
                        <a:latin typeface="Arial"/>
                        <a:ea typeface="Arial"/>
                        <a:cs typeface="Times New Roman"/>
                      </a:endParaRPr>
                    </a:p>
                  </a:txBody>
                  <a:tcPr marL="68580" marR="68580" marT="0" marB="0"/>
                </a:tc>
                <a:tc>
                  <a:txBody>
                    <a:bodyPr/>
                    <a:lstStyle/>
                    <a:p>
                      <a:pPr marL="342900" marR="548640" lvl="0" indent="-342900">
                        <a:spcBef>
                          <a:spcPts val="0"/>
                        </a:spcBef>
                        <a:spcAft>
                          <a:spcPts val="0"/>
                        </a:spcAft>
                        <a:buFont typeface="Symbol"/>
                        <a:buChar char=""/>
                      </a:pPr>
                      <a:r>
                        <a:rPr lang="en-US" sz="2000" dirty="0">
                          <a:effectLst/>
                        </a:rPr>
                        <a:t>Complaints about </a:t>
                      </a:r>
                      <a:r>
                        <a:rPr lang="en-US" sz="2000" dirty="0" smtClean="0">
                          <a:effectLst/>
                        </a:rPr>
                        <a:t>organizations </a:t>
                      </a:r>
                      <a:r>
                        <a:rPr lang="en-US" sz="2000" u="sng" dirty="0">
                          <a:effectLst/>
                        </a:rPr>
                        <a:t>other than</a:t>
                      </a:r>
                      <a:r>
                        <a:rPr lang="en-US" sz="2000" dirty="0">
                          <a:effectLst/>
                        </a:rPr>
                        <a:t>  CARE or CARE’s partners</a:t>
                      </a:r>
                    </a:p>
                    <a:p>
                      <a:pPr marL="342900" marR="548640" lvl="0" indent="-342900">
                        <a:spcBef>
                          <a:spcPts val="0"/>
                        </a:spcBef>
                        <a:spcAft>
                          <a:spcPts val="0"/>
                        </a:spcAft>
                        <a:buFont typeface="Symbol"/>
                        <a:buChar char=""/>
                      </a:pPr>
                      <a:r>
                        <a:rPr lang="en-US" sz="2000" dirty="0">
                          <a:effectLst/>
                        </a:rPr>
                        <a:t>Vendor disputes  about contract terms and conditions</a:t>
                      </a:r>
                    </a:p>
                    <a:p>
                      <a:pPr marL="342900" marR="548640" lvl="0" indent="-342900">
                        <a:spcBef>
                          <a:spcPts val="0"/>
                        </a:spcBef>
                        <a:spcAft>
                          <a:spcPts val="0"/>
                        </a:spcAft>
                        <a:buFont typeface="Symbol"/>
                        <a:buChar char=""/>
                      </a:pPr>
                      <a:r>
                        <a:rPr lang="en-US" sz="2000" dirty="0">
                          <a:effectLst/>
                        </a:rPr>
                        <a:t>Staff HR grievances (</a:t>
                      </a:r>
                      <a:r>
                        <a:rPr lang="en-US" sz="2000" dirty="0" err="1">
                          <a:effectLst/>
                        </a:rPr>
                        <a:t>eg</a:t>
                      </a:r>
                      <a:r>
                        <a:rPr lang="en-US" sz="2000" dirty="0">
                          <a:effectLst/>
                        </a:rPr>
                        <a:t>. disputes about salaries, benefits, workloads, supervision </a:t>
                      </a:r>
                      <a:r>
                        <a:rPr lang="en-US" sz="2000" dirty="0" err="1">
                          <a:effectLst/>
                        </a:rPr>
                        <a:t>etc</a:t>
                      </a:r>
                      <a:r>
                        <a:rPr lang="en-US" sz="2000" dirty="0">
                          <a:effectLst/>
                        </a:rPr>
                        <a:t>).</a:t>
                      </a:r>
                      <a:endParaRPr lang="en-US" sz="2000" dirty="0">
                        <a:effectLst/>
                        <a:latin typeface="Arial"/>
                        <a:ea typeface="Arial"/>
                        <a:cs typeface="Times New Roman"/>
                      </a:endParaRPr>
                    </a:p>
                  </a:txBody>
                  <a:tcPr marL="68580" marR="68580" marT="0" marB="0"/>
                </a:tc>
                <a:extLst>
                  <a:ext uri="{0D108BD9-81ED-4DB2-BD59-A6C34878D82A}">
                    <a16:rowId xmlns="" xmlns:a16="http://schemas.microsoft.com/office/drawing/2014/main" val="10001"/>
                  </a:ext>
                </a:extLst>
              </a:tr>
              <a:tr h="1524000">
                <a:tc>
                  <a:txBody>
                    <a:bodyPr/>
                    <a:lstStyle/>
                    <a:p>
                      <a:pPr marL="0" marR="545465">
                        <a:spcBef>
                          <a:spcPts val="0"/>
                        </a:spcBef>
                        <a:spcAft>
                          <a:spcPts val="0"/>
                        </a:spcAft>
                      </a:pPr>
                      <a:r>
                        <a:rPr lang="en-US" sz="2000" dirty="0">
                          <a:effectLst/>
                        </a:rPr>
                        <a:t>Category </a:t>
                      </a:r>
                      <a:r>
                        <a:rPr lang="en-US" sz="2000" dirty="0" smtClean="0">
                          <a:effectLst/>
                        </a:rPr>
                        <a:t>2: </a:t>
                      </a:r>
                      <a:r>
                        <a:rPr lang="en-US" sz="2000" dirty="0">
                          <a:effectLst/>
                        </a:rPr>
                        <a:t>General suggestions (ideas for future consideration )</a:t>
                      </a:r>
                      <a:endParaRPr lang="en-US" sz="2000" dirty="0">
                        <a:effectLst/>
                        <a:latin typeface="Arial"/>
                        <a:ea typeface="Arial"/>
                        <a:cs typeface="Times New Roman"/>
                      </a:endParaRPr>
                    </a:p>
                  </a:txBody>
                  <a:tcPr marL="68580" marR="68580" marT="0" marB="0"/>
                </a:tc>
                <a:tc>
                  <a:txBody>
                    <a:bodyPr/>
                    <a:lstStyle/>
                    <a:p>
                      <a:pPr marL="342900" marR="548640" lvl="0" indent="-342900">
                        <a:spcBef>
                          <a:spcPts val="0"/>
                        </a:spcBef>
                        <a:spcAft>
                          <a:spcPts val="0"/>
                        </a:spcAft>
                        <a:buFont typeface="Symbol"/>
                        <a:buChar char=""/>
                      </a:pPr>
                      <a:r>
                        <a:rPr lang="en-US" sz="2000">
                          <a:effectLst/>
                        </a:rPr>
                        <a:t>Request to expand programming to a new geographic location</a:t>
                      </a:r>
                    </a:p>
                    <a:p>
                      <a:pPr marL="342900" marR="548640" lvl="0" indent="-342900">
                        <a:spcBef>
                          <a:spcPts val="0"/>
                        </a:spcBef>
                        <a:spcAft>
                          <a:spcPts val="0"/>
                        </a:spcAft>
                        <a:buFont typeface="Symbol"/>
                        <a:buChar char=""/>
                      </a:pPr>
                      <a:r>
                        <a:rPr lang="en-US" sz="2000">
                          <a:effectLst/>
                        </a:rPr>
                        <a:t>Requests for a new type/sector of programming</a:t>
                      </a:r>
                      <a:endParaRPr lang="en-US" sz="2000">
                        <a:effectLst/>
                        <a:latin typeface="Arial"/>
                        <a:ea typeface="Arial"/>
                        <a:cs typeface="Times New Roman"/>
                      </a:endParaRPr>
                    </a:p>
                  </a:txBody>
                  <a:tcPr marL="68580" marR="68580" marT="0" marB="0"/>
                </a:tc>
                <a:extLst>
                  <a:ext uri="{0D108BD9-81ED-4DB2-BD59-A6C34878D82A}">
                    <a16:rowId xmlns="" xmlns:a16="http://schemas.microsoft.com/office/drawing/2014/main" val="10003"/>
                  </a:ext>
                </a:extLst>
              </a:tr>
              <a:tr h="1524000">
                <a:tc>
                  <a:txBody>
                    <a:bodyPr/>
                    <a:lstStyle/>
                    <a:p>
                      <a:pPr marL="0" marR="545465">
                        <a:spcBef>
                          <a:spcPts val="0"/>
                        </a:spcBef>
                        <a:spcAft>
                          <a:spcPts val="0"/>
                        </a:spcAft>
                      </a:pPr>
                      <a:r>
                        <a:rPr lang="en-US" sz="2000" dirty="0">
                          <a:effectLst/>
                        </a:rPr>
                        <a:t>Category </a:t>
                      </a:r>
                      <a:r>
                        <a:rPr lang="en-US" sz="2000" dirty="0" smtClean="0">
                          <a:effectLst/>
                        </a:rPr>
                        <a:t>3: </a:t>
                      </a:r>
                      <a:r>
                        <a:rPr lang="en-US" sz="2000" dirty="0">
                          <a:effectLst/>
                        </a:rPr>
                        <a:t>Request for information</a:t>
                      </a:r>
                      <a:endParaRPr lang="en-US" sz="2000" dirty="0">
                        <a:effectLst/>
                        <a:latin typeface="Arial"/>
                        <a:ea typeface="Arial"/>
                        <a:cs typeface="Times New Roman"/>
                      </a:endParaRPr>
                    </a:p>
                  </a:txBody>
                  <a:tcPr marL="68580" marR="68580" marT="0" marB="0"/>
                </a:tc>
                <a:tc>
                  <a:txBody>
                    <a:bodyPr/>
                    <a:lstStyle/>
                    <a:p>
                      <a:pPr marL="342900" marR="548640" lvl="0" indent="-342900">
                        <a:spcBef>
                          <a:spcPts val="0"/>
                        </a:spcBef>
                        <a:spcAft>
                          <a:spcPts val="0"/>
                        </a:spcAft>
                        <a:buFont typeface="Symbol"/>
                        <a:buChar char=""/>
                      </a:pPr>
                      <a:r>
                        <a:rPr lang="en-US" sz="2000" spc="-10" dirty="0">
                          <a:effectLst/>
                        </a:rPr>
                        <a:t>Question about contents of </a:t>
                      </a:r>
                      <a:r>
                        <a:rPr lang="en-US" sz="2000" spc="-10" dirty="0" smtClean="0">
                          <a:effectLst/>
                        </a:rPr>
                        <a:t>a </a:t>
                      </a:r>
                      <a:r>
                        <a:rPr lang="en-US" sz="2000" spc="-10" dirty="0">
                          <a:effectLst/>
                        </a:rPr>
                        <a:t>kit</a:t>
                      </a:r>
                      <a:endParaRPr lang="en-US" sz="2000" dirty="0">
                        <a:effectLst/>
                      </a:endParaRPr>
                    </a:p>
                    <a:p>
                      <a:pPr marL="342900" marR="548640" lvl="0" indent="-342900">
                        <a:spcBef>
                          <a:spcPts val="0"/>
                        </a:spcBef>
                        <a:spcAft>
                          <a:spcPts val="0"/>
                        </a:spcAft>
                        <a:buFont typeface="Symbol"/>
                        <a:buChar char=""/>
                      </a:pPr>
                      <a:r>
                        <a:rPr lang="en-US" sz="2000" spc="-10" dirty="0">
                          <a:effectLst/>
                        </a:rPr>
                        <a:t>Question about eligibility criteria for a specific program</a:t>
                      </a:r>
                      <a:endParaRPr lang="en-US" sz="2000" dirty="0">
                        <a:effectLst/>
                      </a:endParaRPr>
                    </a:p>
                    <a:p>
                      <a:pPr marL="342900" marR="548640" lvl="0" indent="-342900">
                        <a:spcBef>
                          <a:spcPts val="0"/>
                        </a:spcBef>
                        <a:spcAft>
                          <a:spcPts val="0"/>
                        </a:spcAft>
                        <a:buFont typeface="Symbol"/>
                        <a:buChar char=""/>
                      </a:pPr>
                      <a:r>
                        <a:rPr lang="en-US" sz="2000" spc="-10" dirty="0">
                          <a:effectLst/>
                        </a:rPr>
                        <a:t>Question about how to sign up for a sewing training</a:t>
                      </a:r>
                      <a:endParaRPr lang="en-US" sz="2000" dirty="0">
                        <a:effectLst/>
                        <a:latin typeface="Arial"/>
                        <a:ea typeface="Arial"/>
                        <a:cs typeface="Times New Roman"/>
                      </a:endParaRPr>
                    </a:p>
                  </a:txBody>
                  <a:tcPr marL="68580" marR="68580" marT="0" marB="0"/>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1353551455"/>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814016173"/>
              </p:ext>
            </p:extLst>
          </p:nvPr>
        </p:nvGraphicFramePr>
        <p:xfrm>
          <a:off x="381000" y="457200"/>
          <a:ext cx="8534400" cy="5257800"/>
        </p:xfrm>
        <a:graphic>
          <a:graphicData uri="http://schemas.openxmlformats.org/drawingml/2006/table">
            <a:tbl>
              <a:tblPr firstRow="1" firstCol="1" bandRow="1">
                <a:tableStyleId>{5C22544A-7EE6-4342-B048-85BDC9FD1C3A}</a:tableStyleId>
              </a:tblPr>
              <a:tblGrid>
                <a:gridCol w="2133600">
                  <a:extLst>
                    <a:ext uri="{9D8B030D-6E8A-4147-A177-3AD203B41FA5}">
                      <a16:colId xmlns="" xmlns:a16="http://schemas.microsoft.com/office/drawing/2014/main" val="20000"/>
                    </a:ext>
                  </a:extLst>
                </a:gridCol>
                <a:gridCol w="6400800">
                  <a:extLst>
                    <a:ext uri="{9D8B030D-6E8A-4147-A177-3AD203B41FA5}">
                      <a16:colId xmlns="" xmlns:a16="http://schemas.microsoft.com/office/drawing/2014/main" val="20001"/>
                    </a:ext>
                  </a:extLst>
                </a:gridCol>
              </a:tblGrid>
              <a:tr h="411901">
                <a:tc>
                  <a:txBody>
                    <a:bodyPr/>
                    <a:lstStyle/>
                    <a:p>
                      <a:pPr marL="0" marR="545465" algn="r">
                        <a:lnSpc>
                          <a:spcPct val="119000"/>
                        </a:lnSpc>
                        <a:spcBef>
                          <a:spcPts val="335"/>
                        </a:spcBef>
                        <a:spcAft>
                          <a:spcPts val="0"/>
                        </a:spcAft>
                      </a:pPr>
                      <a:r>
                        <a:rPr lang="en-US" sz="2000" dirty="0">
                          <a:effectLst/>
                        </a:rPr>
                        <a:t>Category</a:t>
                      </a:r>
                      <a:endParaRPr lang="en-US" sz="2000" dirty="0">
                        <a:effectLst/>
                        <a:latin typeface="Arial"/>
                        <a:ea typeface="Arial"/>
                        <a:cs typeface="Times New Roman"/>
                      </a:endParaRPr>
                    </a:p>
                  </a:txBody>
                  <a:tcPr marL="68580" marR="68580" marT="0" marB="0"/>
                </a:tc>
                <a:tc>
                  <a:txBody>
                    <a:bodyPr/>
                    <a:lstStyle/>
                    <a:p>
                      <a:pPr marL="0" marR="545465" algn="ctr">
                        <a:lnSpc>
                          <a:spcPct val="119000"/>
                        </a:lnSpc>
                        <a:spcBef>
                          <a:spcPts val="335"/>
                        </a:spcBef>
                        <a:spcAft>
                          <a:spcPts val="0"/>
                        </a:spcAft>
                      </a:pPr>
                      <a:r>
                        <a:rPr lang="en-US" sz="2000">
                          <a:effectLst/>
                        </a:rPr>
                        <a:t>Examples</a:t>
                      </a:r>
                      <a:endParaRPr lang="en-US" sz="2000">
                        <a:effectLst/>
                        <a:latin typeface="Arial"/>
                        <a:ea typeface="Arial"/>
                        <a:cs typeface="Times New Roman"/>
                      </a:endParaRPr>
                    </a:p>
                  </a:txBody>
                  <a:tcPr marL="68580" marR="68580" marT="0" marB="0"/>
                </a:tc>
                <a:extLst>
                  <a:ext uri="{0D108BD9-81ED-4DB2-BD59-A6C34878D82A}">
                    <a16:rowId xmlns="" xmlns:a16="http://schemas.microsoft.com/office/drawing/2014/main" val="10000"/>
                  </a:ext>
                </a:extLst>
              </a:tr>
              <a:tr h="2769085">
                <a:tc>
                  <a:txBody>
                    <a:bodyPr/>
                    <a:lstStyle/>
                    <a:p>
                      <a:pPr marL="0" marR="545465">
                        <a:spcBef>
                          <a:spcPts val="0"/>
                        </a:spcBef>
                        <a:spcAft>
                          <a:spcPts val="0"/>
                        </a:spcAft>
                      </a:pPr>
                      <a:r>
                        <a:rPr lang="en-US" sz="2000" dirty="0">
                          <a:effectLst/>
                        </a:rPr>
                        <a:t>Category </a:t>
                      </a:r>
                      <a:r>
                        <a:rPr lang="en-US" sz="2000" dirty="0" smtClean="0">
                          <a:effectLst/>
                        </a:rPr>
                        <a:t>4: </a:t>
                      </a:r>
                      <a:r>
                        <a:rPr lang="en-US" sz="2000" dirty="0">
                          <a:effectLst/>
                        </a:rPr>
                        <a:t>Programmatic complaint - no individual response required</a:t>
                      </a:r>
                      <a:endParaRPr lang="en-US" sz="2000" dirty="0">
                        <a:effectLst/>
                        <a:latin typeface="Arial"/>
                        <a:ea typeface="Arial"/>
                        <a:cs typeface="Times New Roman"/>
                      </a:endParaRPr>
                    </a:p>
                  </a:txBody>
                  <a:tcPr marL="68580" marR="68580" marT="0" marB="0"/>
                </a:tc>
                <a:tc>
                  <a:txBody>
                    <a:bodyPr/>
                    <a:lstStyle/>
                    <a:p>
                      <a:pPr marL="0" marR="545465">
                        <a:spcBef>
                          <a:spcPts val="0"/>
                        </a:spcBef>
                        <a:spcAft>
                          <a:spcPts val="0"/>
                        </a:spcAft>
                      </a:pPr>
                      <a:r>
                        <a:rPr lang="en-US" sz="2000" b="0" dirty="0">
                          <a:effectLst/>
                        </a:rPr>
                        <a:t>Complaints  which will be used to understand key trends and issues and feed into strategic decision-making, but where no individual response is possible/relevant at this stage, for example: </a:t>
                      </a:r>
                      <a:endParaRPr lang="en-US" sz="2000" b="0" dirty="0" smtClean="0">
                        <a:effectLst/>
                      </a:endParaRPr>
                    </a:p>
                    <a:p>
                      <a:pPr marL="0" marR="545465">
                        <a:spcBef>
                          <a:spcPts val="0"/>
                        </a:spcBef>
                        <a:spcAft>
                          <a:spcPts val="0"/>
                        </a:spcAft>
                      </a:pPr>
                      <a:endParaRPr lang="en-US" sz="2000" b="0" dirty="0">
                        <a:effectLst/>
                      </a:endParaRPr>
                    </a:p>
                    <a:p>
                      <a:pPr marL="342900" marR="548640" lvl="0" indent="-342900">
                        <a:spcBef>
                          <a:spcPts val="0"/>
                        </a:spcBef>
                        <a:spcAft>
                          <a:spcPts val="0"/>
                        </a:spcAft>
                        <a:buFont typeface="Symbol"/>
                        <a:buChar char=""/>
                      </a:pPr>
                      <a:r>
                        <a:rPr lang="en-US" sz="2000" dirty="0">
                          <a:effectLst/>
                        </a:rPr>
                        <a:t>Poor quality of items in </a:t>
                      </a:r>
                      <a:r>
                        <a:rPr lang="en-US" sz="2000" dirty="0" smtClean="0">
                          <a:effectLst/>
                        </a:rPr>
                        <a:t>a </a:t>
                      </a:r>
                      <a:r>
                        <a:rPr lang="en-US" sz="2000" dirty="0">
                          <a:effectLst/>
                        </a:rPr>
                        <a:t>kit</a:t>
                      </a:r>
                    </a:p>
                    <a:p>
                      <a:pPr marL="342900" marR="548640" lvl="0" indent="-342900">
                        <a:spcBef>
                          <a:spcPts val="0"/>
                        </a:spcBef>
                        <a:spcAft>
                          <a:spcPts val="0"/>
                        </a:spcAft>
                        <a:buFont typeface="Symbol"/>
                        <a:buChar char=""/>
                      </a:pPr>
                      <a:r>
                        <a:rPr lang="en-US" sz="2000" dirty="0">
                          <a:effectLst/>
                        </a:rPr>
                        <a:t>Long waiting times at a distribution</a:t>
                      </a:r>
                    </a:p>
                    <a:p>
                      <a:pPr marL="342900" marR="548640" lvl="0" indent="-342900">
                        <a:spcBef>
                          <a:spcPts val="0"/>
                        </a:spcBef>
                        <a:spcAft>
                          <a:spcPts val="0"/>
                        </a:spcAft>
                        <a:buFont typeface="Symbol"/>
                        <a:buChar char=""/>
                      </a:pPr>
                      <a:r>
                        <a:rPr lang="en-US" sz="2000" dirty="0">
                          <a:effectLst/>
                        </a:rPr>
                        <a:t>General dissatisfaction with the quality of a training which is now finished. </a:t>
                      </a:r>
                      <a:endParaRPr lang="en-US" sz="2000" dirty="0">
                        <a:effectLst/>
                        <a:latin typeface="Arial"/>
                        <a:ea typeface="Arial"/>
                        <a:cs typeface="Times New Roman"/>
                      </a:endParaRPr>
                    </a:p>
                  </a:txBody>
                  <a:tcPr marL="68580" marR="68580" marT="0" marB="0"/>
                </a:tc>
                <a:extLst>
                  <a:ext uri="{0D108BD9-81ED-4DB2-BD59-A6C34878D82A}">
                    <a16:rowId xmlns="" xmlns:a16="http://schemas.microsoft.com/office/drawing/2014/main" val="10001"/>
                  </a:ext>
                </a:extLst>
              </a:tr>
              <a:tr h="2076814">
                <a:tc>
                  <a:txBody>
                    <a:bodyPr/>
                    <a:lstStyle/>
                    <a:p>
                      <a:pPr marL="0" marR="545465">
                        <a:spcBef>
                          <a:spcPts val="0"/>
                        </a:spcBef>
                        <a:spcAft>
                          <a:spcPts val="0"/>
                        </a:spcAft>
                      </a:pPr>
                      <a:r>
                        <a:rPr lang="en-US" sz="2000" dirty="0">
                          <a:effectLst/>
                        </a:rPr>
                        <a:t>Category </a:t>
                      </a:r>
                      <a:r>
                        <a:rPr lang="en-US" sz="2000" dirty="0" smtClean="0">
                          <a:effectLst/>
                        </a:rPr>
                        <a:t>5: </a:t>
                      </a:r>
                      <a:r>
                        <a:rPr lang="en-US" sz="2000" dirty="0">
                          <a:effectLst/>
                        </a:rPr>
                        <a:t>Programmatic complaint – individual response required</a:t>
                      </a:r>
                      <a:endParaRPr lang="en-US" sz="2000" dirty="0">
                        <a:effectLst/>
                        <a:latin typeface="Arial"/>
                        <a:ea typeface="Arial"/>
                        <a:cs typeface="Times New Roman"/>
                      </a:endParaRPr>
                    </a:p>
                  </a:txBody>
                  <a:tcPr marL="68580" marR="68580" marT="0" marB="0"/>
                </a:tc>
                <a:tc>
                  <a:txBody>
                    <a:bodyPr/>
                    <a:lstStyle/>
                    <a:p>
                      <a:pPr marL="342900" marR="548640" lvl="0" indent="-342900">
                        <a:spcBef>
                          <a:spcPts val="0"/>
                        </a:spcBef>
                        <a:spcAft>
                          <a:spcPts val="0"/>
                        </a:spcAft>
                        <a:buFont typeface="Symbol"/>
                        <a:buChar char=""/>
                      </a:pPr>
                      <a:r>
                        <a:rPr lang="en-US" sz="2000" dirty="0">
                          <a:effectLst/>
                        </a:rPr>
                        <a:t>Minority group excluded from a program</a:t>
                      </a:r>
                    </a:p>
                    <a:p>
                      <a:pPr marL="342900" marR="548640" lvl="0" indent="-342900">
                        <a:spcBef>
                          <a:spcPts val="0"/>
                        </a:spcBef>
                        <a:spcAft>
                          <a:spcPts val="0"/>
                        </a:spcAft>
                        <a:buFont typeface="Symbol"/>
                        <a:buChar char=""/>
                      </a:pPr>
                      <a:r>
                        <a:rPr lang="en-US" sz="2000" dirty="0">
                          <a:effectLst/>
                        </a:rPr>
                        <a:t>Items missing from a kit received </a:t>
                      </a:r>
                    </a:p>
                    <a:p>
                      <a:pPr marL="342900" marR="548640" lvl="0" indent="-342900">
                        <a:spcBef>
                          <a:spcPts val="0"/>
                        </a:spcBef>
                        <a:spcAft>
                          <a:spcPts val="0"/>
                        </a:spcAft>
                        <a:buFont typeface="Symbol"/>
                        <a:buChar char=""/>
                      </a:pPr>
                      <a:r>
                        <a:rPr lang="en-US" sz="2000" dirty="0">
                          <a:effectLst/>
                        </a:rPr>
                        <a:t>Eligible household excluded (where distribution has finished, but future distributions may occur) </a:t>
                      </a:r>
                      <a:endParaRPr lang="en-US" sz="2000" dirty="0">
                        <a:effectLst/>
                        <a:latin typeface="Arial"/>
                        <a:ea typeface="Arial"/>
                        <a:cs typeface="Times New Roman"/>
                      </a:endParaRPr>
                    </a:p>
                  </a:txBody>
                  <a:tcPr marL="68580" marR="68580" marT="0" marB="0"/>
                </a:tc>
                <a:extLst>
                  <a:ext uri="{0D108BD9-81ED-4DB2-BD59-A6C34878D82A}">
                    <a16:rowId xmlns="" xmlns:a16="http://schemas.microsoft.com/office/drawing/2014/main" val="10002"/>
                  </a:ext>
                </a:extLst>
              </a:tr>
            </a:tbl>
          </a:graphicData>
        </a:graphic>
      </p:graphicFrame>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9</a:t>
            </a:fld>
            <a:endParaRPr lang="en-US" dirty="0"/>
          </a:p>
        </p:txBody>
      </p:sp>
    </p:spTree>
    <p:extLst>
      <p:ext uri="{BB962C8B-B14F-4D97-AF65-F5344CB8AC3E}">
        <p14:creationId xmlns:p14="http://schemas.microsoft.com/office/powerpoint/2010/main" val="3035323710"/>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10</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538756276"/>
              </p:ext>
            </p:extLst>
          </p:nvPr>
        </p:nvGraphicFramePr>
        <p:xfrm>
          <a:off x="228600" y="304800"/>
          <a:ext cx="8382000" cy="6153912"/>
        </p:xfrm>
        <a:graphic>
          <a:graphicData uri="http://schemas.openxmlformats.org/drawingml/2006/table">
            <a:tbl>
              <a:tblPr firstRow="1" firstCol="1" bandRow="1">
                <a:tableStyleId>{5C22544A-7EE6-4342-B048-85BDC9FD1C3A}</a:tableStyleId>
              </a:tblPr>
              <a:tblGrid>
                <a:gridCol w="2895600">
                  <a:extLst>
                    <a:ext uri="{9D8B030D-6E8A-4147-A177-3AD203B41FA5}">
                      <a16:colId xmlns="" xmlns:a16="http://schemas.microsoft.com/office/drawing/2014/main" val="20000"/>
                    </a:ext>
                  </a:extLst>
                </a:gridCol>
                <a:gridCol w="5486400">
                  <a:extLst>
                    <a:ext uri="{9D8B030D-6E8A-4147-A177-3AD203B41FA5}">
                      <a16:colId xmlns="" xmlns:a16="http://schemas.microsoft.com/office/drawing/2014/main" val="20001"/>
                    </a:ext>
                  </a:extLst>
                </a:gridCol>
              </a:tblGrid>
              <a:tr h="362712">
                <a:tc>
                  <a:txBody>
                    <a:bodyPr/>
                    <a:lstStyle/>
                    <a:p>
                      <a:pPr marL="0" marR="545465" algn="r">
                        <a:lnSpc>
                          <a:spcPct val="119000"/>
                        </a:lnSpc>
                        <a:spcBef>
                          <a:spcPts val="335"/>
                        </a:spcBef>
                        <a:spcAft>
                          <a:spcPts val="0"/>
                        </a:spcAft>
                      </a:pPr>
                      <a:r>
                        <a:rPr lang="en-US" sz="2000" dirty="0">
                          <a:effectLst/>
                        </a:rPr>
                        <a:t>Category</a:t>
                      </a:r>
                      <a:endParaRPr lang="en-US" sz="2000" dirty="0">
                        <a:effectLst/>
                        <a:latin typeface="Arial"/>
                        <a:ea typeface="Arial"/>
                        <a:cs typeface="Times New Roman"/>
                      </a:endParaRPr>
                    </a:p>
                  </a:txBody>
                  <a:tcPr marL="68580" marR="68580" marT="0" marB="0"/>
                </a:tc>
                <a:tc>
                  <a:txBody>
                    <a:bodyPr/>
                    <a:lstStyle/>
                    <a:p>
                      <a:pPr marL="0" marR="545465" algn="ctr">
                        <a:lnSpc>
                          <a:spcPct val="119000"/>
                        </a:lnSpc>
                        <a:spcBef>
                          <a:spcPts val="335"/>
                        </a:spcBef>
                        <a:spcAft>
                          <a:spcPts val="0"/>
                        </a:spcAft>
                      </a:pPr>
                      <a:r>
                        <a:rPr lang="en-US" sz="2000">
                          <a:effectLst/>
                        </a:rPr>
                        <a:t>Examples</a:t>
                      </a:r>
                      <a:endParaRPr lang="en-US" sz="2000">
                        <a:effectLst/>
                        <a:latin typeface="Arial"/>
                        <a:ea typeface="Arial"/>
                        <a:cs typeface="Times New Roman"/>
                      </a:endParaRPr>
                    </a:p>
                  </a:txBody>
                  <a:tcPr marL="68580" marR="68580" marT="0" marB="0"/>
                </a:tc>
                <a:extLst>
                  <a:ext uri="{0D108BD9-81ED-4DB2-BD59-A6C34878D82A}">
                    <a16:rowId xmlns="" xmlns:a16="http://schemas.microsoft.com/office/drawing/2014/main" val="10000"/>
                  </a:ext>
                </a:extLst>
              </a:tr>
              <a:tr h="3352800">
                <a:tc>
                  <a:txBody>
                    <a:bodyPr/>
                    <a:lstStyle/>
                    <a:p>
                      <a:pPr marL="0" marR="545465">
                        <a:spcBef>
                          <a:spcPts val="0"/>
                        </a:spcBef>
                        <a:spcAft>
                          <a:spcPts val="0"/>
                        </a:spcAft>
                      </a:pPr>
                      <a:r>
                        <a:rPr lang="en-US" sz="2000" dirty="0">
                          <a:effectLst/>
                        </a:rPr>
                        <a:t>Category </a:t>
                      </a:r>
                      <a:r>
                        <a:rPr lang="en-US" sz="2000" dirty="0" smtClean="0">
                          <a:effectLst/>
                        </a:rPr>
                        <a:t>6: </a:t>
                      </a:r>
                      <a:r>
                        <a:rPr lang="en-US" sz="2000" dirty="0">
                          <a:effectLst/>
                        </a:rPr>
                        <a:t>Programmatic complaint - urgent</a:t>
                      </a:r>
                      <a:endParaRPr lang="en-US" sz="2000" dirty="0">
                        <a:effectLst/>
                        <a:latin typeface="Arial"/>
                        <a:ea typeface="Arial"/>
                        <a:cs typeface="Times New Roman"/>
                      </a:endParaRPr>
                    </a:p>
                  </a:txBody>
                  <a:tcPr marL="68580" marR="68580" marT="0" marB="0"/>
                </a:tc>
                <a:tc>
                  <a:txBody>
                    <a:bodyPr/>
                    <a:lstStyle/>
                    <a:p>
                      <a:pPr marL="0" marR="545465">
                        <a:spcBef>
                          <a:spcPts val="0"/>
                        </a:spcBef>
                        <a:spcAft>
                          <a:spcPts val="0"/>
                        </a:spcAft>
                      </a:pPr>
                      <a:r>
                        <a:rPr lang="en-US" sz="2000" b="0" dirty="0">
                          <a:effectLst/>
                        </a:rPr>
                        <a:t>Any issue that relates to a safety risk, affects a large number of people, is time sensitive or likely to cause major reputational damage, for example: </a:t>
                      </a:r>
                    </a:p>
                    <a:p>
                      <a:pPr marL="342900" marR="548640" lvl="0" indent="-342900">
                        <a:spcBef>
                          <a:spcPts val="0"/>
                        </a:spcBef>
                        <a:spcAft>
                          <a:spcPts val="0"/>
                        </a:spcAft>
                        <a:buFont typeface="Symbol"/>
                        <a:buChar char=""/>
                      </a:pPr>
                      <a:r>
                        <a:rPr lang="en-US" sz="2000" dirty="0">
                          <a:effectLst/>
                        </a:rPr>
                        <a:t>Insecure distribution location [safety risk]</a:t>
                      </a:r>
                    </a:p>
                    <a:p>
                      <a:pPr marL="342900" marR="548640" lvl="0" indent="-342900">
                        <a:spcBef>
                          <a:spcPts val="0"/>
                        </a:spcBef>
                        <a:spcAft>
                          <a:spcPts val="0"/>
                        </a:spcAft>
                        <a:buFont typeface="Symbol"/>
                        <a:buChar char=""/>
                      </a:pPr>
                      <a:r>
                        <a:rPr lang="en-US" sz="2000" dirty="0">
                          <a:effectLst/>
                        </a:rPr>
                        <a:t>Eligible household excluded from a list, where registration is currently ongoing [time sensitive]</a:t>
                      </a:r>
                    </a:p>
                    <a:p>
                      <a:pPr marL="342900" marR="548640" lvl="0" indent="-342900">
                        <a:spcBef>
                          <a:spcPts val="0"/>
                        </a:spcBef>
                        <a:spcAft>
                          <a:spcPts val="0"/>
                        </a:spcAft>
                        <a:buFont typeface="Symbol"/>
                        <a:buChar char=""/>
                      </a:pPr>
                      <a:r>
                        <a:rPr lang="en-US" sz="2000" dirty="0">
                          <a:effectLst/>
                        </a:rPr>
                        <a:t>Dangerous faulty heater provided in winterization kits [safety risk, affects large number of people]</a:t>
                      </a:r>
                      <a:endParaRPr lang="en-US" sz="2000" dirty="0">
                        <a:effectLst/>
                        <a:latin typeface="Arial"/>
                        <a:ea typeface="Arial"/>
                        <a:cs typeface="Times New Roman"/>
                      </a:endParaRPr>
                    </a:p>
                  </a:txBody>
                  <a:tcPr marL="68580" marR="68580" marT="0" marB="0"/>
                </a:tc>
                <a:extLst>
                  <a:ext uri="{0D108BD9-81ED-4DB2-BD59-A6C34878D82A}">
                    <a16:rowId xmlns="" xmlns:a16="http://schemas.microsoft.com/office/drawing/2014/main" val="10001"/>
                  </a:ext>
                </a:extLst>
              </a:tr>
              <a:tr h="2438400">
                <a:tc>
                  <a:txBody>
                    <a:bodyPr/>
                    <a:lstStyle/>
                    <a:p>
                      <a:pPr marL="0" marR="545465">
                        <a:spcBef>
                          <a:spcPts val="0"/>
                        </a:spcBef>
                        <a:spcAft>
                          <a:spcPts val="0"/>
                        </a:spcAft>
                      </a:pPr>
                      <a:r>
                        <a:rPr lang="en-US" sz="2000" dirty="0">
                          <a:effectLst/>
                        </a:rPr>
                        <a:t>Category </a:t>
                      </a:r>
                      <a:r>
                        <a:rPr lang="en-US" sz="2000" dirty="0" smtClean="0">
                          <a:effectLst/>
                        </a:rPr>
                        <a:t>7: </a:t>
                      </a:r>
                      <a:r>
                        <a:rPr lang="en-US" sz="2000" dirty="0">
                          <a:effectLst/>
                        </a:rPr>
                        <a:t>Breach of code of conduct or zero tolerance policy (including allegations of corruption, fraud, and sexual abuse and exploitation)</a:t>
                      </a:r>
                      <a:endParaRPr lang="en-US" sz="2000" dirty="0">
                        <a:effectLst/>
                        <a:latin typeface="Arial"/>
                        <a:ea typeface="Arial"/>
                        <a:cs typeface="Times New Roman"/>
                      </a:endParaRPr>
                    </a:p>
                  </a:txBody>
                  <a:tcPr marL="68580" marR="68580" marT="0" marB="0"/>
                </a:tc>
                <a:tc>
                  <a:txBody>
                    <a:bodyPr/>
                    <a:lstStyle/>
                    <a:p>
                      <a:pPr marL="342900" marR="548640" lvl="0" indent="-342900">
                        <a:spcBef>
                          <a:spcPts val="0"/>
                        </a:spcBef>
                        <a:spcAft>
                          <a:spcPts val="0"/>
                        </a:spcAft>
                        <a:buFont typeface="Symbol"/>
                        <a:buChar char=""/>
                      </a:pPr>
                      <a:r>
                        <a:rPr lang="en-US" sz="2000" dirty="0">
                          <a:effectLst/>
                        </a:rPr>
                        <a:t>Demand by staff member for payment to receive assistance</a:t>
                      </a:r>
                    </a:p>
                    <a:p>
                      <a:pPr marL="342900" marR="548640" lvl="0" indent="-342900">
                        <a:spcBef>
                          <a:spcPts val="0"/>
                        </a:spcBef>
                        <a:spcAft>
                          <a:spcPts val="0"/>
                        </a:spcAft>
                        <a:buFont typeface="Symbol"/>
                        <a:buChar char=""/>
                      </a:pPr>
                      <a:r>
                        <a:rPr lang="en-US" sz="2000" dirty="0">
                          <a:effectLst/>
                        </a:rPr>
                        <a:t>Theft of items by a staff member</a:t>
                      </a:r>
                    </a:p>
                    <a:p>
                      <a:pPr marL="342900" marR="548640" lvl="0" indent="-342900">
                        <a:spcBef>
                          <a:spcPts val="0"/>
                        </a:spcBef>
                        <a:spcAft>
                          <a:spcPts val="0"/>
                        </a:spcAft>
                        <a:buFont typeface="Symbol"/>
                        <a:buChar char=""/>
                      </a:pPr>
                      <a:r>
                        <a:rPr lang="en-US" sz="2000" dirty="0">
                          <a:effectLst/>
                        </a:rPr>
                        <a:t>Retaliation by staff member to a complaint </a:t>
                      </a:r>
                    </a:p>
                    <a:p>
                      <a:pPr marL="342900" marR="548640" lvl="0" indent="-342900">
                        <a:spcBef>
                          <a:spcPts val="0"/>
                        </a:spcBef>
                        <a:spcAft>
                          <a:spcPts val="0"/>
                        </a:spcAft>
                        <a:buFont typeface="Symbol"/>
                        <a:buChar char=""/>
                      </a:pPr>
                      <a:r>
                        <a:rPr lang="en-US" sz="2000" dirty="0">
                          <a:effectLst/>
                        </a:rPr>
                        <a:t>Child abuse</a:t>
                      </a:r>
                    </a:p>
                    <a:p>
                      <a:pPr marL="342900" marR="548640" lvl="0" indent="-342900">
                        <a:spcBef>
                          <a:spcPts val="0"/>
                        </a:spcBef>
                        <a:spcAft>
                          <a:spcPts val="0"/>
                        </a:spcAft>
                        <a:buFont typeface="Symbol"/>
                        <a:buChar char=""/>
                      </a:pPr>
                      <a:r>
                        <a:rPr lang="en-US" sz="2000" dirty="0">
                          <a:effectLst/>
                        </a:rPr>
                        <a:t>Sexual abuse or exploitation</a:t>
                      </a:r>
                      <a:endParaRPr lang="en-US" sz="2000" dirty="0">
                        <a:effectLst/>
                        <a:latin typeface="Arial"/>
                        <a:ea typeface="Arial"/>
                        <a:cs typeface="Times New Roman"/>
                      </a:endParaRPr>
                    </a:p>
                  </a:txBody>
                  <a:tcPr marL="68580" marR="68580" marT="0" marB="0"/>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2942249906"/>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Responding to complaints</a:t>
            </a:r>
          </a:p>
        </p:txBody>
      </p:sp>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11</a:t>
            </a:fld>
            <a:endParaRPr lang="en-US" dirty="0"/>
          </a:p>
        </p:txBody>
      </p:sp>
      <p:graphicFrame>
        <p:nvGraphicFramePr>
          <p:cNvPr id="6" name="Content Placeholder 9"/>
          <p:cNvGraphicFramePr>
            <a:graphicFrameLocks/>
          </p:cNvGraphicFramePr>
          <p:nvPr>
            <p:extLst>
              <p:ext uri="{D42A27DB-BD31-4B8C-83A1-F6EECF244321}">
                <p14:modId xmlns:p14="http://schemas.microsoft.com/office/powerpoint/2010/main" val="3984989579"/>
              </p:ext>
            </p:extLst>
          </p:nvPr>
        </p:nvGraphicFramePr>
        <p:xfrm>
          <a:off x="304800" y="1290342"/>
          <a:ext cx="8534400" cy="5323818"/>
        </p:xfrm>
        <a:graphic>
          <a:graphicData uri="http://schemas.openxmlformats.org/drawingml/2006/table">
            <a:tbl>
              <a:tblPr firstRow="1" firstCol="1" bandRow="1">
                <a:tableStyleId>{5C22544A-7EE6-4342-B048-85BDC9FD1C3A}</a:tableStyleId>
              </a:tblPr>
              <a:tblGrid>
                <a:gridCol w="2193341">
                  <a:extLst>
                    <a:ext uri="{9D8B030D-6E8A-4147-A177-3AD203B41FA5}">
                      <a16:colId xmlns="" xmlns:a16="http://schemas.microsoft.com/office/drawing/2014/main" val="20000"/>
                    </a:ext>
                  </a:extLst>
                </a:gridCol>
                <a:gridCol w="6341059">
                  <a:extLst>
                    <a:ext uri="{9D8B030D-6E8A-4147-A177-3AD203B41FA5}">
                      <a16:colId xmlns="" xmlns:a16="http://schemas.microsoft.com/office/drawing/2014/main" val="20001"/>
                    </a:ext>
                  </a:extLst>
                </a:gridCol>
              </a:tblGrid>
              <a:tr h="362712">
                <a:tc>
                  <a:txBody>
                    <a:bodyPr/>
                    <a:lstStyle/>
                    <a:p>
                      <a:pPr marL="0" marR="545465" algn="r">
                        <a:lnSpc>
                          <a:spcPct val="119000"/>
                        </a:lnSpc>
                        <a:spcBef>
                          <a:spcPts val="335"/>
                        </a:spcBef>
                        <a:spcAft>
                          <a:spcPts val="0"/>
                        </a:spcAft>
                      </a:pPr>
                      <a:r>
                        <a:rPr lang="en-US" sz="2000" dirty="0">
                          <a:solidFill>
                            <a:schemeClr val="bg1"/>
                          </a:solidFill>
                          <a:effectLst/>
                          <a:latin typeface="+mj-lt"/>
                        </a:rPr>
                        <a:t>Category</a:t>
                      </a:r>
                      <a:endParaRPr lang="en-US" sz="2000" dirty="0">
                        <a:solidFill>
                          <a:schemeClr val="bg1"/>
                        </a:solidFill>
                        <a:effectLst/>
                        <a:latin typeface="+mj-lt"/>
                        <a:ea typeface="Arial"/>
                        <a:cs typeface="Times New Roman"/>
                      </a:endParaRPr>
                    </a:p>
                  </a:txBody>
                  <a:tcPr marL="68580" marR="68580" marT="0" marB="0"/>
                </a:tc>
                <a:tc>
                  <a:txBody>
                    <a:bodyPr/>
                    <a:lstStyle/>
                    <a:p>
                      <a:pPr marL="0" marR="545465" algn="ctr">
                        <a:lnSpc>
                          <a:spcPct val="119000"/>
                        </a:lnSpc>
                        <a:spcBef>
                          <a:spcPts val="335"/>
                        </a:spcBef>
                        <a:spcAft>
                          <a:spcPts val="0"/>
                        </a:spcAft>
                      </a:pPr>
                      <a:r>
                        <a:rPr lang="en-US" sz="2000" dirty="0">
                          <a:solidFill>
                            <a:schemeClr val="bg1"/>
                          </a:solidFill>
                          <a:effectLst/>
                          <a:latin typeface="+mj-lt"/>
                        </a:rPr>
                        <a:t>Standard responses</a:t>
                      </a:r>
                      <a:endParaRPr lang="en-US" sz="2000" dirty="0">
                        <a:solidFill>
                          <a:schemeClr val="bg1"/>
                        </a:solidFill>
                        <a:effectLst/>
                        <a:latin typeface="+mj-lt"/>
                        <a:ea typeface="Arial"/>
                        <a:cs typeface="Times New Roman"/>
                      </a:endParaRPr>
                    </a:p>
                  </a:txBody>
                  <a:tcPr marL="68580" marR="68580" marT="0" marB="0"/>
                </a:tc>
                <a:extLst>
                  <a:ext uri="{0D108BD9-81ED-4DB2-BD59-A6C34878D82A}">
                    <a16:rowId xmlns="" xmlns:a16="http://schemas.microsoft.com/office/drawing/2014/main" val="10000"/>
                  </a:ext>
                </a:extLst>
              </a:tr>
              <a:tr h="1547346">
                <a:tc>
                  <a:txBody>
                    <a:bodyPr/>
                    <a:lstStyle/>
                    <a:p>
                      <a:pPr marL="0" marR="545465">
                        <a:spcBef>
                          <a:spcPts val="0"/>
                        </a:spcBef>
                        <a:spcAft>
                          <a:spcPts val="0"/>
                        </a:spcAft>
                      </a:pPr>
                      <a:r>
                        <a:rPr lang="en-US" sz="1600" dirty="0">
                          <a:solidFill>
                            <a:schemeClr val="bg1"/>
                          </a:solidFill>
                          <a:effectLst/>
                          <a:latin typeface="+mj-lt"/>
                        </a:rPr>
                        <a:t>Category 1: Outside of scope</a:t>
                      </a:r>
                      <a:endParaRPr lang="en-US" sz="1600" dirty="0">
                        <a:solidFill>
                          <a:schemeClr val="bg1"/>
                        </a:solidFill>
                        <a:effectLst/>
                        <a:latin typeface="+mj-lt"/>
                        <a:ea typeface="Arial"/>
                        <a:cs typeface="Times New Roman"/>
                      </a:endParaRPr>
                    </a:p>
                  </a:txBody>
                  <a:tcPr marL="68580" marR="68580" marT="0" marB="0"/>
                </a:tc>
                <a:tc>
                  <a:txBody>
                    <a:bodyPr/>
                    <a:lstStyle/>
                    <a:p>
                      <a:pPr marL="0" marR="546100">
                        <a:lnSpc>
                          <a:spcPct val="119000"/>
                        </a:lnSpc>
                        <a:spcBef>
                          <a:spcPts val="335"/>
                        </a:spcBef>
                        <a:spcAft>
                          <a:spcPts val="0"/>
                        </a:spcAft>
                      </a:pPr>
                      <a:r>
                        <a:rPr lang="en-US" sz="1600" spc="-5" dirty="0">
                          <a:effectLst/>
                          <a:latin typeface="+mj-lt"/>
                        </a:rPr>
                        <a:t>The complaint is acknowledged, and the person receiving the complaint explains why this is outside of what we are able to address through this system. Where possible, the </a:t>
                      </a:r>
                      <a:r>
                        <a:rPr lang="en-US" sz="1600" spc="-5" dirty="0" smtClean="0">
                          <a:effectLst/>
                          <a:latin typeface="+mj-lt"/>
                        </a:rPr>
                        <a:t>complainant </a:t>
                      </a:r>
                      <a:r>
                        <a:rPr lang="en-US" sz="1600" spc="-5" dirty="0">
                          <a:effectLst/>
                          <a:latin typeface="+mj-lt"/>
                        </a:rPr>
                        <a:t>is referred to the relevant organization/focal point. </a:t>
                      </a:r>
                      <a:r>
                        <a:rPr lang="en-US" sz="1600" b="1" i="0" spc="-5" dirty="0">
                          <a:effectLst/>
                          <a:latin typeface="+mj-lt"/>
                        </a:rPr>
                        <a:t>No individual follow up required. </a:t>
                      </a:r>
                      <a:endParaRPr lang="en-US" sz="1600" b="1" i="0" dirty="0">
                        <a:effectLst/>
                        <a:latin typeface="+mj-lt"/>
                        <a:ea typeface="Arial"/>
                        <a:cs typeface="Times New Roman"/>
                      </a:endParaRPr>
                    </a:p>
                  </a:txBody>
                  <a:tcPr marL="68580" marR="68580" marT="0" marB="0"/>
                </a:tc>
                <a:extLst>
                  <a:ext uri="{0D108BD9-81ED-4DB2-BD59-A6C34878D82A}">
                    <a16:rowId xmlns="" xmlns:a16="http://schemas.microsoft.com/office/drawing/2014/main" val="10001"/>
                  </a:ext>
                </a:extLst>
              </a:tr>
              <a:tr h="1447800">
                <a:tc>
                  <a:txBody>
                    <a:bodyPr/>
                    <a:lstStyle/>
                    <a:p>
                      <a:pPr marL="0" marR="545465">
                        <a:spcBef>
                          <a:spcPts val="0"/>
                        </a:spcBef>
                        <a:spcAft>
                          <a:spcPts val="0"/>
                        </a:spcAft>
                      </a:pPr>
                      <a:r>
                        <a:rPr lang="en-US" sz="1600" b="1" dirty="0">
                          <a:solidFill>
                            <a:schemeClr val="bg1"/>
                          </a:solidFill>
                          <a:effectLst/>
                          <a:latin typeface="+mj-lt"/>
                        </a:rPr>
                        <a:t>Category </a:t>
                      </a:r>
                      <a:r>
                        <a:rPr lang="en-US" sz="1600" b="1" dirty="0" smtClean="0">
                          <a:solidFill>
                            <a:schemeClr val="bg1"/>
                          </a:solidFill>
                          <a:effectLst/>
                          <a:latin typeface="+mj-lt"/>
                        </a:rPr>
                        <a:t>2: </a:t>
                      </a:r>
                      <a:r>
                        <a:rPr lang="en-US" sz="1600" b="1" dirty="0">
                          <a:solidFill>
                            <a:schemeClr val="bg1"/>
                          </a:solidFill>
                          <a:effectLst/>
                          <a:latin typeface="+mj-lt"/>
                        </a:rPr>
                        <a:t>General suggestions (ideas for future consideration)</a:t>
                      </a:r>
                      <a:endParaRPr lang="en-US" sz="1600" b="1" dirty="0">
                        <a:solidFill>
                          <a:schemeClr val="bg1"/>
                        </a:solidFill>
                        <a:effectLst/>
                        <a:latin typeface="+mj-lt"/>
                        <a:ea typeface="Arial"/>
                        <a:cs typeface="Times New Roman"/>
                      </a:endParaRPr>
                    </a:p>
                  </a:txBody>
                  <a:tcPr marL="68580" marR="68580" marT="0" marB="0"/>
                </a:tc>
                <a:tc>
                  <a:txBody>
                    <a:bodyPr/>
                    <a:lstStyle/>
                    <a:p>
                      <a:pPr marL="0" marR="546100">
                        <a:lnSpc>
                          <a:spcPct val="119000"/>
                        </a:lnSpc>
                        <a:spcBef>
                          <a:spcPts val="335"/>
                        </a:spcBef>
                        <a:spcAft>
                          <a:spcPts val="0"/>
                        </a:spcAft>
                      </a:pPr>
                      <a:r>
                        <a:rPr lang="en-US" sz="1600" b="0" spc="-5" dirty="0">
                          <a:solidFill>
                            <a:schemeClr val="bg1"/>
                          </a:solidFill>
                          <a:effectLst/>
                          <a:latin typeface="+mj-lt"/>
                        </a:rPr>
                        <a:t>The suggestion is recorded and the person thanked. The feedback is shared with the team (CARE and implementing partner) through the monthly digest, so that it can be considered as part of project reviews, lessons learned and new project design. </a:t>
                      </a:r>
                      <a:r>
                        <a:rPr lang="en-US" sz="1600" b="1" spc="-5" dirty="0">
                          <a:solidFill>
                            <a:schemeClr val="bg1"/>
                          </a:solidFill>
                          <a:effectLst/>
                          <a:latin typeface="+mj-lt"/>
                        </a:rPr>
                        <a:t>No individual follow up required.</a:t>
                      </a:r>
                      <a:endParaRPr lang="en-US" sz="1600" b="1" dirty="0">
                        <a:solidFill>
                          <a:schemeClr val="bg1"/>
                        </a:solidFill>
                        <a:effectLst/>
                        <a:latin typeface="+mj-lt"/>
                      </a:endParaRPr>
                    </a:p>
                  </a:txBody>
                  <a:tcPr marL="68580" marR="68580" marT="0" marB="0"/>
                </a:tc>
                <a:extLst>
                  <a:ext uri="{0D108BD9-81ED-4DB2-BD59-A6C34878D82A}">
                    <a16:rowId xmlns="" xmlns:a16="http://schemas.microsoft.com/office/drawing/2014/main" val="10002"/>
                  </a:ext>
                </a:extLst>
              </a:tr>
              <a:tr h="1813560">
                <a:tc>
                  <a:txBody>
                    <a:bodyPr/>
                    <a:lstStyle/>
                    <a:p>
                      <a:pPr marL="0" marR="545465">
                        <a:spcBef>
                          <a:spcPts val="0"/>
                        </a:spcBef>
                        <a:spcAft>
                          <a:spcPts val="0"/>
                        </a:spcAft>
                      </a:pPr>
                      <a:r>
                        <a:rPr lang="en-US" sz="1600" b="1" dirty="0">
                          <a:solidFill>
                            <a:schemeClr val="bg1"/>
                          </a:solidFill>
                          <a:effectLst/>
                          <a:latin typeface="+mj-lt"/>
                        </a:rPr>
                        <a:t>Category </a:t>
                      </a:r>
                      <a:r>
                        <a:rPr lang="en-US" sz="1600" b="1" dirty="0" smtClean="0">
                          <a:solidFill>
                            <a:schemeClr val="bg1"/>
                          </a:solidFill>
                          <a:effectLst/>
                          <a:latin typeface="+mj-lt"/>
                        </a:rPr>
                        <a:t>3: </a:t>
                      </a:r>
                      <a:r>
                        <a:rPr lang="en-US" sz="1600" b="1" dirty="0">
                          <a:solidFill>
                            <a:schemeClr val="bg1"/>
                          </a:solidFill>
                          <a:effectLst/>
                          <a:latin typeface="+mj-lt"/>
                        </a:rPr>
                        <a:t>Request for information</a:t>
                      </a:r>
                      <a:endParaRPr lang="en-US" sz="1600" b="1" dirty="0">
                        <a:solidFill>
                          <a:schemeClr val="bg1"/>
                        </a:solidFill>
                        <a:effectLst/>
                        <a:latin typeface="+mj-lt"/>
                        <a:ea typeface="Arial"/>
                        <a:cs typeface="Times New Roman"/>
                      </a:endParaRPr>
                    </a:p>
                  </a:txBody>
                  <a:tcPr marL="68580" marR="68580" marT="0" marB="0"/>
                </a:tc>
                <a:tc>
                  <a:txBody>
                    <a:bodyPr/>
                    <a:lstStyle/>
                    <a:p>
                      <a:pPr marL="342900" marR="548640" lvl="0" indent="-342900">
                        <a:lnSpc>
                          <a:spcPct val="100000"/>
                        </a:lnSpc>
                        <a:spcBef>
                          <a:spcPts val="0"/>
                        </a:spcBef>
                        <a:spcAft>
                          <a:spcPts val="0"/>
                        </a:spcAft>
                        <a:buFont typeface="Courier New"/>
                        <a:buChar char="o"/>
                      </a:pPr>
                      <a:r>
                        <a:rPr lang="en-US" sz="1600" b="0" spc="-5" dirty="0">
                          <a:solidFill>
                            <a:schemeClr val="bg1"/>
                          </a:solidFill>
                          <a:effectLst/>
                          <a:latin typeface="+mj-lt"/>
                        </a:rPr>
                        <a:t>If the person taking the request knows or is able to immediately find the information requested, they provide the answer to the person </a:t>
                      </a:r>
                      <a:r>
                        <a:rPr lang="en-US" sz="1600" b="0" u="sng" spc="-5" dirty="0">
                          <a:solidFill>
                            <a:schemeClr val="bg1"/>
                          </a:solidFill>
                          <a:effectLst/>
                          <a:latin typeface="+mj-lt"/>
                        </a:rPr>
                        <a:t>at the time</a:t>
                      </a:r>
                      <a:r>
                        <a:rPr lang="en-US" sz="1600" b="0" spc="-5" dirty="0">
                          <a:solidFill>
                            <a:schemeClr val="bg1"/>
                          </a:solidFill>
                          <a:effectLst/>
                          <a:latin typeface="+mj-lt"/>
                        </a:rPr>
                        <a:t> of taking the request. </a:t>
                      </a:r>
                      <a:r>
                        <a:rPr lang="en-US" sz="1600" b="1" spc="-5" dirty="0">
                          <a:solidFill>
                            <a:schemeClr val="bg1"/>
                          </a:solidFill>
                          <a:effectLst/>
                          <a:latin typeface="+mj-lt"/>
                        </a:rPr>
                        <a:t>No individual follow up required</a:t>
                      </a:r>
                      <a:r>
                        <a:rPr lang="en-US" sz="1600" b="0" spc="-5" dirty="0">
                          <a:solidFill>
                            <a:schemeClr val="bg1"/>
                          </a:solidFill>
                          <a:effectLst/>
                          <a:latin typeface="+mj-lt"/>
                        </a:rPr>
                        <a:t>. </a:t>
                      </a:r>
                      <a:endParaRPr lang="en-US" sz="1600" b="0" dirty="0">
                        <a:solidFill>
                          <a:schemeClr val="bg1"/>
                        </a:solidFill>
                        <a:effectLst/>
                        <a:latin typeface="+mj-lt"/>
                      </a:endParaRPr>
                    </a:p>
                    <a:p>
                      <a:pPr marL="342900" marR="548640" lvl="0" indent="-342900">
                        <a:lnSpc>
                          <a:spcPct val="100000"/>
                        </a:lnSpc>
                        <a:spcBef>
                          <a:spcPts val="0"/>
                        </a:spcBef>
                        <a:spcAft>
                          <a:spcPts val="0"/>
                        </a:spcAft>
                        <a:buFont typeface="Courier New"/>
                        <a:buChar char="o"/>
                      </a:pPr>
                      <a:r>
                        <a:rPr lang="en-US" sz="1600" b="0" dirty="0">
                          <a:solidFill>
                            <a:schemeClr val="bg1"/>
                          </a:solidFill>
                          <a:effectLst/>
                          <a:latin typeface="+mj-lt"/>
                        </a:rPr>
                        <a:t>If the person receiving the request for information cannot immediately provide the information requested, the request will be forwarded to the </a:t>
                      </a:r>
                      <a:r>
                        <a:rPr lang="en-US" sz="1600" b="0" dirty="0" smtClean="0">
                          <a:solidFill>
                            <a:schemeClr val="bg1"/>
                          </a:solidFill>
                          <a:effectLst/>
                          <a:latin typeface="+mj-lt"/>
                        </a:rPr>
                        <a:t>SRD </a:t>
                      </a:r>
                      <a:r>
                        <a:rPr lang="en-US" sz="1600" b="0" dirty="0">
                          <a:solidFill>
                            <a:schemeClr val="bg1"/>
                          </a:solidFill>
                          <a:effectLst/>
                          <a:latin typeface="+mj-lt"/>
                        </a:rPr>
                        <a:t>program </a:t>
                      </a:r>
                      <a:r>
                        <a:rPr lang="en-US" sz="1600" b="0" dirty="0" smtClean="0">
                          <a:solidFill>
                            <a:schemeClr val="bg1"/>
                          </a:solidFill>
                          <a:effectLst/>
                          <a:latin typeface="+mj-lt"/>
                        </a:rPr>
                        <a:t>team. </a:t>
                      </a:r>
                      <a:r>
                        <a:rPr lang="en-US" sz="1600" b="1" dirty="0">
                          <a:solidFill>
                            <a:schemeClr val="bg1"/>
                          </a:solidFill>
                          <a:effectLst/>
                          <a:latin typeface="+mj-lt"/>
                        </a:rPr>
                        <a:t>Individual follow up required. </a:t>
                      </a:r>
                    </a:p>
                  </a:txBody>
                  <a:tcPr marL="68580" marR="68580" marT="0" marB="0"/>
                </a:tc>
              </a:tr>
            </a:tbl>
          </a:graphicData>
        </a:graphic>
      </p:graphicFrame>
    </p:spTree>
    <p:extLst>
      <p:ext uri="{BB962C8B-B14F-4D97-AF65-F5344CB8AC3E}">
        <p14:creationId xmlns:p14="http://schemas.microsoft.com/office/powerpoint/2010/main" val="2801343789"/>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Responding to complaints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33240531"/>
              </p:ext>
            </p:extLst>
          </p:nvPr>
        </p:nvGraphicFramePr>
        <p:xfrm>
          <a:off x="457200" y="1447800"/>
          <a:ext cx="8153400" cy="4629912"/>
        </p:xfrm>
        <a:graphic>
          <a:graphicData uri="http://schemas.openxmlformats.org/drawingml/2006/table">
            <a:tbl>
              <a:tblPr firstRow="1" firstCol="1" bandRow="1">
                <a:tableStyleId>{5C22544A-7EE6-4342-B048-85BDC9FD1C3A}</a:tableStyleId>
              </a:tblPr>
              <a:tblGrid>
                <a:gridCol w="2286000">
                  <a:extLst>
                    <a:ext uri="{9D8B030D-6E8A-4147-A177-3AD203B41FA5}">
                      <a16:colId xmlns="" xmlns:a16="http://schemas.microsoft.com/office/drawing/2014/main" val="20000"/>
                    </a:ext>
                  </a:extLst>
                </a:gridCol>
                <a:gridCol w="5867400">
                  <a:extLst>
                    <a:ext uri="{9D8B030D-6E8A-4147-A177-3AD203B41FA5}">
                      <a16:colId xmlns="" xmlns:a16="http://schemas.microsoft.com/office/drawing/2014/main" val="20001"/>
                    </a:ext>
                  </a:extLst>
                </a:gridCol>
              </a:tblGrid>
              <a:tr h="362712">
                <a:tc>
                  <a:txBody>
                    <a:bodyPr/>
                    <a:lstStyle/>
                    <a:p>
                      <a:pPr marL="0" marR="545465" algn="r">
                        <a:lnSpc>
                          <a:spcPct val="119000"/>
                        </a:lnSpc>
                        <a:spcBef>
                          <a:spcPts val="335"/>
                        </a:spcBef>
                        <a:spcAft>
                          <a:spcPts val="0"/>
                        </a:spcAft>
                      </a:pPr>
                      <a:r>
                        <a:rPr lang="en-US" sz="1800" b="1" dirty="0">
                          <a:solidFill>
                            <a:schemeClr val="bg1"/>
                          </a:solidFill>
                          <a:effectLst/>
                          <a:latin typeface="+mj-lt"/>
                        </a:rPr>
                        <a:t>Category</a:t>
                      </a:r>
                      <a:endParaRPr lang="en-US" sz="1800" b="1" dirty="0">
                        <a:solidFill>
                          <a:schemeClr val="bg1"/>
                        </a:solidFill>
                        <a:effectLst/>
                        <a:latin typeface="+mj-lt"/>
                        <a:ea typeface="Arial"/>
                        <a:cs typeface="Times New Roman"/>
                      </a:endParaRPr>
                    </a:p>
                  </a:txBody>
                  <a:tcPr marL="68580" marR="68580" marT="0" marB="0"/>
                </a:tc>
                <a:tc>
                  <a:txBody>
                    <a:bodyPr/>
                    <a:lstStyle/>
                    <a:p>
                      <a:pPr marL="0" marR="545465" algn="ctr">
                        <a:lnSpc>
                          <a:spcPct val="119000"/>
                        </a:lnSpc>
                        <a:spcBef>
                          <a:spcPts val="335"/>
                        </a:spcBef>
                        <a:spcAft>
                          <a:spcPts val="0"/>
                        </a:spcAft>
                      </a:pPr>
                      <a:r>
                        <a:rPr lang="en-US" sz="1800" dirty="0">
                          <a:solidFill>
                            <a:schemeClr val="bg1"/>
                          </a:solidFill>
                          <a:effectLst/>
                          <a:latin typeface="+mj-lt"/>
                        </a:rPr>
                        <a:t>Standard responses</a:t>
                      </a:r>
                      <a:endParaRPr lang="en-US" sz="1800" dirty="0">
                        <a:solidFill>
                          <a:schemeClr val="bg1"/>
                        </a:solidFill>
                        <a:effectLst/>
                        <a:latin typeface="+mj-lt"/>
                        <a:ea typeface="Arial"/>
                        <a:cs typeface="Times New Roman"/>
                      </a:endParaRPr>
                    </a:p>
                  </a:txBody>
                  <a:tcPr marL="68580" marR="68580" marT="0" marB="0"/>
                </a:tc>
                <a:extLst>
                  <a:ext uri="{0D108BD9-81ED-4DB2-BD59-A6C34878D82A}">
                    <a16:rowId xmlns="" xmlns:a16="http://schemas.microsoft.com/office/drawing/2014/main" val="10000"/>
                  </a:ext>
                </a:extLst>
              </a:tr>
              <a:tr h="4267200">
                <a:tc>
                  <a:txBody>
                    <a:bodyPr/>
                    <a:lstStyle/>
                    <a:p>
                      <a:pPr marL="0" marR="545465">
                        <a:spcBef>
                          <a:spcPts val="0"/>
                        </a:spcBef>
                        <a:spcAft>
                          <a:spcPts val="0"/>
                        </a:spcAft>
                      </a:pPr>
                      <a:r>
                        <a:rPr lang="en-US" sz="1800" b="1" dirty="0">
                          <a:solidFill>
                            <a:schemeClr val="bg1"/>
                          </a:solidFill>
                          <a:effectLst/>
                          <a:latin typeface="+mj-lt"/>
                        </a:rPr>
                        <a:t>Category 8: Breach of code of conduct or zero tolerance policy (including allegations of corruption, fraud, and SEA)</a:t>
                      </a:r>
                      <a:endParaRPr lang="en-US" sz="1800" b="1" dirty="0">
                        <a:solidFill>
                          <a:schemeClr val="bg1"/>
                        </a:solidFill>
                        <a:effectLst/>
                        <a:latin typeface="+mj-lt"/>
                        <a:ea typeface="Arial"/>
                        <a:cs typeface="Times New Roman"/>
                      </a:endParaRPr>
                    </a:p>
                  </a:txBody>
                  <a:tcPr marL="68580" marR="68580" marT="0" marB="0"/>
                </a:tc>
                <a:tc>
                  <a:txBody>
                    <a:bodyPr/>
                    <a:lstStyle/>
                    <a:p>
                      <a:pPr marL="0" marR="548640">
                        <a:spcBef>
                          <a:spcPts val="0"/>
                        </a:spcBef>
                        <a:spcAft>
                          <a:spcPts val="0"/>
                        </a:spcAft>
                      </a:pPr>
                      <a:r>
                        <a:rPr lang="en-US" sz="1800" dirty="0">
                          <a:effectLst/>
                          <a:latin typeface="+mj-lt"/>
                        </a:rPr>
                        <a:t>The complaint is reported </a:t>
                      </a:r>
                      <a:r>
                        <a:rPr lang="en-US" sz="1800" u="sng" dirty="0">
                          <a:effectLst/>
                          <a:latin typeface="+mj-lt"/>
                        </a:rPr>
                        <a:t>immediately</a:t>
                      </a:r>
                      <a:r>
                        <a:rPr lang="en-US" sz="1800" dirty="0">
                          <a:effectLst/>
                          <a:latin typeface="+mj-lt"/>
                        </a:rPr>
                        <a:t> to the </a:t>
                      </a:r>
                      <a:r>
                        <a:rPr lang="en-US" sz="1800" u="sng" dirty="0" smtClean="0">
                          <a:effectLst/>
                          <a:latin typeface="+mj-lt"/>
                        </a:rPr>
                        <a:t>deputy director function</a:t>
                      </a:r>
                      <a:r>
                        <a:rPr lang="en-US" sz="1800" dirty="0" smtClean="0">
                          <a:effectLst/>
                          <a:latin typeface="+mj-lt"/>
                        </a:rPr>
                        <a:t>, </a:t>
                      </a:r>
                      <a:r>
                        <a:rPr lang="en-US" sz="1800" dirty="0">
                          <a:effectLst/>
                          <a:latin typeface="+mj-lt"/>
                        </a:rPr>
                        <a:t>who will call a committee (which may comprise the Security Manager, the HR manager, the </a:t>
                      </a:r>
                      <a:r>
                        <a:rPr lang="en-US" sz="1800" dirty="0" smtClean="0">
                          <a:effectLst/>
                          <a:latin typeface="+mj-lt"/>
                        </a:rPr>
                        <a:t>Country </a:t>
                      </a:r>
                      <a:r>
                        <a:rPr lang="en-US" sz="1800" dirty="0">
                          <a:effectLst/>
                          <a:latin typeface="+mj-lt"/>
                        </a:rPr>
                        <a:t>Director, and others as </a:t>
                      </a:r>
                      <a:r>
                        <a:rPr lang="en-US" sz="1800" dirty="0" smtClean="0">
                          <a:effectLst/>
                          <a:latin typeface="+mj-lt"/>
                        </a:rPr>
                        <a:t>relevant - TBD).</a:t>
                      </a:r>
                    </a:p>
                    <a:p>
                      <a:pPr marL="0" marR="548640">
                        <a:spcBef>
                          <a:spcPts val="0"/>
                        </a:spcBef>
                        <a:spcAft>
                          <a:spcPts val="0"/>
                        </a:spcAft>
                      </a:pPr>
                      <a:endParaRPr lang="en-US" sz="1800" dirty="0" smtClean="0">
                        <a:effectLst/>
                        <a:latin typeface="+mj-lt"/>
                      </a:endParaRPr>
                    </a:p>
                    <a:p>
                      <a:pPr marL="0" marR="548640">
                        <a:spcBef>
                          <a:spcPts val="0"/>
                        </a:spcBef>
                        <a:spcAft>
                          <a:spcPts val="0"/>
                        </a:spcAft>
                      </a:pPr>
                      <a:r>
                        <a:rPr lang="en-US" sz="1800" dirty="0" smtClean="0">
                          <a:effectLst/>
                          <a:latin typeface="+mj-lt"/>
                        </a:rPr>
                        <a:t>This </a:t>
                      </a:r>
                      <a:r>
                        <a:rPr lang="en-US" sz="1800" dirty="0">
                          <a:effectLst/>
                          <a:latin typeface="+mj-lt"/>
                        </a:rPr>
                        <a:t>committee will decide how to address the complaint, including if and how to investigate and if and how to respond.  The response will be determined on a case by case basis, guided by CARE’s PSEA policy and HR manual. The complaint is not shared with partners, CARE program team or any other individuals unless authorized by the </a:t>
                      </a:r>
                      <a:r>
                        <a:rPr lang="en-US" sz="1800" u="sng" dirty="0" smtClean="0">
                          <a:effectLst/>
                          <a:latin typeface="+mj-lt"/>
                        </a:rPr>
                        <a:t>deputy director function.</a:t>
                      </a:r>
                      <a:endParaRPr lang="en-US" sz="1800" dirty="0">
                        <a:effectLst/>
                        <a:latin typeface="+mj-lt"/>
                        <a:ea typeface="Arial"/>
                        <a:cs typeface="Times New Roman"/>
                      </a:endParaRPr>
                    </a:p>
                  </a:txBody>
                  <a:tcPr marL="68580" marR="68580" marT="0" marB="0"/>
                </a:tc>
                <a:extLst>
                  <a:ext uri="{0D108BD9-81ED-4DB2-BD59-A6C34878D82A}">
                    <a16:rowId xmlns="" xmlns:a16="http://schemas.microsoft.com/office/drawing/2014/main" val="10001"/>
                  </a:ext>
                </a:extLst>
              </a:tr>
            </a:tbl>
          </a:graphicData>
        </a:graphic>
      </p:graphicFrame>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12</a:t>
            </a:fld>
            <a:endParaRPr lang="en-US" dirty="0"/>
          </a:p>
        </p:txBody>
      </p:sp>
    </p:spTree>
    <p:extLst>
      <p:ext uri="{BB962C8B-B14F-4D97-AF65-F5344CB8AC3E}">
        <p14:creationId xmlns:p14="http://schemas.microsoft.com/office/powerpoint/2010/main" val="2000129141"/>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 South Syria Pilot design</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What</a:t>
            </a:r>
            <a:r>
              <a:rPr lang="en-US" b="1" dirty="0"/>
              <a:t>?</a:t>
            </a:r>
            <a:endParaRPr lang="en-US" dirty="0"/>
          </a:p>
          <a:p>
            <a:pPr marL="0" indent="0">
              <a:buNone/>
            </a:pPr>
            <a:r>
              <a:rPr lang="en-US" dirty="0"/>
              <a:t>Partner: </a:t>
            </a:r>
            <a:r>
              <a:rPr lang="en-US" dirty="0" smtClean="0"/>
              <a:t>One only</a:t>
            </a:r>
            <a:endParaRPr lang="en-US" dirty="0"/>
          </a:p>
          <a:p>
            <a:pPr marL="0" indent="0">
              <a:buNone/>
            </a:pPr>
            <a:r>
              <a:rPr lang="en-US" dirty="0"/>
              <a:t>Scale: One </a:t>
            </a:r>
            <a:r>
              <a:rPr lang="en-US" dirty="0" smtClean="0"/>
              <a:t>distribution project</a:t>
            </a:r>
            <a:endParaRPr lang="en-US" dirty="0"/>
          </a:p>
          <a:p>
            <a:pPr marL="0" indent="0">
              <a:buNone/>
            </a:pPr>
            <a:endParaRPr lang="en-US" dirty="0"/>
          </a:p>
          <a:p>
            <a:pPr lvl="0"/>
            <a:r>
              <a:rPr lang="en-US" dirty="0">
                <a:solidFill>
                  <a:schemeClr val="bg1"/>
                </a:solidFill>
              </a:rPr>
              <a:t>Agreed to keep the pilot as small as possible to maximize control. </a:t>
            </a:r>
            <a:endParaRPr lang="en-US" dirty="0" smtClean="0">
              <a:solidFill>
                <a:schemeClr val="bg1"/>
              </a:solidFill>
            </a:endParaRPr>
          </a:p>
          <a:p>
            <a:pPr lvl="0"/>
            <a:r>
              <a:rPr lang="en-US" dirty="0" smtClean="0">
                <a:solidFill>
                  <a:schemeClr val="bg1"/>
                </a:solidFill>
              </a:rPr>
              <a:t>Utilizing CARE monitoring consultants as part of CRM.</a:t>
            </a:r>
            <a:endParaRPr lang="en-US" dirty="0">
              <a:solidFill>
                <a:schemeClr val="bg1"/>
              </a:solidFill>
            </a:endParaRPr>
          </a:p>
          <a:p>
            <a:pPr lvl="0"/>
            <a:r>
              <a:rPr lang="en-US" dirty="0" smtClean="0">
                <a:solidFill>
                  <a:schemeClr val="bg1"/>
                </a:solidFill>
              </a:rPr>
              <a:t>Focus on CARE CRM only. Partner channels not included in the pilot. </a:t>
            </a:r>
            <a:endParaRPr lang="en-US" dirty="0">
              <a:solidFill>
                <a:schemeClr val="bg1"/>
              </a:solidFill>
            </a:endParaRPr>
          </a:p>
          <a:p>
            <a:pPr marL="228600" lvl="1" indent="0">
              <a:buNone/>
            </a:pPr>
            <a:endParaRPr lang="en-US" dirty="0"/>
          </a:p>
        </p:txBody>
      </p:sp>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13</a:t>
            </a:fld>
            <a:endParaRPr lang="en-US" dirty="0"/>
          </a:p>
        </p:txBody>
      </p:sp>
    </p:spTree>
    <p:extLst>
      <p:ext uri="{BB962C8B-B14F-4D97-AF65-F5344CB8AC3E}">
        <p14:creationId xmlns:p14="http://schemas.microsoft.com/office/powerpoint/2010/main" val="3610267171"/>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 South Syria Pilot design</a:t>
            </a:r>
          </a:p>
        </p:txBody>
      </p:sp>
      <p:sp>
        <p:nvSpPr>
          <p:cNvPr id="3" name="Content Placeholder 2"/>
          <p:cNvSpPr>
            <a:spLocks noGrp="1"/>
          </p:cNvSpPr>
          <p:nvPr>
            <p:ph idx="1"/>
          </p:nvPr>
        </p:nvSpPr>
        <p:spPr/>
        <p:txBody>
          <a:bodyPr>
            <a:normAutofit lnSpcReduction="10000"/>
          </a:bodyPr>
          <a:lstStyle/>
          <a:p>
            <a:pPr marL="0" indent="0">
              <a:buNone/>
            </a:pPr>
            <a:r>
              <a:rPr lang="en-US" sz="2200" b="1" dirty="0">
                <a:solidFill>
                  <a:schemeClr val="bg1"/>
                </a:solidFill>
              </a:rPr>
              <a:t>How?</a:t>
            </a:r>
          </a:p>
          <a:p>
            <a:pPr marL="0" indent="0">
              <a:buNone/>
            </a:pPr>
            <a:r>
              <a:rPr lang="en-US" sz="2200" dirty="0">
                <a:solidFill>
                  <a:schemeClr val="bg1"/>
                </a:solidFill>
              </a:rPr>
              <a:t>Phase 1:</a:t>
            </a:r>
          </a:p>
          <a:p>
            <a:pPr lvl="1">
              <a:buFont typeface="Wingdings" pitchFamily="2" charset="2"/>
              <a:buChar char="Ø"/>
            </a:pPr>
            <a:r>
              <a:rPr lang="en-US" dirty="0"/>
              <a:t>Phone line (</a:t>
            </a:r>
            <a:r>
              <a:rPr lang="en-US" dirty="0" err="1" smtClean="0"/>
              <a:t>whats</a:t>
            </a:r>
            <a:r>
              <a:rPr lang="en-US" dirty="0" smtClean="0"/>
              <a:t> app </a:t>
            </a:r>
            <a:r>
              <a:rPr lang="en-US" dirty="0"/>
              <a:t>calls and messages</a:t>
            </a:r>
            <a:r>
              <a:rPr lang="en-US" dirty="0" smtClean="0"/>
              <a:t>) direct to CARE </a:t>
            </a:r>
            <a:endParaRPr lang="en-US" dirty="0"/>
          </a:p>
          <a:p>
            <a:pPr lvl="1">
              <a:buFont typeface="Wingdings" pitchFamily="2" charset="2"/>
              <a:buChar char="Ø"/>
            </a:pPr>
            <a:r>
              <a:rPr lang="en-US" dirty="0"/>
              <a:t> Face-to-face through MEAL consultants (ODK forms straight to database) </a:t>
            </a:r>
            <a:r>
              <a:rPr lang="en-US" dirty="0" smtClean="0"/>
              <a:t>– also handled by CARE</a:t>
            </a:r>
            <a:endParaRPr lang="en-US" dirty="0"/>
          </a:p>
          <a:p>
            <a:pPr marL="228600" lvl="1" indent="0">
              <a:buNone/>
            </a:pPr>
            <a:endParaRPr lang="en-US" sz="2200" dirty="0">
              <a:solidFill>
                <a:schemeClr val="bg1"/>
              </a:solidFill>
            </a:endParaRPr>
          </a:p>
          <a:p>
            <a:r>
              <a:rPr lang="en-US" sz="2200" dirty="0">
                <a:solidFill>
                  <a:schemeClr val="bg1"/>
                </a:solidFill>
              </a:rPr>
              <a:t>Phase 2</a:t>
            </a:r>
          </a:p>
          <a:p>
            <a:pPr lvl="1">
              <a:buFont typeface="Wingdings" pitchFamily="2" charset="2"/>
              <a:buChar char="Ø"/>
            </a:pPr>
            <a:r>
              <a:rPr lang="en-US" sz="2200" dirty="0">
                <a:solidFill>
                  <a:schemeClr val="bg1"/>
                </a:solidFill>
              </a:rPr>
              <a:t>TBD, based on community preferences and learning from pilot.</a:t>
            </a:r>
          </a:p>
          <a:p>
            <a:pPr marL="228600" lvl="1" indent="0">
              <a:buNone/>
            </a:pPr>
            <a:endParaRPr lang="en-US" sz="2200" dirty="0">
              <a:solidFill>
                <a:schemeClr val="bg1"/>
              </a:solidFill>
            </a:endParaRPr>
          </a:p>
          <a:p>
            <a:pPr marL="228600" lvl="1" indent="0">
              <a:buNone/>
            </a:pPr>
            <a:r>
              <a:rPr lang="en-US" sz="2200" i="1" dirty="0">
                <a:solidFill>
                  <a:schemeClr val="bg1"/>
                </a:solidFill>
              </a:rPr>
              <a:t>These are intended to supplement channels that partners already have – NOT replace partner channels. </a:t>
            </a:r>
          </a:p>
          <a:p>
            <a:pPr marL="228600" lvl="1" indent="0">
              <a:buNone/>
            </a:pPr>
            <a:endParaRPr lang="en-US" sz="2100" i="1" dirty="0">
              <a:solidFill>
                <a:schemeClr val="bg1"/>
              </a:solidFill>
            </a:endParaRPr>
          </a:p>
          <a:p>
            <a:pPr marL="228600" lvl="1" indent="0">
              <a:buNone/>
            </a:pPr>
            <a:endParaRPr lang="en-US" i="1" dirty="0"/>
          </a:p>
          <a:p>
            <a:pPr marL="0" indent="0">
              <a:buNone/>
            </a:pPr>
            <a:endParaRPr lang="en-US" dirty="0"/>
          </a:p>
        </p:txBody>
      </p:sp>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14</a:t>
            </a:fld>
            <a:endParaRPr lang="en-US" dirty="0"/>
          </a:p>
        </p:txBody>
      </p:sp>
    </p:spTree>
    <p:extLst>
      <p:ext uri="{BB962C8B-B14F-4D97-AF65-F5344CB8AC3E}">
        <p14:creationId xmlns:p14="http://schemas.microsoft.com/office/powerpoint/2010/main" val="991914567"/>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 TURKEY Pilot design</a:t>
            </a:r>
          </a:p>
        </p:txBody>
      </p:sp>
      <p:sp>
        <p:nvSpPr>
          <p:cNvPr id="3" name="Content Placeholder 2"/>
          <p:cNvSpPr>
            <a:spLocks noGrp="1"/>
          </p:cNvSpPr>
          <p:nvPr>
            <p:ph idx="1"/>
          </p:nvPr>
        </p:nvSpPr>
        <p:spPr>
          <a:xfrm>
            <a:off x="457200" y="1333500"/>
            <a:ext cx="8229600" cy="4641304"/>
          </a:xfrm>
        </p:spPr>
        <p:txBody>
          <a:bodyPr>
            <a:normAutofit lnSpcReduction="10000"/>
          </a:bodyPr>
          <a:lstStyle/>
          <a:p>
            <a:pPr marL="0" indent="0">
              <a:buNone/>
            </a:pPr>
            <a:r>
              <a:rPr lang="en-US" b="1" dirty="0"/>
              <a:t>What?</a:t>
            </a:r>
            <a:endParaRPr lang="en-US" dirty="0"/>
          </a:p>
          <a:p>
            <a:pPr marL="0" indent="0">
              <a:buNone/>
            </a:pPr>
            <a:r>
              <a:rPr lang="en-US" dirty="0"/>
              <a:t>Partner: SRD</a:t>
            </a:r>
          </a:p>
          <a:p>
            <a:pPr marL="0" indent="0">
              <a:buNone/>
            </a:pPr>
            <a:r>
              <a:rPr lang="en-US" dirty="0"/>
              <a:t>Location: Marat </a:t>
            </a:r>
            <a:r>
              <a:rPr lang="en-US" dirty="0" err="1"/>
              <a:t>Horma</a:t>
            </a:r>
            <a:r>
              <a:rPr lang="en-US" dirty="0"/>
              <a:t> , </a:t>
            </a:r>
            <a:r>
              <a:rPr lang="en-US" dirty="0" err="1"/>
              <a:t>Jarjanaz</a:t>
            </a:r>
            <a:endParaRPr lang="en-US" dirty="0"/>
          </a:p>
          <a:p>
            <a:pPr marL="0" indent="0">
              <a:buNone/>
            </a:pPr>
            <a:r>
              <a:rPr lang="en-US" dirty="0"/>
              <a:t>Scale: One health facility</a:t>
            </a:r>
          </a:p>
          <a:p>
            <a:pPr marL="0" indent="0">
              <a:buNone/>
            </a:pPr>
            <a:endParaRPr lang="en-US" dirty="0"/>
          </a:p>
          <a:p>
            <a:pPr lvl="0"/>
            <a:r>
              <a:rPr lang="en-US" dirty="0">
                <a:solidFill>
                  <a:schemeClr val="bg1"/>
                </a:solidFill>
              </a:rPr>
              <a:t>Agreed to keep the pilot as small as possible to maximize control. </a:t>
            </a:r>
          </a:p>
          <a:p>
            <a:pPr lvl="0"/>
            <a:r>
              <a:rPr lang="en-US" dirty="0">
                <a:solidFill>
                  <a:schemeClr val="bg1"/>
                </a:solidFill>
              </a:rPr>
              <a:t>Will pilot in one facility which has an average patient service and no major security issues to date. </a:t>
            </a:r>
            <a:endParaRPr lang="en-US" dirty="0" smtClean="0">
              <a:solidFill>
                <a:schemeClr val="bg1"/>
              </a:solidFill>
            </a:endParaRPr>
          </a:p>
          <a:p>
            <a:r>
              <a:rPr lang="en-US" dirty="0" smtClean="0">
                <a:solidFill>
                  <a:schemeClr val="bg1"/>
                </a:solidFill>
              </a:rPr>
              <a:t>Piloting CRM across CARE and Partner to focus on establishing a CARE channel, as well as supporting partner complaint handling. </a:t>
            </a:r>
            <a:endParaRPr lang="en-US" dirty="0"/>
          </a:p>
          <a:p>
            <a:endParaRPr lang="en-US" dirty="0"/>
          </a:p>
        </p:txBody>
      </p:sp>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15</a:t>
            </a:fld>
            <a:endParaRPr lang="en-US" dirty="0"/>
          </a:p>
        </p:txBody>
      </p:sp>
    </p:spTree>
    <p:extLst>
      <p:ext uri="{BB962C8B-B14F-4D97-AF65-F5344CB8AC3E}">
        <p14:creationId xmlns:p14="http://schemas.microsoft.com/office/powerpoint/2010/main" val="3252613571"/>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 TURKEY Pilot design</a:t>
            </a:r>
          </a:p>
        </p:txBody>
      </p:sp>
      <p:sp>
        <p:nvSpPr>
          <p:cNvPr id="3" name="Content Placeholder 2"/>
          <p:cNvSpPr>
            <a:spLocks noGrp="1"/>
          </p:cNvSpPr>
          <p:nvPr>
            <p:ph idx="1"/>
          </p:nvPr>
        </p:nvSpPr>
        <p:spPr/>
        <p:txBody>
          <a:bodyPr>
            <a:normAutofit fontScale="92500" lnSpcReduction="20000"/>
          </a:bodyPr>
          <a:lstStyle/>
          <a:p>
            <a:pPr marL="0" indent="0">
              <a:buNone/>
            </a:pPr>
            <a:r>
              <a:rPr lang="en-US" sz="2200" b="1" dirty="0">
                <a:solidFill>
                  <a:schemeClr val="bg1"/>
                </a:solidFill>
              </a:rPr>
              <a:t>How?</a:t>
            </a:r>
          </a:p>
          <a:p>
            <a:pPr marL="0" indent="0">
              <a:buNone/>
            </a:pPr>
            <a:r>
              <a:rPr lang="en-US" sz="2200" dirty="0">
                <a:solidFill>
                  <a:schemeClr val="bg1"/>
                </a:solidFill>
              </a:rPr>
              <a:t>Phase 1:</a:t>
            </a:r>
          </a:p>
          <a:p>
            <a:r>
              <a:rPr lang="en-US" sz="2200" dirty="0">
                <a:solidFill>
                  <a:schemeClr val="bg1"/>
                </a:solidFill>
              </a:rPr>
              <a:t>Feedback boxes at facility level (paper based complaints forms at the facility via feedback boxes and a focal point (with complaints entered into a kobo form by SRD and sent to SRD Turkey)</a:t>
            </a:r>
          </a:p>
          <a:p>
            <a:pPr lvl="0"/>
            <a:r>
              <a:rPr lang="en-US" sz="2200" dirty="0">
                <a:solidFill>
                  <a:schemeClr val="bg1"/>
                </a:solidFill>
              </a:rPr>
              <a:t>What’s app number displayed at facility level (direct to CARE Turkey and entered into online system). </a:t>
            </a:r>
          </a:p>
          <a:p>
            <a:pPr marL="228600" lvl="1" indent="0">
              <a:buNone/>
            </a:pPr>
            <a:endParaRPr lang="en-US" sz="2200" dirty="0">
              <a:solidFill>
                <a:schemeClr val="bg1"/>
              </a:solidFill>
            </a:endParaRPr>
          </a:p>
          <a:p>
            <a:r>
              <a:rPr lang="en-US" sz="2200" dirty="0">
                <a:solidFill>
                  <a:schemeClr val="bg1"/>
                </a:solidFill>
              </a:rPr>
              <a:t>Phase 2</a:t>
            </a:r>
          </a:p>
          <a:p>
            <a:pPr lvl="1">
              <a:buFont typeface="Wingdings" pitchFamily="2" charset="2"/>
              <a:buChar char="Ø"/>
            </a:pPr>
            <a:r>
              <a:rPr lang="en-US" sz="2200" dirty="0">
                <a:solidFill>
                  <a:schemeClr val="bg1"/>
                </a:solidFill>
              </a:rPr>
              <a:t>TBD, based on community preferences and learning from pilot.</a:t>
            </a:r>
          </a:p>
          <a:p>
            <a:pPr marL="228600" lvl="1" indent="0">
              <a:buNone/>
            </a:pPr>
            <a:endParaRPr lang="en-US" sz="2200" dirty="0">
              <a:solidFill>
                <a:schemeClr val="bg1"/>
              </a:solidFill>
            </a:endParaRPr>
          </a:p>
          <a:p>
            <a:pPr marL="228600" lvl="1" indent="0">
              <a:buNone/>
            </a:pPr>
            <a:r>
              <a:rPr lang="en-US" sz="2200" i="1" dirty="0">
                <a:solidFill>
                  <a:schemeClr val="bg1"/>
                </a:solidFill>
              </a:rPr>
              <a:t>These are intended to </a:t>
            </a:r>
            <a:r>
              <a:rPr lang="en-US" sz="2200" i="1" dirty="0" smtClean="0">
                <a:solidFill>
                  <a:schemeClr val="bg1"/>
                </a:solidFill>
              </a:rPr>
              <a:t>supplement </a:t>
            </a:r>
            <a:r>
              <a:rPr lang="en-US" sz="2200" i="1" dirty="0">
                <a:solidFill>
                  <a:schemeClr val="bg1"/>
                </a:solidFill>
              </a:rPr>
              <a:t>channels that partners already </a:t>
            </a:r>
            <a:r>
              <a:rPr lang="en-US" sz="2200" i="1" dirty="0" smtClean="0">
                <a:solidFill>
                  <a:schemeClr val="bg1"/>
                </a:solidFill>
              </a:rPr>
              <a:t>have or support in refinement/improvement of existing partner channels.  </a:t>
            </a:r>
            <a:endParaRPr lang="en-US" i="1" dirty="0"/>
          </a:p>
          <a:p>
            <a:pPr marL="0" indent="0">
              <a:buNone/>
            </a:pPr>
            <a:endParaRPr lang="en-US" dirty="0"/>
          </a:p>
        </p:txBody>
      </p:sp>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16</a:t>
            </a:fld>
            <a:endParaRPr lang="en-US" dirty="0"/>
          </a:p>
        </p:txBody>
      </p:sp>
    </p:spTree>
    <p:extLst>
      <p:ext uri="{BB962C8B-B14F-4D97-AF65-F5344CB8AC3E}">
        <p14:creationId xmlns:p14="http://schemas.microsoft.com/office/powerpoint/2010/main" val="3241380728"/>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 TURKEY Pilot design</a:t>
            </a:r>
          </a:p>
        </p:txBody>
      </p:sp>
      <p:sp>
        <p:nvSpPr>
          <p:cNvPr id="3" name="Content Placeholder 2"/>
          <p:cNvSpPr>
            <a:spLocks noGrp="1"/>
          </p:cNvSpPr>
          <p:nvPr>
            <p:ph idx="1"/>
          </p:nvPr>
        </p:nvSpPr>
        <p:spPr>
          <a:xfrm>
            <a:off x="457200" y="1213103"/>
            <a:ext cx="8229600" cy="5205183"/>
          </a:xfrm>
        </p:spPr>
        <p:txBody>
          <a:bodyPr>
            <a:normAutofit fontScale="25000" lnSpcReduction="20000"/>
          </a:bodyPr>
          <a:lstStyle/>
          <a:p>
            <a:pPr marL="0" indent="0">
              <a:buNone/>
            </a:pPr>
            <a:r>
              <a:rPr lang="en-US" sz="6400" b="1" dirty="0" smtClean="0">
                <a:solidFill>
                  <a:schemeClr val="bg1"/>
                </a:solidFill>
              </a:rPr>
              <a:t>Potential challenges: </a:t>
            </a:r>
          </a:p>
          <a:p>
            <a:pPr>
              <a:lnSpc>
                <a:spcPct val="170000"/>
              </a:lnSpc>
              <a:buFont typeface="Arial" panose="020B0604020202020204" pitchFamily="34" charset="0"/>
              <a:buChar char="•"/>
            </a:pPr>
            <a:r>
              <a:rPr lang="en-US" sz="6400" dirty="0" smtClean="0">
                <a:solidFill>
                  <a:schemeClr val="bg1"/>
                </a:solidFill>
              </a:rPr>
              <a:t>Feedback </a:t>
            </a:r>
            <a:r>
              <a:rPr lang="en-US" sz="6400" dirty="0">
                <a:solidFill>
                  <a:schemeClr val="bg1"/>
                </a:solidFill>
              </a:rPr>
              <a:t>boxes at facility level (paper based complaints forms at the facility via feedback boxes and a focal point (with complaints entered into a kobo form by SRD and sent to SRD Turkey</a:t>
            </a:r>
            <a:r>
              <a:rPr lang="en-US" sz="6400" dirty="0" smtClean="0">
                <a:solidFill>
                  <a:schemeClr val="bg1"/>
                </a:solidFill>
              </a:rPr>
              <a:t>)</a:t>
            </a:r>
          </a:p>
          <a:p>
            <a:pPr lvl="2">
              <a:lnSpc>
                <a:spcPct val="170000"/>
              </a:lnSpc>
            </a:pPr>
            <a:r>
              <a:rPr lang="en-US" sz="6400" dirty="0" smtClean="0">
                <a:solidFill>
                  <a:srgbClr val="FF0000"/>
                </a:solidFill>
              </a:rPr>
              <a:t>Managing paper based system (data entry)</a:t>
            </a:r>
          </a:p>
          <a:p>
            <a:pPr lvl="2">
              <a:lnSpc>
                <a:spcPct val="170000"/>
              </a:lnSpc>
            </a:pPr>
            <a:r>
              <a:rPr lang="en-US" sz="6400" dirty="0" smtClean="0">
                <a:solidFill>
                  <a:srgbClr val="FF0000"/>
                </a:solidFill>
              </a:rPr>
              <a:t>Frequent opening of boxes</a:t>
            </a:r>
          </a:p>
          <a:p>
            <a:pPr>
              <a:lnSpc>
                <a:spcPct val="170000"/>
              </a:lnSpc>
            </a:pPr>
            <a:r>
              <a:rPr lang="en-US" sz="6400" dirty="0" smtClean="0">
                <a:solidFill>
                  <a:schemeClr val="bg1"/>
                </a:solidFill>
              </a:rPr>
              <a:t>What’s </a:t>
            </a:r>
            <a:r>
              <a:rPr lang="en-US" sz="6400" dirty="0">
                <a:solidFill>
                  <a:schemeClr val="bg1"/>
                </a:solidFill>
              </a:rPr>
              <a:t>app number displayed at facility level (direct to CARE Turkey and entered into online system). </a:t>
            </a:r>
            <a:endParaRPr lang="en-US" sz="6400" dirty="0" smtClean="0">
              <a:solidFill>
                <a:schemeClr val="bg1"/>
              </a:solidFill>
            </a:endParaRPr>
          </a:p>
          <a:p>
            <a:pPr lvl="2">
              <a:lnSpc>
                <a:spcPct val="170000"/>
              </a:lnSpc>
            </a:pPr>
            <a:r>
              <a:rPr lang="en-US" sz="6400" dirty="0" smtClean="0">
                <a:solidFill>
                  <a:srgbClr val="FF0000"/>
                </a:solidFill>
              </a:rPr>
              <a:t>Ensuring provision of full complainant information</a:t>
            </a:r>
          </a:p>
          <a:p>
            <a:pPr>
              <a:lnSpc>
                <a:spcPct val="170000"/>
              </a:lnSpc>
            </a:pPr>
            <a:r>
              <a:rPr lang="en-US" sz="6400" dirty="0" smtClean="0">
                <a:solidFill>
                  <a:schemeClr val="bg1"/>
                </a:solidFill>
              </a:rPr>
              <a:t>Establishing dedicated channel for breach of </a:t>
            </a:r>
            <a:r>
              <a:rPr lang="en-US" sz="6400" dirty="0" err="1" smtClean="0">
                <a:solidFill>
                  <a:schemeClr val="bg1"/>
                </a:solidFill>
              </a:rPr>
              <a:t>CoC</a:t>
            </a:r>
            <a:r>
              <a:rPr lang="en-US" sz="6400" dirty="0" smtClean="0">
                <a:solidFill>
                  <a:schemeClr val="bg1"/>
                </a:solidFill>
              </a:rPr>
              <a:t> complaints</a:t>
            </a:r>
          </a:p>
          <a:p>
            <a:pPr lvl="2">
              <a:lnSpc>
                <a:spcPct val="170000"/>
              </a:lnSpc>
            </a:pPr>
            <a:r>
              <a:rPr lang="en-US" sz="6400" dirty="0" smtClean="0">
                <a:solidFill>
                  <a:srgbClr val="FF0000"/>
                </a:solidFill>
              </a:rPr>
              <a:t>Lack of CARE presence</a:t>
            </a:r>
          </a:p>
          <a:p>
            <a:pPr lvl="2">
              <a:lnSpc>
                <a:spcPct val="170000"/>
              </a:lnSpc>
            </a:pPr>
            <a:r>
              <a:rPr lang="en-US" sz="6400" dirty="0" smtClean="0">
                <a:solidFill>
                  <a:srgbClr val="FF0000"/>
                </a:solidFill>
              </a:rPr>
              <a:t>Need for sufficient level of resources for multiple channels</a:t>
            </a:r>
          </a:p>
          <a:p>
            <a:pPr lvl="2">
              <a:lnSpc>
                <a:spcPct val="170000"/>
              </a:lnSpc>
            </a:pPr>
            <a:r>
              <a:rPr lang="en-US" sz="6400" dirty="0" smtClean="0">
                <a:solidFill>
                  <a:srgbClr val="FF0000"/>
                </a:solidFill>
              </a:rPr>
              <a:t>Current lack </a:t>
            </a:r>
            <a:r>
              <a:rPr lang="en-US" sz="6400" dirty="0" smtClean="0">
                <a:solidFill>
                  <a:srgbClr val="FF0000"/>
                </a:solidFill>
              </a:rPr>
              <a:t>of investigatory </a:t>
            </a:r>
            <a:r>
              <a:rPr lang="en-US" sz="6400" dirty="0" smtClean="0">
                <a:solidFill>
                  <a:srgbClr val="FF0000"/>
                </a:solidFill>
              </a:rPr>
              <a:t>capacity (SRD &amp; CARE)</a:t>
            </a:r>
            <a:endParaRPr lang="en-US" sz="6400" dirty="0">
              <a:solidFill>
                <a:srgbClr val="FF0000"/>
              </a:solidFill>
            </a:endParaRPr>
          </a:p>
          <a:p>
            <a:endParaRPr lang="en-US" dirty="0"/>
          </a:p>
        </p:txBody>
      </p:sp>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17</a:t>
            </a:fld>
            <a:endParaRPr lang="en-US" dirty="0"/>
          </a:p>
        </p:txBody>
      </p:sp>
    </p:spTree>
    <p:extLst>
      <p:ext uri="{BB962C8B-B14F-4D97-AF65-F5344CB8AC3E}">
        <p14:creationId xmlns:p14="http://schemas.microsoft.com/office/powerpoint/2010/main" val="1654598966"/>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4"/>
          <p:cNvSpPr>
            <a:spLocks noGrp="1"/>
          </p:cNvSpPr>
          <p:nvPr>
            <p:ph type="sldNum" sz="quarter" idx="11"/>
          </p:nvPr>
        </p:nvSpPr>
        <p:spPr bwMode="auto">
          <a:xfrm>
            <a:off x="0" y="6675438"/>
            <a:ext cx="365125" cy="1825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defRPr sz="2400">
                <a:solidFill>
                  <a:srgbClr val="595959"/>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a:solidFill>
                  <a:srgbClr val="595959"/>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a:solidFill>
                  <a:srgbClr val="595959"/>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595959"/>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defRPr>
                <a:solidFill>
                  <a:srgbClr val="595959"/>
                </a:solidFill>
                <a:latin typeface="Arial"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rgbClr val="595959"/>
                </a:solidFill>
                <a:latin typeface="Arial"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rgbClr val="595959"/>
                </a:solidFill>
                <a:latin typeface="Arial"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rgbClr val="595959"/>
                </a:solidFill>
                <a:latin typeface="Arial"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rgbClr val="595959"/>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54463313-D1FD-4A23-82A0-C18F9573BF88}" type="slidenum">
              <a:rPr lang="en-US" altLang="en-US" sz="800" smtClean="0">
                <a:solidFill>
                  <a:srgbClr val="717171"/>
                </a:solidFill>
              </a:rPr>
              <a:pPr>
                <a:spcBef>
                  <a:spcPct val="0"/>
                </a:spcBef>
              </a:pPr>
              <a:t>18</a:t>
            </a:fld>
            <a:endParaRPr lang="en-US" altLang="en-US" sz="800">
              <a:solidFill>
                <a:srgbClr val="717171"/>
              </a:solidFill>
            </a:endParaRPr>
          </a:p>
        </p:txBody>
      </p:sp>
      <p:sp>
        <p:nvSpPr>
          <p:cNvPr id="33796" name="Rectangle 2"/>
          <p:cNvSpPr>
            <a:spLocks noChangeArrowheads="1"/>
          </p:cNvSpPr>
          <p:nvPr/>
        </p:nvSpPr>
        <p:spPr bwMode="auto">
          <a:xfrm>
            <a:off x="182563" y="192088"/>
            <a:ext cx="48061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3200" b="1" dirty="0" smtClean="0">
                <a:solidFill>
                  <a:srgbClr val="FFFFFF"/>
                </a:solidFill>
              </a:rPr>
              <a:t>Complaint process flow</a:t>
            </a:r>
            <a:endParaRPr lang="en-US" altLang="en-US" sz="3200" b="1" dirty="0">
              <a:solidFill>
                <a:srgbClr val="FFFFFF"/>
              </a:solidFill>
            </a:endParaRPr>
          </a:p>
        </p:txBody>
      </p:sp>
      <p:pic>
        <p:nvPicPr>
          <p:cNvPr id="3379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560638"/>
            <a:ext cx="91440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idx="1"/>
          </p:nvPr>
        </p:nvSpPr>
        <p:spPr/>
        <p:txBody>
          <a:bodyPr/>
          <a:lstStyle/>
          <a:p>
            <a:endParaRPr lang="en-US"/>
          </a:p>
        </p:txBody>
      </p:sp>
    </p:spTree>
    <p:extLst>
      <p:ext uri="{BB962C8B-B14F-4D97-AF65-F5344CB8AC3E}">
        <p14:creationId xmlns:p14="http://schemas.microsoft.com/office/powerpoint/2010/main" val="3519645688"/>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 TURKEY Pilot design</a:t>
            </a:r>
          </a:p>
        </p:txBody>
      </p:sp>
      <p:sp>
        <p:nvSpPr>
          <p:cNvPr id="3" name="Content Placeholder 2"/>
          <p:cNvSpPr>
            <a:spLocks noGrp="1"/>
          </p:cNvSpPr>
          <p:nvPr>
            <p:ph idx="1"/>
          </p:nvPr>
        </p:nvSpPr>
        <p:spPr>
          <a:xfrm>
            <a:off x="457200" y="1371600"/>
            <a:ext cx="8229600" cy="4793704"/>
          </a:xfrm>
        </p:spPr>
        <p:txBody>
          <a:bodyPr>
            <a:normAutofit fontScale="92500"/>
          </a:bodyPr>
          <a:lstStyle/>
          <a:p>
            <a:pPr marL="0" lvl="0" indent="0">
              <a:buNone/>
            </a:pPr>
            <a:r>
              <a:rPr lang="en-US" b="1" dirty="0">
                <a:solidFill>
                  <a:schemeClr val="bg1"/>
                </a:solidFill>
              </a:rPr>
              <a:t>System management: </a:t>
            </a:r>
          </a:p>
          <a:p>
            <a:r>
              <a:rPr lang="en-US" dirty="0">
                <a:solidFill>
                  <a:schemeClr val="bg1"/>
                </a:solidFill>
              </a:rPr>
              <a:t>System functions defined in Istanbul MEAL workshop.</a:t>
            </a:r>
          </a:p>
          <a:p>
            <a:pPr lvl="0"/>
            <a:r>
              <a:rPr lang="en-US" dirty="0">
                <a:solidFill>
                  <a:schemeClr val="bg1"/>
                </a:solidFill>
              </a:rPr>
              <a:t>CARE Turkey Complaints </a:t>
            </a:r>
            <a:r>
              <a:rPr lang="en-US" dirty="0" smtClean="0">
                <a:solidFill>
                  <a:schemeClr val="bg1"/>
                </a:solidFill>
              </a:rPr>
              <a:t>Manager (CM) </a:t>
            </a:r>
            <a:r>
              <a:rPr lang="en-US" dirty="0">
                <a:solidFill>
                  <a:schemeClr val="bg1"/>
                </a:solidFill>
              </a:rPr>
              <a:t>will create tickets for the complaints from the what’s </a:t>
            </a:r>
            <a:r>
              <a:rPr lang="en-US" dirty="0" smtClean="0">
                <a:solidFill>
                  <a:schemeClr val="bg1"/>
                </a:solidFill>
              </a:rPr>
              <a:t>app. </a:t>
            </a:r>
          </a:p>
          <a:p>
            <a:pPr lvl="0"/>
            <a:r>
              <a:rPr lang="en-US" dirty="0" smtClean="0">
                <a:solidFill>
                  <a:schemeClr val="bg1"/>
                </a:solidFill>
              </a:rPr>
              <a:t>SRD CM will create tickets for </a:t>
            </a:r>
            <a:r>
              <a:rPr lang="en-US" dirty="0">
                <a:solidFill>
                  <a:schemeClr val="bg1"/>
                </a:solidFill>
              </a:rPr>
              <a:t>those coming through the Kobo form. </a:t>
            </a:r>
            <a:endParaRPr lang="en-US" dirty="0" smtClean="0">
              <a:solidFill>
                <a:schemeClr val="bg1"/>
              </a:solidFill>
            </a:endParaRPr>
          </a:p>
          <a:p>
            <a:pPr lvl="0"/>
            <a:r>
              <a:rPr lang="en-US" dirty="0" smtClean="0">
                <a:solidFill>
                  <a:schemeClr val="bg1"/>
                </a:solidFill>
              </a:rPr>
              <a:t>Referrals are made within the system between CARE and SRD based on the complaint categorization. </a:t>
            </a:r>
            <a:endParaRPr lang="en-US" dirty="0">
              <a:solidFill>
                <a:schemeClr val="bg1"/>
              </a:solidFill>
            </a:endParaRPr>
          </a:p>
          <a:p>
            <a:pPr lvl="0"/>
            <a:r>
              <a:rPr lang="en-US" dirty="0">
                <a:solidFill>
                  <a:schemeClr val="bg1"/>
                </a:solidFill>
              </a:rPr>
              <a:t>CARE CM will be the overall manager of the system in terms of monitoring and follow up for Turkey based complaints. </a:t>
            </a:r>
            <a:endParaRPr lang="en-US" dirty="0" smtClean="0">
              <a:solidFill>
                <a:schemeClr val="bg1"/>
              </a:solidFill>
            </a:endParaRPr>
          </a:p>
          <a:p>
            <a:pPr lvl="0"/>
            <a:r>
              <a:rPr lang="en-US" dirty="0" smtClean="0">
                <a:solidFill>
                  <a:schemeClr val="bg1"/>
                </a:solidFill>
              </a:rPr>
              <a:t>Key function of Deputy Director (system language) to be appointed to lead on resolution of serious complaints. </a:t>
            </a:r>
            <a:endParaRPr lang="en-US" dirty="0">
              <a:solidFill>
                <a:schemeClr val="bg1"/>
              </a:solidFill>
            </a:endParaRPr>
          </a:p>
          <a:p>
            <a:pPr lvl="0"/>
            <a:endParaRPr lang="en-US" dirty="0">
              <a:solidFill>
                <a:schemeClr val="bg1"/>
              </a:solidFill>
            </a:endParaRPr>
          </a:p>
          <a:p>
            <a:pPr marL="228600" lvl="1" indent="0">
              <a:buNone/>
            </a:pPr>
            <a:endParaRPr lang="en-US" i="1" dirty="0"/>
          </a:p>
          <a:p>
            <a:pPr marL="0" indent="0">
              <a:buNone/>
            </a:pPr>
            <a:endParaRPr lang="en-US" dirty="0"/>
          </a:p>
        </p:txBody>
      </p:sp>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19</a:t>
            </a:fld>
            <a:endParaRPr lang="en-US" dirty="0"/>
          </a:p>
        </p:txBody>
      </p:sp>
    </p:spTree>
    <p:extLst>
      <p:ext uri="{BB962C8B-B14F-4D97-AF65-F5344CB8AC3E}">
        <p14:creationId xmlns:p14="http://schemas.microsoft.com/office/powerpoint/2010/main" val="1915359484"/>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736" y="284059"/>
            <a:ext cx="8229600" cy="685800"/>
          </a:xfrm>
        </p:spPr>
        <p:txBody>
          <a:bodyPr/>
          <a:lstStyle/>
          <a:p>
            <a:r>
              <a:rPr lang="en-US" dirty="0" smtClean="0"/>
              <a:t>Key system functions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78732786"/>
              </p:ext>
            </p:extLst>
          </p:nvPr>
        </p:nvGraphicFramePr>
        <p:xfrm>
          <a:off x="533400" y="1295402"/>
          <a:ext cx="8153400" cy="4799800"/>
        </p:xfrm>
        <a:graphic>
          <a:graphicData uri="http://schemas.openxmlformats.org/drawingml/2006/table">
            <a:tbl>
              <a:tblPr/>
              <a:tblGrid>
                <a:gridCol w="1010156">
                  <a:extLst>
                    <a:ext uri="{9D8B030D-6E8A-4147-A177-3AD203B41FA5}">
                      <a16:colId xmlns="" xmlns:a16="http://schemas.microsoft.com/office/drawing/2014/main" val="3388225681"/>
                    </a:ext>
                  </a:extLst>
                </a:gridCol>
                <a:gridCol w="7143244">
                  <a:extLst>
                    <a:ext uri="{9D8B030D-6E8A-4147-A177-3AD203B41FA5}">
                      <a16:colId xmlns="" xmlns:a16="http://schemas.microsoft.com/office/drawing/2014/main" val="708670146"/>
                    </a:ext>
                  </a:extLst>
                </a:gridCol>
              </a:tblGrid>
              <a:tr h="388695">
                <a:tc>
                  <a:txBody>
                    <a:bodyPr/>
                    <a:lstStyle/>
                    <a:p>
                      <a:pPr algn="ctr" fontAlgn="ctr"/>
                      <a:r>
                        <a:rPr lang="en-US" sz="1800" b="0" i="0" u="none" strike="noStrike" dirty="0">
                          <a:solidFill>
                            <a:srgbClr val="330000"/>
                          </a:solidFill>
                          <a:effectLst/>
                          <a:latin typeface="Arial" panose="020B0604020202020204" pitchFamily="34" charset="0"/>
                        </a:rPr>
                        <a:t>1</a:t>
                      </a:r>
                    </a:p>
                  </a:txBody>
                  <a:tcPr marL="9525" marR="9525" marT="9525" marB="0" anchor="ctr">
                    <a:lnL>
                      <a:noFill/>
                    </a:lnL>
                    <a:lnR>
                      <a:noFill/>
                    </a:lnR>
                    <a:lnT>
                      <a:noFill/>
                    </a:lnT>
                    <a:lnB>
                      <a:noFill/>
                    </a:lnB>
                    <a:solidFill>
                      <a:srgbClr val="FFE0C1"/>
                    </a:solidFill>
                  </a:tcPr>
                </a:tc>
                <a:tc>
                  <a:txBody>
                    <a:bodyPr/>
                    <a:lstStyle/>
                    <a:p>
                      <a:pPr algn="l" fontAlgn="ctr"/>
                      <a:r>
                        <a:rPr lang="en-US" sz="1800" b="1" i="0" u="none" strike="noStrike">
                          <a:solidFill>
                            <a:srgbClr val="330000"/>
                          </a:solidFill>
                          <a:effectLst/>
                          <a:latin typeface="Arial" panose="020B0604020202020204" pitchFamily="34" charset="0"/>
                        </a:rPr>
                        <a:t>Complaint Manager</a:t>
                      </a:r>
                    </a:p>
                  </a:txBody>
                  <a:tcPr marL="9525" marR="9525" marT="9525" marB="0" anchor="ctr">
                    <a:lnL>
                      <a:noFill/>
                    </a:lnL>
                    <a:lnR>
                      <a:noFill/>
                    </a:lnR>
                    <a:lnT>
                      <a:noFill/>
                    </a:lnT>
                    <a:lnB>
                      <a:noFill/>
                    </a:lnB>
                    <a:solidFill>
                      <a:srgbClr val="FFE0C1"/>
                    </a:solidFill>
                  </a:tcPr>
                </a:tc>
                <a:extLst>
                  <a:ext uri="{0D108BD9-81ED-4DB2-BD59-A6C34878D82A}">
                    <a16:rowId xmlns="" xmlns:a16="http://schemas.microsoft.com/office/drawing/2014/main" val="2083920802"/>
                  </a:ext>
                </a:extLst>
              </a:tr>
              <a:tr h="571265">
                <a:tc>
                  <a:txBody>
                    <a:bodyPr/>
                    <a:lstStyle/>
                    <a:p>
                      <a:pPr algn="ctr" fontAlgn="ctr"/>
                      <a:endParaRPr lang="en-US" sz="1800" b="0" i="0" u="none" strike="noStrike">
                        <a:solidFill>
                          <a:srgbClr val="33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330000"/>
                          </a:solidFill>
                          <a:effectLst/>
                          <a:latin typeface="Arial" panose="020B0604020202020204" pitchFamily="34" charset="0"/>
                        </a:rPr>
                        <a:t>Management &amp; Operations | Manages day-to-day operation of system in compliance with policy, standards and procedures</a:t>
                      </a:r>
                    </a:p>
                  </a:txBody>
                  <a:tcPr marL="9525" marR="9525" marT="9525" marB="0" anchor="ctr">
                    <a:lnL>
                      <a:noFill/>
                    </a:lnL>
                    <a:lnR>
                      <a:noFill/>
                    </a:lnR>
                    <a:lnT>
                      <a:noFill/>
                    </a:lnT>
                    <a:lnB>
                      <a:noFill/>
                    </a:lnB>
                  </a:tcPr>
                </a:tc>
                <a:extLst>
                  <a:ext uri="{0D108BD9-81ED-4DB2-BD59-A6C34878D82A}">
                    <a16:rowId xmlns="" xmlns:a16="http://schemas.microsoft.com/office/drawing/2014/main" val="465311001"/>
                  </a:ext>
                </a:extLst>
              </a:tr>
              <a:tr h="388695">
                <a:tc>
                  <a:txBody>
                    <a:bodyPr/>
                    <a:lstStyle/>
                    <a:p>
                      <a:pPr algn="ctr" fontAlgn="ctr"/>
                      <a:r>
                        <a:rPr lang="en-US" sz="1800" b="0" i="0" u="none" strike="noStrike">
                          <a:solidFill>
                            <a:srgbClr val="330000"/>
                          </a:solidFill>
                          <a:effectLst/>
                          <a:latin typeface="Arial" panose="020B0604020202020204" pitchFamily="34" charset="0"/>
                        </a:rPr>
                        <a:t>2</a:t>
                      </a:r>
                    </a:p>
                  </a:txBody>
                  <a:tcPr marL="9525" marR="9525" marT="9525" marB="0" anchor="ctr">
                    <a:lnL>
                      <a:noFill/>
                    </a:lnL>
                    <a:lnR>
                      <a:noFill/>
                    </a:lnR>
                    <a:lnT>
                      <a:noFill/>
                    </a:lnT>
                    <a:lnB>
                      <a:noFill/>
                    </a:lnB>
                    <a:solidFill>
                      <a:srgbClr val="FFE0C1"/>
                    </a:solidFill>
                  </a:tcPr>
                </a:tc>
                <a:tc>
                  <a:txBody>
                    <a:bodyPr/>
                    <a:lstStyle/>
                    <a:p>
                      <a:pPr algn="l" fontAlgn="ctr"/>
                      <a:r>
                        <a:rPr lang="en-US" sz="1800" b="1" i="0" u="none" strike="noStrike">
                          <a:solidFill>
                            <a:srgbClr val="330000"/>
                          </a:solidFill>
                          <a:effectLst/>
                          <a:latin typeface="Arial" panose="020B0604020202020204" pitchFamily="34" charset="0"/>
                        </a:rPr>
                        <a:t>Complaint Registrar</a:t>
                      </a:r>
                    </a:p>
                  </a:txBody>
                  <a:tcPr marL="9525" marR="9525" marT="9525" marB="0" anchor="ctr">
                    <a:lnL>
                      <a:noFill/>
                    </a:lnL>
                    <a:lnR>
                      <a:noFill/>
                    </a:lnR>
                    <a:lnT>
                      <a:noFill/>
                    </a:lnT>
                    <a:lnB>
                      <a:noFill/>
                    </a:lnB>
                    <a:solidFill>
                      <a:srgbClr val="FFE0C1"/>
                    </a:solidFill>
                  </a:tcPr>
                </a:tc>
                <a:extLst>
                  <a:ext uri="{0D108BD9-81ED-4DB2-BD59-A6C34878D82A}">
                    <a16:rowId xmlns="" xmlns:a16="http://schemas.microsoft.com/office/drawing/2014/main" val="2303975996"/>
                  </a:ext>
                </a:extLst>
              </a:tr>
              <a:tr h="571265">
                <a:tc>
                  <a:txBody>
                    <a:bodyPr/>
                    <a:lstStyle/>
                    <a:p>
                      <a:pPr algn="ctr" fontAlgn="b"/>
                      <a:endParaRPr lang="en-US" sz="1800" b="0" i="0" u="none" strike="noStrike">
                        <a:solidFill>
                          <a:srgbClr val="33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ctr"/>
                      <a:r>
                        <a:rPr lang="en-US" sz="1600" b="0" i="0" u="none" strike="noStrike" dirty="0">
                          <a:solidFill>
                            <a:srgbClr val="330000"/>
                          </a:solidFill>
                          <a:effectLst/>
                          <a:latin typeface="Arial" panose="020B0604020202020204" pitchFamily="34" charset="0"/>
                        </a:rPr>
                        <a:t>Complaint Processing | Operates communication channels and administers processing of complaints and responses</a:t>
                      </a:r>
                    </a:p>
                  </a:txBody>
                  <a:tcPr marL="9525" marR="9525" marT="9525" marB="0" anchor="ctr">
                    <a:lnL>
                      <a:noFill/>
                    </a:lnL>
                    <a:lnR>
                      <a:noFill/>
                    </a:lnR>
                    <a:lnT>
                      <a:noFill/>
                    </a:lnT>
                    <a:lnB>
                      <a:noFill/>
                    </a:lnB>
                  </a:tcPr>
                </a:tc>
                <a:extLst>
                  <a:ext uri="{0D108BD9-81ED-4DB2-BD59-A6C34878D82A}">
                    <a16:rowId xmlns="" xmlns:a16="http://schemas.microsoft.com/office/drawing/2014/main" val="3507525066"/>
                  </a:ext>
                </a:extLst>
              </a:tr>
              <a:tr h="388695">
                <a:tc>
                  <a:txBody>
                    <a:bodyPr/>
                    <a:lstStyle/>
                    <a:p>
                      <a:pPr algn="ctr" fontAlgn="ctr"/>
                      <a:r>
                        <a:rPr lang="en-US" sz="1800" b="0" i="0" u="none" strike="noStrike">
                          <a:solidFill>
                            <a:srgbClr val="330000"/>
                          </a:solidFill>
                          <a:effectLst/>
                          <a:latin typeface="Arial" panose="020B0604020202020204" pitchFamily="34" charset="0"/>
                        </a:rPr>
                        <a:t>3</a:t>
                      </a:r>
                    </a:p>
                  </a:txBody>
                  <a:tcPr marL="9525" marR="9525" marT="9525" marB="0" anchor="ctr">
                    <a:lnL>
                      <a:noFill/>
                    </a:lnL>
                    <a:lnR>
                      <a:noFill/>
                    </a:lnR>
                    <a:lnT>
                      <a:noFill/>
                    </a:lnT>
                    <a:lnB>
                      <a:noFill/>
                    </a:lnB>
                    <a:solidFill>
                      <a:srgbClr val="FFE0C1"/>
                    </a:solidFill>
                  </a:tcPr>
                </a:tc>
                <a:tc>
                  <a:txBody>
                    <a:bodyPr/>
                    <a:lstStyle/>
                    <a:p>
                      <a:pPr algn="l" fontAlgn="ctr"/>
                      <a:r>
                        <a:rPr lang="en-US" sz="1800" b="1" i="0" u="none" strike="noStrike">
                          <a:solidFill>
                            <a:srgbClr val="330000"/>
                          </a:solidFill>
                          <a:effectLst/>
                          <a:latin typeface="Arial" panose="020B0604020202020204" pitchFamily="34" charset="0"/>
                        </a:rPr>
                        <a:t>Technical Focal Point</a:t>
                      </a:r>
                    </a:p>
                  </a:txBody>
                  <a:tcPr marL="9525" marR="9525" marT="9525" marB="0" anchor="ctr">
                    <a:lnL>
                      <a:noFill/>
                    </a:lnL>
                    <a:lnR>
                      <a:noFill/>
                    </a:lnR>
                    <a:lnT>
                      <a:noFill/>
                    </a:lnT>
                    <a:lnB>
                      <a:noFill/>
                    </a:lnB>
                    <a:solidFill>
                      <a:srgbClr val="FFE0C1"/>
                    </a:solidFill>
                  </a:tcPr>
                </a:tc>
                <a:extLst>
                  <a:ext uri="{0D108BD9-81ED-4DB2-BD59-A6C34878D82A}">
                    <a16:rowId xmlns="" xmlns:a16="http://schemas.microsoft.com/office/drawing/2014/main" val="1029267609"/>
                  </a:ext>
                </a:extLst>
              </a:tr>
              <a:tr h="571265">
                <a:tc>
                  <a:txBody>
                    <a:bodyPr/>
                    <a:lstStyle/>
                    <a:p>
                      <a:pPr algn="ctr" fontAlgn="ctr"/>
                      <a:endParaRPr lang="en-US" sz="1800" b="0" i="0" u="none" strike="noStrike">
                        <a:solidFill>
                          <a:srgbClr val="33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330000"/>
                          </a:solidFill>
                          <a:effectLst/>
                          <a:latin typeface="Arial" panose="020B0604020202020204" pitchFamily="34" charset="0"/>
                        </a:rPr>
                        <a:t>Complaint Resolution | Handles resolution of complaints, using technical / sector knowledge</a:t>
                      </a:r>
                    </a:p>
                  </a:txBody>
                  <a:tcPr marL="9525" marR="9525" marT="9525" marB="0" anchor="ctr">
                    <a:lnL>
                      <a:noFill/>
                    </a:lnL>
                    <a:lnR>
                      <a:noFill/>
                    </a:lnR>
                    <a:lnT>
                      <a:noFill/>
                    </a:lnT>
                    <a:lnB>
                      <a:noFill/>
                    </a:lnB>
                  </a:tcPr>
                </a:tc>
                <a:extLst>
                  <a:ext uri="{0D108BD9-81ED-4DB2-BD59-A6C34878D82A}">
                    <a16:rowId xmlns="" xmlns:a16="http://schemas.microsoft.com/office/drawing/2014/main" val="3385427317"/>
                  </a:ext>
                </a:extLst>
              </a:tr>
              <a:tr h="388695">
                <a:tc>
                  <a:txBody>
                    <a:bodyPr/>
                    <a:lstStyle/>
                    <a:p>
                      <a:pPr algn="ctr" fontAlgn="ctr"/>
                      <a:r>
                        <a:rPr lang="en-US" sz="1800" b="0" i="0" u="none" strike="noStrike">
                          <a:solidFill>
                            <a:srgbClr val="330000"/>
                          </a:solidFill>
                          <a:effectLst/>
                          <a:latin typeface="Arial" panose="020B0604020202020204" pitchFamily="34" charset="0"/>
                        </a:rPr>
                        <a:t>4</a:t>
                      </a:r>
                    </a:p>
                  </a:txBody>
                  <a:tcPr marL="9525" marR="9525" marT="9525" marB="0" anchor="ctr">
                    <a:lnL>
                      <a:noFill/>
                    </a:lnL>
                    <a:lnR>
                      <a:noFill/>
                    </a:lnR>
                    <a:lnT>
                      <a:noFill/>
                    </a:lnT>
                    <a:lnB>
                      <a:noFill/>
                    </a:lnB>
                    <a:solidFill>
                      <a:srgbClr val="FFE0C1"/>
                    </a:solidFill>
                  </a:tcPr>
                </a:tc>
                <a:tc>
                  <a:txBody>
                    <a:bodyPr/>
                    <a:lstStyle/>
                    <a:p>
                      <a:pPr algn="l" fontAlgn="ctr"/>
                      <a:r>
                        <a:rPr lang="en-US" sz="1800" b="1" i="0" u="none" strike="noStrike" dirty="0">
                          <a:solidFill>
                            <a:srgbClr val="330000"/>
                          </a:solidFill>
                          <a:effectLst/>
                          <a:latin typeface="Arial" panose="020B0604020202020204" pitchFamily="34" charset="0"/>
                        </a:rPr>
                        <a:t>Country Director</a:t>
                      </a:r>
                    </a:p>
                  </a:txBody>
                  <a:tcPr marL="9525" marR="9525" marT="9525" marB="0" anchor="ctr">
                    <a:lnL>
                      <a:noFill/>
                    </a:lnL>
                    <a:lnR>
                      <a:noFill/>
                    </a:lnR>
                    <a:lnT>
                      <a:noFill/>
                    </a:lnT>
                    <a:lnB>
                      <a:noFill/>
                    </a:lnB>
                    <a:solidFill>
                      <a:srgbClr val="FFE0C1"/>
                    </a:solidFill>
                  </a:tcPr>
                </a:tc>
                <a:extLst>
                  <a:ext uri="{0D108BD9-81ED-4DB2-BD59-A6C34878D82A}">
                    <a16:rowId xmlns="" xmlns:a16="http://schemas.microsoft.com/office/drawing/2014/main" val="4272775507"/>
                  </a:ext>
                </a:extLst>
              </a:tr>
              <a:tr h="571265">
                <a:tc>
                  <a:txBody>
                    <a:bodyPr/>
                    <a:lstStyle/>
                    <a:p>
                      <a:pPr algn="ctr" fontAlgn="ctr"/>
                      <a:endParaRPr lang="en-US" sz="1800" b="0" i="0" u="none" strike="noStrike">
                        <a:solidFill>
                          <a:srgbClr val="33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330000"/>
                          </a:solidFill>
                          <a:effectLst/>
                          <a:latin typeface="Arial" panose="020B0604020202020204" pitchFamily="34" charset="0"/>
                        </a:rPr>
                        <a:t>Commitment &amp; Accountability | Demonstrates commitment and champions welcoming organizational culture and responsiveness</a:t>
                      </a:r>
                    </a:p>
                  </a:txBody>
                  <a:tcPr marL="9525" marR="9525" marT="9525" marB="0" anchor="ctr">
                    <a:lnL>
                      <a:noFill/>
                    </a:lnL>
                    <a:lnR>
                      <a:noFill/>
                    </a:lnR>
                    <a:lnT>
                      <a:noFill/>
                    </a:lnT>
                    <a:lnB>
                      <a:noFill/>
                    </a:lnB>
                  </a:tcPr>
                </a:tc>
                <a:extLst>
                  <a:ext uri="{0D108BD9-81ED-4DB2-BD59-A6C34878D82A}">
                    <a16:rowId xmlns="" xmlns:a16="http://schemas.microsoft.com/office/drawing/2014/main" val="2251880088"/>
                  </a:ext>
                </a:extLst>
              </a:tr>
              <a:tr h="388695">
                <a:tc>
                  <a:txBody>
                    <a:bodyPr/>
                    <a:lstStyle/>
                    <a:p>
                      <a:pPr algn="ctr" fontAlgn="ctr"/>
                      <a:r>
                        <a:rPr lang="en-US" sz="1800" b="0" i="0" u="none" strike="noStrike">
                          <a:solidFill>
                            <a:srgbClr val="330000"/>
                          </a:solidFill>
                          <a:effectLst/>
                          <a:latin typeface="Arial" panose="020B0604020202020204" pitchFamily="34" charset="0"/>
                        </a:rPr>
                        <a:t>5</a:t>
                      </a:r>
                    </a:p>
                  </a:txBody>
                  <a:tcPr marL="9525" marR="9525" marT="9525" marB="0" anchor="ctr">
                    <a:lnL>
                      <a:noFill/>
                    </a:lnL>
                    <a:lnR>
                      <a:noFill/>
                    </a:lnR>
                    <a:lnT>
                      <a:noFill/>
                    </a:lnT>
                    <a:lnB>
                      <a:noFill/>
                    </a:lnB>
                    <a:solidFill>
                      <a:srgbClr val="FFE0C1"/>
                    </a:solidFill>
                  </a:tcPr>
                </a:tc>
                <a:tc>
                  <a:txBody>
                    <a:bodyPr/>
                    <a:lstStyle/>
                    <a:p>
                      <a:pPr algn="l" fontAlgn="ctr"/>
                      <a:r>
                        <a:rPr lang="en-US" sz="1800" b="1" i="0" u="none" strike="noStrike">
                          <a:solidFill>
                            <a:srgbClr val="330000"/>
                          </a:solidFill>
                          <a:effectLst/>
                          <a:latin typeface="Arial" panose="020B0604020202020204" pitchFamily="34" charset="0"/>
                        </a:rPr>
                        <a:t>Deputy Director</a:t>
                      </a:r>
                    </a:p>
                  </a:txBody>
                  <a:tcPr marL="9525" marR="9525" marT="9525" marB="0" anchor="ctr">
                    <a:lnL>
                      <a:noFill/>
                    </a:lnL>
                    <a:lnR>
                      <a:noFill/>
                    </a:lnR>
                    <a:lnT>
                      <a:noFill/>
                    </a:lnT>
                    <a:lnB>
                      <a:noFill/>
                    </a:lnB>
                    <a:solidFill>
                      <a:srgbClr val="FFE0C1"/>
                    </a:solidFill>
                  </a:tcPr>
                </a:tc>
                <a:extLst>
                  <a:ext uri="{0D108BD9-81ED-4DB2-BD59-A6C34878D82A}">
                    <a16:rowId xmlns="" xmlns:a16="http://schemas.microsoft.com/office/drawing/2014/main" val="946385641"/>
                  </a:ext>
                </a:extLst>
              </a:tr>
              <a:tr h="571265">
                <a:tc>
                  <a:txBody>
                    <a:bodyPr/>
                    <a:lstStyle/>
                    <a:p>
                      <a:pPr algn="ctr" fontAlgn="ctr"/>
                      <a:r>
                        <a:rPr lang="en-US" sz="1800" b="0" i="0" u="none" strike="noStrike">
                          <a:solidFill>
                            <a:srgbClr val="330000"/>
                          </a:solidFill>
                          <a:effectLst/>
                          <a:latin typeface="Arial" panose="020B0604020202020204" pitchFamily="34" charset="0"/>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330000"/>
                          </a:solidFill>
                          <a:effectLst/>
                          <a:latin typeface="Arial" panose="020B0604020202020204" pitchFamily="34" charset="0"/>
                        </a:rPr>
                        <a:t>Operational Leadership | Leads development and compliant operation of </a:t>
                      </a:r>
                      <a:r>
                        <a:rPr lang="en-US" sz="1600" b="0" i="0" u="none" strike="noStrike" dirty="0" smtClean="0">
                          <a:solidFill>
                            <a:srgbClr val="330000"/>
                          </a:solidFill>
                          <a:effectLst/>
                          <a:latin typeface="Arial" panose="020B0604020202020204" pitchFamily="34" charset="0"/>
                        </a:rPr>
                        <a:t>system I Leads</a:t>
                      </a:r>
                      <a:r>
                        <a:rPr lang="en-US" sz="1600" b="0" i="0" u="none" strike="noStrike" baseline="0" dirty="0" smtClean="0">
                          <a:solidFill>
                            <a:srgbClr val="330000"/>
                          </a:solidFill>
                          <a:effectLst/>
                          <a:latin typeface="Arial" panose="020B0604020202020204" pitchFamily="34" charset="0"/>
                        </a:rPr>
                        <a:t> coordination and resolution of serious complaint handling</a:t>
                      </a:r>
                      <a:endParaRPr lang="en-US" sz="1600" b="0" i="0" u="none" strike="noStrike" dirty="0">
                        <a:solidFill>
                          <a:srgbClr val="330000"/>
                        </a:solidFill>
                        <a:effectLst/>
                        <a:latin typeface="Arial" panose="020B0604020202020204" pitchFamily="34" charset="0"/>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379586237"/>
                  </a:ext>
                </a:extLst>
              </a:tr>
            </a:tbl>
          </a:graphicData>
        </a:graphic>
      </p:graphicFrame>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20</a:t>
            </a:fld>
            <a:endParaRPr lang="en-US" dirty="0"/>
          </a:p>
        </p:txBody>
      </p:sp>
    </p:spTree>
    <p:extLst>
      <p:ext uri="{BB962C8B-B14F-4D97-AF65-F5344CB8AC3E}">
        <p14:creationId xmlns:p14="http://schemas.microsoft.com/office/powerpoint/2010/main" val="2668487136"/>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Demo</a:t>
            </a:r>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21</a:t>
            </a:fld>
            <a:endParaRPr lang="en-US" dirty="0"/>
          </a:p>
        </p:txBody>
      </p:sp>
    </p:spTree>
    <p:extLst>
      <p:ext uri="{BB962C8B-B14F-4D97-AF65-F5344CB8AC3E}">
        <p14:creationId xmlns:p14="http://schemas.microsoft.com/office/powerpoint/2010/main" val="4080800855"/>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p:cNvSpPr>
            <a:spLocks noGrp="1"/>
          </p:cNvSpPr>
          <p:nvPr>
            <p:ph type="title"/>
          </p:nvPr>
        </p:nvSpPr>
        <p:spPr>
          <a:xfrm>
            <a:off x="971550" y="1235140"/>
            <a:ext cx="7200900" cy="584747"/>
          </a:xfrm>
        </p:spPr>
        <p:txBody>
          <a:bodyPr anchor="ctr"/>
          <a:lstStyle/>
          <a:p>
            <a:r>
              <a:rPr lang="en-US" dirty="0"/>
              <a:t>User Interface (Main Page)</a:t>
            </a:r>
          </a:p>
        </p:txBody>
      </p:sp>
      <p:pic>
        <p:nvPicPr>
          <p:cNvPr id="2"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551" y="1970889"/>
            <a:ext cx="7075589" cy="3229762"/>
          </a:xfrm>
        </p:spPr>
      </p:pic>
      <p:sp>
        <p:nvSpPr>
          <p:cNvPr id="7" name="Slide Number Placeholder 6"/>
          <p:cNvSpPr>
            <a:spLocks noGrp="1"/>
          </p:cNvSpPr>
          <p:nvPr>
            <p:ph type="sldNum" sz="quarter" idx="4294967295"/>
          </p:nvPr>
        </p:nvSpPr>
        <p:spPr>
          <a:xfrm>
            <a:off x="7998983" y="5574509"/>
            <a:ext cx="689162" cy="166827"/>
          </a:xfrm>
          <a:prstGeom prst="rect">
            <a:avLst/>
          </a:prstGeom>
        </p:spPr>
        <p:txBody>
          <a:bodyPr/>
          <a:lstStyle/>
          <a:p>
            <a:fld id="{E31375A4-56A4-47D6-9801-1991572033F7}" type="slidenum">
              <a:rPr lang="en-US" smtClean="0"/>
              <a:t>22</a:t>
            </a:fld>
            <a:endParaRPr lang="en-US" dirty="0"/>
          </a:p>
        </p:txBody>
      </p:sp>
    </p:spTree>
    <p:extLst>
      <p:ext uri="{BB962C8B-B14F-4D97-AF65-F5344CB8AC3E}">
        <p14:creationId xmlns:p14="http://schemas.microsoft.com/office/powerpoint/2010/main" val="388234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p:cNvSpPr>
            <a:spLocks noGrp="1"/>
          </p:cNvSpPr>
          <p:nvPr>
            <p:ph type="title"/>
          </p:nvPr>
        </p:nvSpPr>
        <p:spPr>
          <a:xfrm>
            <a:off x="971550" y="1235140"/>
            <a:ext cx="7200900" cy="584747"/>
          </a:xfrm>
        </p:spPr>
        <p:txBody>
          <a:bodyPr anchor="ctr"/>
          <a:lstStyle/>
          <a:p>
            <a:r>
              <a:rPr lang="en-US" dirty="0"/>
              <a:t>User Interface (Create Agent)</a:t>
            </a:r>
          </a:p>
        </p:txBody>
      </p:sp>
      <p:sp>
        <p:nvSpPr>
          <p:cNvPr id="7" name="Slide Number Placeholder 6"/>
          <p:cNvSpPr>
            <a:spLocks noGrp="1"/>
          </p:cNvSpPr>
          <p:nvPr>
            <p:ph type="sldNum" sz="quarter" idx="4294967295"/>
          </p:nvPr>
        </p:nvSpPr>
        <p:spPr>
          <a:xfrm>
            <a:off x="7998983" y="5574509"/>
            <a:ext cx="689162" cy="166827"/>
          </a:xfrm>
          <a:prstGeom prst="rect">
            <a:avLst/>
          </a:prstGeom>
        </p:spPr>
        <p:txBody>
          <a:bodyPr/>
          <a:lstStyle/>
          <a:p>
            <a:fld id="{E31375A4-56A4-47D6-9801-1991572033F7}" type="slidenum">
              <a:rPr lang="en-US" smtClean="0"/>
              <a:t>23</a:t>
            </a:fld>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64360" y="1819887"/>
            <a:ext cx="4731391" cy="3380763"/>
          </a:xfrm>
        </p:spPr>
      </p:pic>
    </p:spTree>
    <p:extLst>
      <p:ext uri="{BB962C8B-B14F-4D97-AF65-F5344CB8AC3E}">
        <p14:creationId xmlns:p14="http://schemas.microsoft.com/office/powerpoint/2010/main" val="984136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p:cNvSpPr>
            <a:spLocks noGrp="1"/>
          </p:cNvSpPr>
          <p:nvPr>
            <p:ph type="title"/>
          </p:nvPr>
        </p:nvSpPr>
        <p:spPr>
          <a:xfrm>
            <a:off x="971550" y="1235140"/>
            <a:ext cx="7200900" cy="584747"/>
          </a:xfrm>
        </p:spPr>
        <p:txBody>
          <a:bodyPr anchor="ctr">
            <a:normAutofit fontScale="90000"/>
          </a:bodyPr>
          <a:lstStyle/>
          <a:p>
            <a:r>
              <a:rPr lang="en-US" dirty="0"/>
              <a:t>User Interface (Beneficiary – Account Registration)</a:t>
            </a:r>
          </a:p>
        </p:txBody>
      </p:sp>
      <p:sp>
        <p:nvSpPr>
          <p:cNvPr id="7" name="Slide Number Placeholder 6"/>
          <p:cNvSpPr>
            <a:spLocks noGrp="1"/>
          </p:cNvSpPr>
          <p:nvPr>
            <p:ph type="sldNum" sz="quarter" idx="4294967295"/>
          </p:nvPr>
        </p:nvSpPr>
        <p:spPr>
          <a:xfrm>
            <a:off x="7998983" y="5574509"/>
            <a:ext cx="689162" cy="166827"/>
          </a:xfrm>
          <a:prstGeom prst="rect">
            <a:avLst/>
          </a:prstGeom>
        </p:spPr>
        <p:txBody>
          <a:bodyPr/>
          <a:lstStyle/>
          <a:p>
            <a:fld id="{E31375A4-56A4-47D6-9801-1991572033F7}" type="slidenum">
              <a:rPr lang="en-US" smtClean="0"/>
              <a:t>24</a:t>
            </a:fld>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37857" y="1819887"/>
            <a:ext cx="5297648" cy="3380763"/>
          </a:xfrm>
        </p:spPr>
      </p:pic>
    </p:spTree>
    <p:extLst>
      <p:ext uri="{BB962C8B-B14F-4D97-AF65-F5344CB8AC3E}">
        <p14:creationId xmlns:p14="http://schemas.microsoft.com/office/powerpoint/2010/main" val="44239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p:cNvSpPr>
            <a:spLocks noGrp="1"/>
          </p:cNvSpPr>
          <p:nvPr>
            <p:ph type="title"/>
          </p:nvPr>
        </p:nvSpPr>
        <p:spPr>
          <a:xfrm>
            <a:off x="971550" y="1235140"/>
            <a:ext cx="7200900" cy="584747"/>
          </a:xfrm>
        </p:spPr>
        <p:txBody>
          <a:bodyPr anchor="ctr">
            <a:normAutofit/>
          </a:bodyPr>
          <a:lstStyle/>
          <a:p>
            <a:r>
              <a:rPr lang="en-US" dirty="0"/>
              <a:t>User Interface (Users List)</a:t>
            </a:r>
          </a:p>
        </p:txBody>
      </p:sp>
      <p:sp>
        <p:nvSpPr>
          <p:cNvPr id="7" name="Slide Number Placeholder 6"/>
          <p:cNvSpPr>
            <a:spLocks noGrp="1"/>
          </p:cNvSpPr>
          <p:nvPr>
            <p:ph type="sldNum" sz="quarter" idx="4294967295"/>
          </p:nvPr>
        </p:nvSpPr>
        <p:spPr>
          <a:xfrm>
            <a:off x="7998983" y="5574509"/>
            <a:ext cx="689162" cy="166827"/>
          </a:xfrm>
          <a:prstGeom prst="rect">
            <a:avLst/>
          </a:prstGeom>
        </p:spPr>
        <p:txBody>
          <a:bodyPr/>
          <a:lstStyle/>
          <a:p>
            <a:fld id="{E31375A4-56A4-47D6-9801-1991572033F7}" type="slidenum">
              <a:rPr lang="en-US" smtClean="0"/>
              <a:t>25</a:t>
            </a:fld>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8874" y="1819887"/>
            <a:ext cx="7146252" cy="3380763"/>
          </a:xfrm>
        </p:spPr>
      </p:pic>
    </p:spTree>
    <p:extLst>
      <p:ext uri="{BB962C8B-B14F-4D97-AF65-F5344CB8AC3E}">
        <p14:creationId xmlns:p14="http://schemas.microsoft.com/office/powerpoint/2010/main" val="4223501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p:cNvSpPr>
            <a:spLocks noGrp="1"/>
          </p:cNvSpPr>
          <p:nvPr>
            <p:ph type="title"/>
          </p:nvPr>
        </p:nvSpPr>
        <p:spPr>
          <a:xfrm>
            <a:off x="971550" y="1235140"/>
            <a:ext cx="7200900" cy="584747"/>
          </a:xfrm>
        </p:spPr>
        <p:txBody>
          <a:bodyPr anchor="ctr">
            <a:normAutofit/>
          </a:bodyPr>
          <a:lstStyle/>
          <a:p>
            <a:r>
              <a:rPr lang="en-US" dirty="0"/>
              <a:t>User Interface (Create New Ticket)</a:t>
            </a:r>
          </a:p>
        </p:txBody>
      </p:sp>
      <p:sp>
        <p:nvSpPr>
          <p:cNvPr id="7" name="Slide Number Placeholder 6"/>
          <p:cNvSpPr>
            <a:spLocks noGrp="1"/>
          </p:cNvSpPr>
          <p:nvPr>
            <p:ph type="sldNum" sz="quarter" idx="4294967295"/>
          </p:nvPr>
        </p:nvSpPr>
        <p:spPr>
          <a:xfrm>
            <a:off x="7998983" y="5574509"/>
            <a:ext cx="689162" cy="166827"/>
          </a:xfrm>
          <a:prstGeom prst="rect">
            <a:avLst/>
          </a:prstGeom>
        </p:spPr>
        <p:txBody>
          <a:bodyPr/>
          <a:lstStyle/>
          <a:p>
            <a:fld id="{E31375A4-56A4-47D6-9801-1991572033F7}" type="slidenum">
              <a:rPr lang="en-US" smtClean="0"/>
              <a:t>26</a:t>
            </a:fld>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2110" y="1819887"/>
            <a:ext cx="4209177" cy="3380763"/>
          </a:xfrm>
        </p:spPr>
      </p:pic>
    </p:spTree>
    <p:extLst>
      <p:ext uri="{BB962C8B-B14F-4D97-AF65-F5344CB8AC3E}">
        <p14:creationId xmlns:p14="http://schemas.microsoft.com/office/powerpoint/2010/main" val="2288761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p:cNvSpPr>
            <a:spLocks noGrp="1"/>
          </p:cNvSpPr>
          <p:nvPr>
            <p:ph type="title"/>
          </p:nvPr>
        </p:nvSpPr>
        <p:spPr>
          <a:xfrm>
            <a:off x="971550" y="1235140"/>
            <a:ext cx="7200900" cy="584747"/>
          </a:xfrm>
        </p:spPr>
        <p:txBody>
          <a:bodyPr anchor="ctr">
            <a:normAutofit/>
          </a:bodyPr>
          <a:lstStyle/>
          <a:p>
            <a:r>
              <a:rPr lang="en-US" dirty="0"/>
              <a:t>User Interface (Update/Follow-up Tickets)</a:t>
            </a:r>
          </a:p>
        </p:txBody>
      </p:sp>
      <p:sp>
        <p:nvSpPr>
          <p:cNvPr id="7" name="Slide Number Placeholder 6"/>
          <p:cNvSpPr>
            <a:spLocks noGrp="1"/>
          </p:cNvSpPr>
          <p:nvPr>
            <p:ph type="sldNum" sz="quarter" idx="4294967295"/>
          </p:nvPr>
        </p:nvSpPr>
        <p:spPr>
          <a:xfrm>
            <a:off x="7998983" y="5574509"/>
            <a:ext cx="689162" cy="166827"/>
          </a:xfrm>
          <a:prstGeom prst="rect">
            <a:avLst/>
          </a:prstGeom>
        </p:spPr>
        <p:txBody>
          <a:bodyPr/>
          <a:lstStyle/>
          <a:p>
            <a:fld id="{E31375A4-56A4-47D6-9801-1991572033F7}" type="slidenum">
              <a:rPr lang="en-US" smtClean="0"/>
              <a:t>27</a:t>
            </a:fld>
            <a:endParaRPr lang="en-US" dirty="0"/>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3815" y="1863930"/>
            <a:ext cx="5568192" cy="3336721"/>
          </a:xfrm>
        </p:spPr>
      </p:pic>
    </p:spTree>
    <p:extLst>
      <p:ext uri="{BB962C8B-B14F-4D97-AF65-F5344CB8AC3E}">
        <p14:creationId xmlns:p14="http://schemas.microsoft.com/office/powerpoint/2010/main" val="1371826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chor="ctr">
            <a:normAutofit/>
          </a:bodyPr>
          <a:lstStyle/>
          <a:p>
            <a:r>
              <a:rPr lang="en-US" dirty="0"/>
              <a:t>User Interface (Tickets Dashboards)</a:t>
            </a:r>
          </a:p>
        </p:txBody>
      </p:sp>
      <p:sp>
        <p:nvSpPr>
          <p:cNvPr id="6" name="Text Placeholder 5"/>
          <p:cNvSpPr>
            <a:spLocks noGrp="1"/>
          </p:cNvSpPr>
          <p:nvPr>
            <p:ph type="body" idx="1"/>
          </p:nvPr>
        </p:nvSpPr>
        <p:spPr>
          <a:xfrm>
            <a:off x="971550" y="1912696"/>
            <a:ext cx="3429000" cy="309863"/>
          </a:xfrm>
        </p:spPr>
        <p:txBody>
          <a:bodyPr/>
          <a:lstStyle/>
          <a:p>
            <a:pPr algn="ctr"/>
            <a:r>
              <a:rPr lang="en-US" dirty="0"/>
              <a:t>Open Tickets</a:t>
            </a:r>
          </a:p>
        </p:txBody>
      </p:sp>
      <p:pic>
        <p:nvPicPr>
          <p:cNvPr id="12" name="Content Placeholder 11"/>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17927" y="2393709"/>
            <a:ext cx="3636628" cy="2806942"/>
          </a:xfrm>
        </p:spPr>
      </p:pic>
      <p:sp>
        <p:nvSpPr>
          <p:cNvPr id="10" name="Text Placeholder 9"/>
          <p:cNvSpPr>
            <a:spLocks noGrp="1"/>
          </p:cNvSpPr>
          <p:nvPr>
            <p:ph type="body" sz="quarter" idx="3"/>
          </p:nvPr>
        </p:nvSpPr>
        <p:spPr>
          <a:xfrm>
            <a:off x="4743450" y="1912696"/>
            <a:ext cx="3429000" cy="309863"/>
          </a:xfrm>
        </p:spPr>
        <p:txBody>
          <a:bodyPr/>
          <a:lstStyle/>
          <a:p>
            <a:pPr algn="ctr"/>
            <a:r>
              <a:rPr lang="en-US" dirty="0"/>
              <a:t>Overdue Tickets</a:t>
            </a:r>
          </a:p>
        </p:txBody>
      </p:sp>
      <p:pic>
        <p:nvPicPr>
          <p:cNvPr id="13" name="Content Placeholder 12"/>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589827" y="2393709"/>
            <a:ext cx="3636628" cy="2806942"/>
          </a:xfrm>
        </p:spPr>
      </p:pic>
      <p:sp>
        <p:nvSpPr>
          <p:cNvPr id="7" name="Slide Number Placeholder 6"/>
          <p:cNvSpPr>
            <a:spLocks noGrp="1"/>
          </p:cNvSpPr>
          <p:nvPr>
            <p:ph type="sldNum" sz="quarter" idx="12"/>
          </p:nvPr>
        </p:nvSpPr>
        <p:spPr/>
        <p:txBody>
          <a:bodyPr/>
          <a:lstStyle/>
          <a:p>
            <a:fld id="{E31375A4-56A4-47D6-9801-1991572033F7}" type="slidenum">
              <a:rPr lang="en-US" smtClean="0"/>
              <a:t>28</a:t>
            </a:fld>
            <a:endParaRPr lang="en-US" dirty="0"/>
          </a:p>
        </p:txBody>
      </p:sp>
    </p:spTree>
    <p:extLst>
      <p:ext uri="{BB962C8B-B14F-4D97-AF65-F5344CB8AC3E}">
        <p14:creationId xmlns:p14="http://schemas.microsoft.com/office/powerpoint/2010/main" val="2789670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p:cNvSpPr>
            <a:spLocks noGrp="1"/>
          </p:cNvSpPr>
          <p:nvPr>
            <p:ph type="title"/>
          </p:nvPr>
        </p:nvSpPr>
        <p:spPr>
          <a:xfrm>
            <a:off x="971550" y="1235140"/>
            <a:ext cx="7200900" cy="584747"/>
          </a:xfrm>
        </p:spPr>
        <p:txBody>
          <a:bodyPr anchor="ctr">
            <a:normAutofit/>
          </a:bodyPr>
          <a:lstStyle/>
          <a:p>
            <a:r>
              <a:rPr lang="en-US" dirty="0"/>
              <a:t>User Interface (Search)</a:t>
            </a:r>
          </a:p>
        </p:txBody>
      </p:sp>
      <p:sp>
        <p:nvSpPr>
          <p:cNvPr id="7" name="Slide Number Placeholder 6"/>
          <p:cNvSpPr>
            <a:spLocks noGrp="1"/>
          </p:cNvSpPr>
          <p:nvPr>
            <p:ph type="sldNum" sz="quarter" idx="4294967295"/>
          </p:nvPr>
        </p:nvSpPr>
        <p:spPr>
          <a:xfrm>
            <a:off x="7998983" y="5574509"/>
            <a:ext cx="689162" cy="166827"/>
          </a:xfrm>
          <a:prstGeom prst="rect">
            <a:avLst/>
          </a:prstGeom>
        </p:spPr>
        <p:txBody>
          <a:bodyPr/>
          <a:lstStyle/>
          <a:p>
            <a:fld id="{E31375A4-56A4-47D6-9801-1991572033F7}" type="slidenum">
              <a:rPr lang="en-US" smtClean="0"/>
              <a:t>29</a:t>
            </a:fld>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12690" y="1958305"/>
            <a:ext cx="5215855" cy="3242345"/>
          </a:xfrm>
        </p:spPr>
      </p:pic>
    </p:spTree>
    <p:extLst>
      <p:ext uri="{BB962C8B-B14F-4D97-AF65-F5344CB8AC3E}">
        <p14:creationId xmlns:p14="http://schemas.microsoft.com/office/powerpoint/2010/main" val="386491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p:cNvSpPr>
            <a:spLocks noGrp="1"/>
          </p:cNvSpPr>
          <p:nvPr>
            <p:ph type="title"/>
          </p:nvPr>
        </p:nvSpPr>
        <p:spPr>
          <a:xfrm>
            <a:off x="971550" y="1235140"/>
            <a:ext cx="7200900" cy="584747"/>
          </a:xfrm>
        </p:spPr>
        <p:txBody>
          <a:bodyPr anchor="ctr">
            <a:normAutofit/>
          </a:bodyPr>
          <a:lstStyle/>
          <a:p>
            <a:r>
              <a:rPr lang="en-US" dirty="0"/>
              <a:t>User Interface (Closed Ticket)</a:t>
            </a:r>
          </a:p>
        </p:txBody>
      </p:sp>
      <p:sp>
        <p:nvSpPr>
          <p:cNvPr id="7" name="Slide Number Placeholder 6"/>
          <p:cNvSpPr>
            <a:spLocks noGrp="1"/>
          </p:cNvSpPr>
          <p:nvPr>
            <p:ph type="sldNum" sz="quarter" idx="4294967295"/>
          </p:nvPr>
        </p:nvSpPr>
        <p:spPr>
          <a:xfrm>
            <a:off x="7998983" y="5574509"/>
            <a:ext cx="689162" cy="166827"/>
          </a:xfrm>
          <a:prstGeom prst="rect">
            <a:avLst/>
          </a:prstGeom>
        </p:spPr>
        <p:txBody>
          <a:bodyPr/>
          <a:lstStyle/>
          <a:p>
            <a:fld id="{E31375A4-56A4-47D6-9801-1991572033F7}" type="slidenum">
              <a:rPr lang="en-US" smtClean="0"/>
              <a:t>30</a:t>
            </a:fld>
            <a:endParaRPr lang="en-US" dirty="0"/>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550" y="2837702"/>
            <a:ext cx="7200900" cy="1868396"/>
          </a:xfrm>
        </p:spPr>
      </p:pic>
    </p:spTree>
    <p:extLst>
      <p:ext uri="{BB962C8B-B14F-4D97-AF65-F5344CB8AC3E}">
        <p14:creationId xmlns:p14="http://schemas.microsoft.com/office/powerpoint/2010/main" val="333849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p:cNvSpPr>
            <a:spLocks noGrp="1"/>
          </p:cNvSpPr>
          <p:nvPr>
            <p:ph type="title"/>
          </p:nvPr>
        </p:nvSpPr>
        <p:spPr>
          <a:xfrm>
            <a:off x="971550" y="1235140"/>
            <a:ext cx="7200900" cy="584747"/>
          </a:xfrm>
        </p:spPr>
        <p:txBody>
          <a:bodyPr anchor="ctr">
            <a:normAutofit/>
          </a:bodyPr>
          <a:lstStyle/>
          <a:p>
            <a:r>
              <a:rPr lang="en-US" dirty="0"/>
              <a:t>User Interface (Dashboard)</a:t>
            </a:r>
          </a:p>
        </p:txBody>
      </p:sp>
      <p:sp>
        <p:nvSpPr>
          <p:cNvPr id="7" name="Slide Number Placeholder 6"/>
          <p:cNvSpPr>
            <a:spLocks noGrp="1"/>
          </p:cNvSpPr>
          <p:nvPr>
            <p:ph type="sldNum" sz="quarter" idx="4294967295"/>
          </p:nvPr>
        </p:nvSpPr>
        <p:spPr>
          <a:xfrm>
            <a:off x="7998983" y="5574509"/>
            <a:ext cx="689162" cy="166827"/>
          </a:xfrm>
          <a:prstGeom prst="rect">
            <a:avLst/>
          </a:prstGeom>
        </p:spPr>
        <p:txBody>
          <a:bodyPr/>
          <a:lstStyle/>
          <a:p>
            <a:fld id="{E31375A4-56A4-47D6-9801-1991572033F7}" type="slidenum">
              <a:rPr lang="en-US" smtClean="0"/>
              <a:t>31</a:t>
            </a:fld>
            <a:endParaRPr lang="en-US" dirty="0"/>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76943" y="1819887"/>
            <a:ext cx="4756558" cy="3380763"/>
          </a:xfrm>
        </p:spPr>
      </p:pic>
    </p:spTree>
    <p:extLst>
      <p:ext uri="{BB962C8B-B14F-4D97-AF65-F5344CB8AC3E}">
        <p14:creationId xmlns:p14="http://schemas.microsoft.com/office/powerpoint/2010/main" val="218987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 Challenges</a:t>
            </a:r>
            <a:endParaRPr lang="en-US" dirty="0"/>
          </a:p>
        </p:txBody>
      </p:sp>
      <p:sp>
        <p:nvSpPr>
          <p:cNvPr id="3" name="Content Placeholder 2"/>
          <p:cNvSpPr>
            <a:spLocks noGrp="1"/>
          </p:cNvSpPr>
          <p:nvPr>
            <p:ph idx="1"/>
          </p:nvPr>
        </p:nvSpPr>
        <p:spPr/>
        <p:txBody>
          <a:bodyPr/>
          <a:lstStyle/>
          <a:p>
            <a:r>
              <a:rPr lang="en-US" dirty="0" smtClean="0"/>
              <a:t>Technology </a:t>
            </a:r>
            <a:r>
              <a:rPr lang="en-US" dirty="0"/>
              <a:t>at field level</a:t>
            </a:r>
          </a:p>
          <a:p>
            <a:r>
              <a:rPr lang="en-US" dirty="0"/>
              <a:t>Partner HR resource </a:t>
            </a:r>
          </a:p>
          <a:p>
            <a:r>
              <a:rPr lang="en-US" dirty="0"/>
              <a:t>CARE presence on the ground </a:t>
            </a:r>
            <a:endParaRPr lang="en-US" dirty="0" smtClean="0"/>
          </a:p>
          <a:p>
            <a:r>
              <a:rPr lang="en-US" dirty="0"/>
              <a:t>CARE visibility re. external channel for beneficiaries </a:t>
            </a:r>
            <a:endParaRPr lang="en-US" dirty="0" smtClean="0"/>
          </a:p>
          <a:p>
            <a:r>
              <a:rPr lang="en-US" dirty="0"/>
              <a:t>Enabling a dedicated channel for serious complaints </a:t>
            </a:r>
          </a:p>
          <a:p>
            <a:r>
              <a:rPr lang="en-US" dirty="0"/>
              <a:t>Handling PSEA complaints</a:t>
            </a:r>
          </a:p>
          <a:p>
            <a:r>
              <a:rPr lang="en-US" dirty="0"/>
              <a:t>Investigation capacity</a:t>
            </a:r>
          </a:p>
          <a:p>
            <a:endParaRPr lang="en-US" dirty="0"/>
          </a:p>
        </p:txBody>
      </p:sp>
      <p:sp>
        <p:nvSpPr>
          <p:cNvPr id="4" name="Date Placeholder 3"/>
          <p:cNvSpPr>
            <a:spLocks noGrp="1"/>
          </p:cNvSpPr>
          <p:nvPr>
            <p:ph type="dt" sz="half" idx="10"/>
          </p:nvPr>
        </p:nvSpPr>
        <p:spPr/>
        <p:txBody>
          <a:bodyPr/>
          <a:lstStyle/>
          <a:p>
            <a:fld id="{819AF669-3390-444F-ABB2-37195FA8DE5C}"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32</a:t>
            </a:fld>
            <a:endParaRPr lang="en-US" dirty="0"/>
          </a:p>
        </p:txBody>
      </p:sp>
    </p:spTree>
    <p:extLst>
      <p:ext uri="{BB962C8B-B14F-4D97-AF65-F5344CB8AC3E}">
        <p14:creationId xmlns:p14="http://schemas.microsoft.com/office/powerpoint/2010/main" val="145468207"/>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Timeframes</a:t>
            </a:r>
          </a:p>
        </p:txBody>
      </p:sp>
      <p:sp>
        <p:nvSpPr>
          <p:cNvPr id="3" name="Content Placeholder 2"/>
          <p:cNvSpPr>
            <a:spLocks noGrp="1"/>
          </p:cNvSpPr>
          <p:nvPr>
            <p:ph idx="1"/>
          </p:nvPr>
        </p:nvSpPr>
        <p:spPr>
          <a:xfrm>
            <a:off x="457200" y="1371600"/>
            <a:ext cx="8229600" cy="4831080"/>
          </a:xfrm>
        </p:spPr>
        <p:txBody>
          <a:bodyPr>
            <a:normAutofit fontScale="70000" lnSpcReduction="20000"/>
          </a:bodyPr>
          <a:lstStyle/>
          <a:p>
            <a:pPr marL="4762" indent="0">
              <a:buNone/>
            </a:pPr>
            <a:r>
              <a:rPr lang="en-US" b="1" dirty="0"/>
              <a:t>CARE Turkey (November/December 2016)</a:t>
            </a:r>
          </a:p>
          <a:p>
            <a:r>
              <a:rPr lang="en-US" dirty="0"/>
              <a:t>CRM System testing and feedback</a:t>
            </a:r>
          </a:p>
          <a:p>
            <a:r>
              <a:rPr lang="en-US" dirty="0"/>
              <a:t>Development of information provision materials</a:t>
            </a:r>
          </a:p>
          <a:p>
            <a:r>
              <a:rPr lang="en-US" dirty="0"/>
              <a:t>Allocation of system functions within the CO</a:t>
            </a:r>
          </a:p>
          <a:p>
            <a:r>
              <a:rPr lang="en-US" dirty="0"/>
              <a:t>Risk analysis </a:t>
            </a:r>
          </a:p>
          <a:p>
            <a:r>
              <a:rPr lang="en-US" dirty="0"/>
              <a:t>Planning with SRD </a:t>
            </a:r>
          </a:p>
          <a:p>
            <a:endParaRPr lang="en-US" dirty="0"/>
          </a:p>
          <a:p>
            <a:pPr marL="4762" indent="0">
              <a:buNone/>
            </a:pPr>
            <a:r>
              <a:rPr lang="en-US" b="1" dirty="0"/>
              <a:t>CARE South Syria (November/December 2016)</a:t>
            </a:r>
          </a:p>
          <a:p>
            <a:r>
              <a:rPr lang="en-US" dirty="0"/>
              <a:t>Finalization of CRM system with IMMAP Jordan</a:t>
            </a:r>
          </a:p>
          <a:p>
            <a:r>
              <a:rPr lang="en-US" dirty="0"/>
              <a:t>Finalization of CRM manual</a:t>
            </a:r>
          </a:p>
          <a:p>
            <a:r>
              <a:rPr lang="en-US" dirty="0"/>
              <a:t>Partner meetings and planning </a:t>
            </a:r>
          </a:p>
          <a:p>
            <a:pPr marL="4762" indent="0">
              <a:buNone/>
            </a:pPr>
            <a:endParaRPr lang="en-US" dirty="0"/>
          </a:p>
          <a:p>
            <a:r>
              <a:rPr lang="en-US" dirty="0"/>
              <a:t>Pilot set for implementation mid December till end January with a review in February 2017. </a:t>
            </a:r>
            <a:endParaRPr lang="en-US" dirty="0" smtClean="0"/>
          </a:p>
          <a:p>
            <a:pPr marL="4762" indent="0">
              <a:buNone/>
            </a:pPr>
            <a:endParaRPr lang="en-US" dirty="0" smtClean="0"/>
          </a:p>
          <a:p>
            <a:pPr marL="4762" indent="0">
              <a:buNone/>
            </a:pPr>
            <a:r>
              <a:rPr lang="en-US" dirty="0" smtClean="0"/>
              <a:t>In parallel:</a:t>
            </a:r>
          </a:p>
          <a:p>
            <a:r>
              <a:rPr lang="en-US" dirty="0" smtClean="0"/>
              <a:t>Validation of draft CRM Policy</a:t>
            </a:r>
          </a:p>
          <a:p>
            <a:r>
              <a:rPr lang="en-US" dirty="0" smtClean="0"/>
              <a:t>Baseline conducted with partners against MEAL standards</a:t>
            </a:r>
          </a:p>
          <a:p>
            <a:pPr marL="4762" indent="0">
              <a:buNone/>
            </a:pPr>
            <a:endParaRPr lang="en-US" dirty="0"/>
          </a:p>
        </p:txBody>
      </p:sp>
      <p:sp>
        <p:nvSpPr>
          <p:cNvPr id="4" name="Date Placeholder 3"/>
          <p:cNvSpPr>
            <a:spLocks noGrp="1"/>
          </p:cNvSpPr>
          <p:nvPr>
            <p:ph type="dt" sz="half" idx="10"/>
          </p:nvPr>
        </p:nvSpPr>
        <p:spPr/>
        <p:txBody>
          <a:bodyPr/>
          <a:lstStyle/>
          <a:p>
            <a:fld id="{CFF7B1B7-DAD3-4FC1-84E9-633D1C7A6985}" type="datetime4">
              <a:rPr lang="en-US" smtClean="0"/>
              <a:pPr/>
              <a:t>November 25, 2016</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33</a:t>
            </a:fld>
            <a:endParaRPr lang="en-US" dirty="0"/>
          </a:p>
        </p:txBody>
      </p:sp>
    </p:spTree>
    <p:extLst>
      <p:ext uri="{BB962C8B-B14F-4D97-AF65-F5344CB8AC3E}">
        <p14:creationId xmlns:p14="http://schemas.microsoft.com/office/powerpoint/2010/main" val="1716790460"/>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CARE_Supergraphic_White">
  <a:themeElements>
    <a:clrScheme name="CARE Colors">
      <a:dk1>
        <a:srgbClr val="330000"/>
      </a:dk1>
      <a:lt1>
        <a:srgbClr val="54585A"/>
      </a:lt1>
      <a:dk2>
        <a:srgbClr val="CC6600"/>
      </a:dk2>
      <a:lt2>
        <a:srgbClr val="B4B4B4"/>
      </a:lt2>
      <a:accent1>
        <a:srgbClr val="CCCCCC"/>
      </a:accent1>
      <a:accent2>
        <a:srgbClr val="8F993E"/>
      </a:accent2>
      <a:accent3>
        <a:srgbClr val="007FA3"/>
      </a:accent3>
      <a:accent4>
        <a:srgbClr val="84329B"/>
      </a:accent4>
      <a:accent5>
        <a:srgbClr val="AF272F"/>
      </a:accent5>
      <a:accent6>
        <a:srgbClr val="993300"/>
      </a:accent6>
      <a:hlink>
        <a:srgbClr val="EFB71B"/>
      </a:hlink>
      <a:folHlink>
        <a:srgbClr val="DE6E18"/>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999999"/>
            </a:solidFill>
            <a:effectLst/>
            <a:latin typeface="Arial" charset="0"/>
            <a:ea typeface="ＭＳ Ｐゴシック" pitchFamily="-9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999999"/>
            </a:solidFill>
            <a:effectLst/>
            <a:latin typeface="Arial" charset="0"/>
            <a:ea typeface="ＭＳ Ｐゴシック" pitchFamily="-9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2516</TotalTime>
  <Words>1851</Words>
  <Application>Microsoft Office PowerPoint</Application>
  <PresentationFormat>On-screen Show (4:3)</PresentationFormat>
  <Paragraphs>295</Paragraphs>
  <Slides>33</Slides>
  <Notes>11</Notes>
  <HiddenSlides>10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33</vt:i4>
      </vt:variant>
    </vt:vector>
  </HeadingPairs>
  <TitlesOfParts>
    <vt:vector size="44" baseType="lpstr">
      <vt:lpstr>ＭＳ Ｐゴシック</vt:lpstr>
      <vt:lpstr>Arial</vt:lpstr>
      <vt:lpstr>Calibri</vt:lpstr>
      <vt:lpstr>Courier New</vt:lpstr>
      <vt:lpstr>Symbol</vt:lpstr>
      <vt:lpstr>Tahoma</vt:lpstr>
      <vt:lpstr>Times</vt:lpstr>
      <vt:lpstr>Times New Roman</vt:lpstr>
      <vt:lpstr>Wingdings</vt:lpstr>
      <vt:lpstr>CARE_Supergraphic_White</vt:lpstr>
      <vt:lpstr>Office Theme</vt:lpstr>
      <vt:lpstr>PowerPoint Presentation</vt:lpstr>
      <vt:lpstr>Pilot background</vt:lpstr>
      <vt:lpstr>Meeting Outputs</vt:lpstr>
      <vt:lpstr>System Scope </vt:lpstr>
      <vt:lpstr>System Scope </vt:lpstr>
      <vt:lpstr>System Scope </vt:lpstr>
      <vt:lpstr>Complaint Categorization</vt:lpstr>
      <vt:lpstr>PowerPoint Presentation</vt:lpstr>
      <vt:lpstr>PowerPoint Presentation</vt:lpstr>
      <vt:lpstr>PowerPoint Presentation</vt:lpstr>
      <vt:lpstr>Responding to complaints</vt:lpstr>
      <vt:lpstr>Responding to complaints</vt:lpstr>
      <vt:lpstr>CARE South Syria Pilot design</vt:lpstr>
      <vt:lpstr>CARE South Syria Pilot design</vt:lpstr>
      <vt:lpstr>CARE TURKEY Pilot design</vt:lpstr>
      <vt:lpstr>CARE TURKEY Pilot design</vt:lpstr>
      <vt:lpstr>CARE TURKEY Pilot design</vt:lpstr>
      <vt:lpstr>PowerPoint Presentation</vt:lpstr>
      <vt:lpstr>CARE TURKEY Pilot design</vt:lpstr>
      <vt:lpstr>Key system functions</vt:lpstr>
      <vt:lpstr>System Demo</vt:lpstr>
      <vt:lpstr>User Interface (Main Page)</vt:lpstr>
      <vt:lpstr>User Interface (Create Agent)</vt:lpstr>
      <vt:lpstr>User Interface (Beneficiary – Account Registration)</vt:lpstr>
      <vt:lpstr>User Interface (Users List)</vt:lpstr>
      <vt:lpstr>User Interface (Create New Ticket)</vt:lpstr>
      <vt:lpstr>User Interface (Update/Follow-up Tickets)</vt:lpstr>
      <vt:lpstr>User Interface (Tickets Dashboards)</vt:lpstr>
      <vt:lpstr>User Interface (Search)</vt:lpstr>
      <vt:lpstr>User Interface (Closed Ticket)</vt:lpstr>
      <vt:lpstr>User Interface (Dashboard)</vt:lpstr>
      <vt:lpstr>Overall Challenges</vt:lpstr>
      <vt:lpstr>Pilot Timeframes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Gender Equality in Village Savings and Loan Programs</dc:title>
  <dc:creator>Margaret</dc:creator>
  <cp:lastModifiedBy>H.Sanderson</cp:lastModifiedBy>
  <cp:revision>189</cp:revision>
  <dcterms:created xsi:type="dcterms:W3CDTF">2013-10-22T13:40:18Z</dcterms:created>
  <dcterms:modified xsi:type="dcterms:W3CDTF">2016-11-25T12:24:20Z</dcterms:modified>
</cp:coreProperties>
</file>