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3"/>
  </p:notesMasterIdLst>
  <p:sldIdLst>
    <p:sldId id="258" r:id="rId5"/>
    <p:sldId id="259" r:id="rId6"/>
    <p:sldId id="260" r:id="rId7"/>
    <p:sldId id="265" r:id="rId8"/>
    <p:sldId id="261" r:id="rId9"/>
    <p:sldId id="262" r:id="rId10"/>
    <p:sldId id="267" r:id="rId11"/>
    <p:sldId id="268" r:id="rId12"/>
  </p:sldIdLst>
  <p:sldSz cx="6858000" cy="9144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4"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9" autoAdjust="0"/>
    <p:restoredTop sz="99000" autoAdjust="0"/>
  </p:normalViewPr>
  <p:slideViewPr>
    <p:cSldViewPr>
      <p:cViewPr>
        <p:scale>
          <a:sx n="100" d="100"/>
          <a:sy n="100" d="100"/>
        </p:scale>
        <p:origin x="-1152" y="-144"/>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12"/>
    </mc:Choice>
    <mc:Fallback>
      <c:style val="12"/>
    </mc:Fallback>
  </mc:AlternateContent>
  <c:chart>
    <c:autoTitleDeleted val="1"/>
    <c:plotArea>
      <c:layout>
        <c:manualLayout>
          <c:layoutTarget val="inner"/>
          <c:xMode val="edge"/>
          <c:yMode val="edge"/>
          <c:x val="0.18154761904761904"/>
          <c:y val="9.5833333333333354E-2"/>
          <c:w val="0.49404761904761912"/>
          <c:h val="0.69166666666666665"/>
        </c:manualLayout>
      </c:layout>
      <c:pieChart>
        <c:varyColors val="1"/>
        <c:ser>
          <c:idx val="0"/>
          <c:order val="0"/>
          <c:tx>
            <c:strRef>
              <c:f>Sheet1!$B$1</c:f>
              <c:strCache>
                <c:ptCount val="1"/>
                <c:pt idx="0">
                  <c:v>Column1</c:v>
                </c:pt>
              </c:strCache>
            </c:strRef>
          </c:tx>
          <c:dLbls>
            <c:dLbl>
              <c:idx val="0"/>
              <c:layout>
                <c:manualLayout>
                  <c:x val="-0.22287706224221973"/>
                  <c:y val="-1.235236220472441E-2"/>
                </c:manualLayout>
              </c:layout>
              <c:showLegendKey val="0"/>
              <c:showVal val="0"/>
              <c:showCatName val="1"/>
              <c:showSerName val="0"/>
              <c:showPercent val="1"/>
              <c:showBubbleSize val="0"/>
            </c:dLbl>
            <c:dLbl>
              <c:idx val="1"/>
              <c:layout>
                <c:manualLayout>
                  <c:x val="0.2400508530183727"/>
                  <c:y val="4.685367454068242E-2"/>
                </c:manualLayout>
              </c:layout>
              <c:showLegendKey val="0"/>
              <c:showVal val="0"/>
              <c:showCatName val="1"/>
              <c:showSerName val="0"/>
              <c:showPercent val="1"/>
              <c:showBubbleSize val="0"/>
            </c:dLbl>
            <c:txPr>
              <a:bodyPr/>
              <a:lstStyle/>
              <a:p>
                <a:pPr>
                  <a:defRPr sz="800"/>
                </a:pPr>
                <a:endParaRPr lang="fr-FR"/>
              </a:p>
            </c:txPr>
            <c:showLegendKey val="0"/>
            <c:showVal val="0"/>
            <c:showCatName val="1"/>
            <c:showSerName val="0"/>
            <c:showPercent val="1"/>
            <c:showBubbleSize val="0"/>
            <c:showLeaderLines val="1"/>
          </c:dLbls>
          <c:cat>
            <c:strRef>
              <c:f>Sheet1!$A$2:$A$3</c:f>
              <c:strCache>
                <c:ptCount val="2"/>
                <c:pt idx="0">
                  <c:v>Male</c:v>
                </c:pt>
                <c:pt idx="1">
                  <c:v>Female</c:v>
                </c:pt>
              </c:strCache>
            </c:strRef>
          </c:cat>
          <c:val>
            <c:numRef>
              <c:f>Sheet1!$B$2:$B$3</c:f>
              <c:numCache>
                <c:formatCode>General</c:formatCode>
                <c:ptCount val="2"/>
                <c:pt idx="0">
                  <c:v>47</c:v>
                </c:pt>
                <c:pt idx="1">
                  <c:v>53</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txPr>
    <a:bodyPr/>
    <a:lstStyle/>
    <a:p>
      <a:pPr>
        <a:defRPr sz="1800"/>
      </a:pPr>
      <a:endParaRPr lang="fr-F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C7031D-FB44-470D-A501-FBB0B88667B2}" type="doc">
      <dgm:prSet loTypeId="urn:microsoft.com/office/officeart/2005/8/layout/radial1" loCatId="cycle" qsTypeId="urn:microsoft.com/office/officeart/2005/8/quickstyle/simple2" qsCatId="simple" csTypeId="urn:microsoft.com/office/officeart/2005/8/colors/colorful5" csCatId="colorful" phldr="1"/>
      <dgm:spPr/>
      <dgm:t>
        <a:bodyPr/>
        <a:lstStyle/>
        <a:p>
          <a:endParaRPr lang="en-US"/>
        </a:p>
      </dgm:t>
    </dgm:pt>
    <dgm:pt modelId="{6418AF07-14D8-4EAE-87B2-9E4ED833D059}">
      <dgm:prSet phldrT="[Text]"/>
      <dgm:spPr/>
      <dgm:t>
        <a:bodyPr/>
        <a:lstStyle/>
        <a:p>
          <a:r>
            <a:rPr lang="en-US" b="1" dirty="0" smtClean="0"/>
            <a:t>Types of complains</a:t>
          </a:r>
          <a:endParaRPr lang="en-US" dirty="0"/>
        </a:p>
      </dgm:t>
    </dgm:pt>
    <dgm:pt modelId="{412BA5D0-FE4D-4EA0-B542-57B85D69C092}" type="parTrans" cxnId="{A32B7FB7-DEF8-43A1-97FF-D8C6BE12EF6C}">
      <dgm:prSet/>
      <dgm:spPr/>
      <dgm:t>
        <a:bodyPr/>
        <a:lstStyle/>
        <a:p>
          <a:endParaRPr lang="en-US"/>
        </a:p>
      </dgm:t>
    </dgm:pt>
    <dgm:pt modelId="{31D608E3-9F81-4375-986E-CB333F4DCE4E}" type="sibTrans" cxnId="{A32B7FB7-DEF8-43A1-97FF-D8C6BE12EF6C}">
      <dgm:prSet/>
      <dgm:spPr/>
      <dgm:t>
        <a:bodyPr/>
        <a:lstStyle/>
        <a:p>
          <a:endParaRPr lang="en-US"/>
        </a:p>
      </dgm:t>
    </dgm:pt>
    <dgm:pt modelId="{B0D299F9-6C5E-4FC6-AA80-204186DF25BE}">
      <dgm:prSet phldrT="[Text]"/>
      <dgm:spPr/>
      <dgm:t>
        <a:bodyPr/>
        <a:lstStyle/>
        <a:p>
          <a:r>
            <a:rPr lang="en-US" b="1" dirty="0" smtClean="0">
              <a:solidFill>
                <a:schemeClr val="tx1"/>
              </a:solidFill>
            </a:rPr>
            <a:t>Selection of beneficiaries</a:t>
          </a:r>
          <a:endParaRPr lang="en-US" dirty="0">
            <a:solidFill>
              <a:schemeClr val="tx1"/>
            </a:solidFill>
          </a:endParaRPr>
        </a:p>
      </dgm:t>
    </dgm:pt>
    <dgm:pt modelId="{2354137A-8F41-4263-9D91-3BF2B02F03A4}" type="parTrans" cxnId="{BF406C9F-D4FA-4342-8D5F-8DAFA8A8CBF1}">
      <dgm:prSet/>
      <dgm:spPr/>
      <dgm:t>
        <a:bodyPr/>
        <a:lstStyle/>
        <a:p>
          <a:endParaRPr lang="en-US"/>
        </a:p>
      </dgm:t>
    </dgm:pt>
    <dgm:pt modelId="{9057F34B-A9D1-4A70-BD6D-C28A7C45A2A0}" type="sibTrans" cxnId="{BF406C9F-D4FA-4342-8D5F-8DAFA8A8CBF1}">
      <dgm:prSet/>
      <dgm:spPr/>
      <dgm:t>
        <a:bodyPr/>
        <a:lstStyle/>
        <a:p>
          <a:endParaRPr lang="en-US"/>
        </a:p>
      </dgm:t>
    </dgm:pt>
    <dgm:pt modelId="{7395DF5F-D6B4-4962-98EA-6103B42BFD2E}">
      <dgm:prSet phldrT="[Text]"/>
      <dgm:spPr/>
      <dgm:t>
        <a:bodyPr/>
        <a:lstStyle/>
        <a:p>
          <a:r>
            <a:rPr lang="en-US" b="1" dirty="0" smtClean="0">
              <a:solidFill>
                <a:schemeClr val="tx1"/>
              </a:solidFill>
            </a:rPr>
            <a:t>Complain about CARE staff</a:t>
          </a:r>
          <a:endParaRPr lang="en-US" dirty="0">
            <a:solidFill>
              <a:schemeClr val="tx1"/>
            </a:solidFill>
          </a:endParaRPr>
        </a:p>
      </dgm:t>
    </dgm:pt>
    <dgm:pt modelId="{99D631B6-E83E-486E-AE5A-82FBD6DA6610}" type="parTrans" cxnId="{ABCAADD9-7A96-4F97-A14A-33A836638671}">
      <dgm:prSet/>
      <dgm:spPr/>
      <dgm:t>
        <a:bodyPr/>
        <a:lstStyle/>
        <a:p>
          <a:endParaRPr lang="en-US"/>
        </a:p>
      </dgm:t>
    </dgm:pt>
    <dgm:pt modelId="{8B8F6292-7B7B-4BBF-859F-0AF67A0D4BE3}" type="sibTrans" cxnId="{ABCAADD9-7A96-4F97-A14A-33A836638671}">
      <dgm:prSet/>
      <dgm:spPr/>
      <dgm:t>
        <a:bodyPr/>
        <a:lstStyle/>
        <a:p>
          <a:endParaRPr lang="en-US"/>
        </a:p>
      </dgm:t>
    </dgm:pt>
    <dgm:pt modelId="{6A32ADD0-5B7B-402C-A5D7-B0BBFA35F40C}">
      <dgm:prSet phldrT="[Text]"/>
      <dgm:spPr/>
      <dgm:t>
        <a:bodyPr/>
        <a:lstStyle/>
        <a:p>
          <a:r>
            <a:rPr lang="en-US" b="1" dirty="0" smtClean="0">
              <a:solidFill>
                <a:schemeClr val="tx1"/>
              </a:solidFill>
            </a:rPr>
            <a:t>Misuse of the CARE resource </a:t>
          </a:r>
          <a:endParaRPr lang="en-US" dirty="0">
            <a:solidFill>
              <a:schemeClr val="tx1"/>
            </a:solidFill>
          </a:endParaRPr>
        </a:p>
      </dgm:t>
    </dgm:pt>
    <dgm:pt modelId="{A68134CE-9BC9-4CC2-85B3-ACDDA13A9466}" type="parTrans" cxnId="{364D24D3-7447-4BEE-9995-3FAF09A75639}">
      <dgm:prSet/>
      <dgm:spPr/>
      <dgm:t>
        <a:bodyPr/>
        <a:lstStyle/>
        <a:p>
          <a:endParaRPr lang="en-US"/>
        </a:p>
      </dgm:t>
    </dgm:pt>
    <dgm:pt modelId="{C44C7E56-64F2-43BB-B05E-90560305CF17}" type="sibTrans" cxnId="{364D24D3-7447-4BEE-9995-3FAF09A75639}">
      <dgm:prSet/>
      <dgm:spPr/>
      <dgm:t>
        <a:bodyPr/>
        <a:lstStyle/>
        <a:p>
          <a:endParaRPr lang="en-US"/>
        </a:p>
      </dgm:t>
    </dgm:pt>
    <dgm:pt modelId="{A298E56D-D6A1-4248-AC2A-4366249F5763}">
      <dgm:prSet phldrT="[Text]"/>
      <dgm:spPr/>
      <dgm:t>
        <a:bodyPr/>
        <a:lstStyle/>
        <a:p>
          <a:r>
            <a:rPr lang="en-US" b="1" dirty="0" smtClean="0">
              <a:solidFill>
                <a:schemeClr val="tx1"/>
              </a:solidFill>
            </a:rPr>
            <a:t>Selection of location</a:t>
          </a:r>
          <a:endParaRPr lang="en-US" dirty="0">
            <a:solidFill>
              <a:schemeClr val="tx1"/>
            </a:solidFill>
          </a:endParaRPr>
        </a:p>
      </dgm:t>
    </dgm:pt>
    <dgm:pt modelId="{0E84183A-FAA2-4228-A6FE-8A2A6814235F}" type="parTrans" cxnId="{B4D61D94-4D19-4B70-BA32-7C58CCE7ACA3}">
      <dgm:prSet/>
      <dgm:spPr/>
      <dgm:t>
        <a:bodyPr/>
        <a:lstStyle/>
        <a:p>
          <a:endParaRPr lang="en-US"/>
        </a:p>
      </dgm:t>
    </dgm:pt>
    <dgm:pt modelId="{F1DE8D38-B1C1-4BA2-8DA4-D811AAC0DA46}" type="sibTrans" cxnId="{B4D61D94-4D19-4B70-BA32-7C58CCE7ACA3}">
      <dgm:prSet/>
      <dgm:spPr/>
      <dgm:t>
        <a:bodyPr/>
        <a:lstStyle/>
        <a:p>
          <a:endParaRPr lang="en-US"/>
        </a:p>
      </dgm:t>
    </dgm:pt>
    <dgm:pt modelId="{13643256-FFCB-49F6-BDF2-0BD640D6445E}" type="pres">
      <dgm:prSet presAssocID="{FAC7031D-FB44-470D-A501-FBB0B88667B2}" presName="cycle" presStyleCnt="0">
        <dgm:presLayoutVars>
          <dgm:chMax val="1"/>
          <dgm:dir/>
          <dgm:animLvl val="ctr"/>
          <dgm:resizeHandles val="exact"/>
        </dgm:presLayoutVars>
      </dgm:prSet>
      <dgm:spPr/>
      <dgm:t>
        <a:bodyPr/>
        <a:lstStyle/>
        <a:p>
          <a:endParaRPr lang="en-US"/>
        </a:p>
      </dgm:t>
    </dgm:pt>
    <dgm:pt modelId="{EA0B1C29-C2B6-423F-9034-CE5E396C65CB}" type="pres">
      <dgm:prSet presAssocID="{6418AF07-14D8-4EAE-87B2-9E4ED833D059}" presName="centerShape" presStyleLbl="node0" presStyleIdx="0" presStyleCnt="1"/>
      <dgm:spPr/>
      <dgm:t>
        <a:bodyPr/>
        <a:lstStyle/>
        <a:p>
          <a:endParaRPr lang="en-US"/>
        </a:p>
      </dgm:t>
    </dgm:pt>
    <dgm:pt modelId="{9ACA5E2C-248C-45F9-B138-CB93BD1E007B}" type="pres">
      <dgm:prSet presAssocID="{2354137A-8F41-4263-9D91-3BF2B02F03A4}" presName="Name9" presStyleLbl="parChTrans1D2" presStyleIdx="0" presStyleCnt="4"/>
      <dgm:spPr/>
      <dgm:t>
        <a:bodyPr/>
        <a:lstStyle/>
        <a:p>
          <a:endParaRPr lang="en-US"/>
        </a:p>
      </dgm:t>
    </dgm:pt>
    <dgm:pt modelId="{3079F146-F53C-4D17-849A-8245FDB8AC16}" type="pres">
      <dgm:prSet presAssocID="{2354137A-8F41-4263-9D91-3BF2B02F03A4}" presName="connTx" presStyleLbl="parChTrans1D2" presStyleIdx="0" presStyleCnt="4"/>
      <dgm:spPr/>
      <dgm:t>
        <a:bodyPr/>
        <a:lstStyle/>
        <a:p>
          <a:endParaRPr lang="en-US"/>
        </a:p>
      </dgm:t>
    </dgm:pt>
    <dgm:pt modelId="{E21E30E5-5BF1-4C0B-AC51-8EF3074AB279}" type="pres">
      <dgm:prSet presAssocID="{B0D299F9-6C5E-4FC6-AA80-204186DF25BE}" presName="node" presStyleLbl="node1" presStyleIdx="0" presStyleCnt="4">
        <dgm:presLayoutVars>
          <dgm:bulletEnabled val="1"/>
        </dgm:presLayoutVars>
      </dgm:prSet>
      <dgm:spPr/>
      <dgm:t>
        <a:bodyPr/>
        <a:lstStyle/>
        <a:p>
          <a:endParaRPr lang="en-US"/>
        </a:p>
      </dgm:t>
    </dgm:pt>
    <dgm:pt modelId="{9B592F50-8C80-49A2-8C22-D4AE609ECBA7}" type="pres">
      <dgm:prSet presAssocID="{99D631B6-E83E-486E-AE5A-82FBD6DA6610}" presName="Name9" presStyleLbl="parChTrans1D2" presStyleIdx="1" presStyleCnt="4"/>
      <dgm:spPr/>
      <dgm:t>
        <a:bodyPr/>
        <a:lstStyle/>
        <a:p>
          <a:endParaRPr lang="en-US"/>
        </a:p>
      </dgm:t>
    </dgm:pt>
    <dgm:pt modelId="{07453F74-8AC8-4924-83BA-81D65B342881}" type="pres">
      <dgm:prSet presAssocID="{99D631B6-E83E-486E-AE5A-82FBD6DA6610}" presName="connTx" presStyleLbl="parChTrans1D2" presStyleIdx="1" presStyleCnt="4"/>
      <dgm:spPr/>
      <dgm:t>
        <a:bodyPr/>
        <a:lstStyle/>
        <a:p>
          <a:endParaRPr lang="en-US"/>
        </a:p>
      </dgm:t>
    </dgm:pt>
    <dgm:pt modelId="{5F70FC00-EBBC-4822-BC11-0B31E431C325}" type="pres">
      <dgm:prSet presAssocID="{7395DF5F-D6B4-4962-98EA-6103B42BFD2E}" presName="node" presStyleLbl="node1" presStyleIdx="1" presStyleCnt="4">
        <dgm:presLayoutVars>
          <dgm:bulletEnabled val="1"/>
        </dgm:presLayoutVars>
      </dgm:prSet>
      <dgm:spPr/>
      <dgm:t>
        <a:bodyPr/>
        <a:lstStyle/>
        <a:p>
          <a:endParaRPr lang="en-US"/>
        </a:p>
      </dgm:t>
    </dgm:pt>
    <dgm:pt modelId="{3590F190-2E5C-416A-9BBF-3AC8410956D4}" type="pres">
      <dgm:prSet presAssocID="{A68134CE-9BC9-4CC2-85B3-ACDDA13A9466}" presName="Name9" presStyleLbl="parChTrans1D2" presStyleIdx="2" presStyleCnt="4"/>
      <dgm:spPr/>
      <dgm:t>
        <a:bodyPr/>
        <a:lstStyle/>
        <a:p>
          <a:endParaRPr lang="en-US"/>
        </a:p>
      </dgm:t>
    </dgm:pt>
    <dgm:pt modelId="{8F0958FE-A534-4853-98D4-F0C84DAE2A3B}" type="pres">
      <dgm:prSet presAssocID="{A68134CE-9BC9-4CC2-85B3-ACDDA13A9466}" presName="connTx" presStyleLbl="parChTrans1D2" presStyleIdx="2" presStyleCnt="4"/>
      <dgm:spPr/>
      <dgm:t>
        <a:bodyPr/>
        <a:lstStyle/>
        <a:p>
          <a:endParaRPr lang="en-US"/>
        </a:p>
      </dgm:t>
    </dgm:pt>
    <dgm:pt modelId="{A1FFDC0E-4CDE-40F3-A0D8-65AB1C2B8263}" type="pres">
      <dgm:prSet presAssocID="{6A32ADD0-5B7B-402C-A5D7-B0BBFA35F40C}" presName="node" presStyleLbl="node1" presStyleIdx="2" presStyleCnt="4">
        <dgm:presLayoutVars>
          <dgm:bulletEnabled val="1"/>
        </dgm:presLayoutVars>
      </dgm:prSet>
      <dgm:spPr/>
      <dgm:t>
        <a:bodyPr/>
        <a:lstStyle/>
        <a:p>
          <a:endParaRPr lang="en-US"/>
        </a:p>
      </dgm:t>
    </dgm:pt>
    <dgm:pt modelId="{CB168491-75CA-4111-A91C-FBFA7AF2175D}" type="pres">
      <dgm:prSet presAssocID="{0E84183A-FAA2-4228-A6FE-8A2A6814235F}" presName="Name9" presStyleLbl="parChTrans1D2" presStyleIdx="3" presStyleCnt="4"/>
      <dgm:spPr/>
      <dgm:t>
        <a:bodyPr/>
        <a:lstStyle/>
        <a:p>
          <a:endParaRPr lang="en-US"/>
        </a:p>
      </dgm:t>
    </dgm:pt>
    <dgm:pt modelId="{7C98C870-2142-4347-B921-CA956CB796A3}" type="pres">
      <dgm:prSet presAssocID="{0E84183A-FAA2-4228-A6FE-8A2A6814235F}" presName="connTx" presStyleLbl="parChTrans1D2" presStyleIdx="3" presStyleCnt="4"/>
      <dgm:spPr/>
      <dgm:t>
        <a:bodyPr/>
        <a:lstStyle/>
        <a:p>
          <a:endParaRPr lang="en-US"/>
        </a:p>
      </dgm:t>
    </dgm:pt>
    <dgm:pt modelId="{3C8A8C1B-6071-4DBE-9E8B-FA8E6CD47385}" type="pres">
      <dgm:prSet presAssocID="{A298E56D-D6A1-4248-AC2A-4366249F5763}" presName="node" presStyleLbl="node1" presStyleIdx="3" presStyleCnt="4">
        <dgm:presLayoutVars>
          <dgm:bulletEnabled val="1"/>
        </dgm:presLayoutVars>
      </dgm:prSet>
      <dgm:spPr/>
      <dgm:t>
        <a:bodyPr/>
        <a:lstStyle/>
        <a:p>
          <a:endParaRPr lang="en-US"/>
        </a:p>
      </dgm:t>
    </dgm:pt>
  </dgm:ptLst>
  <dgm:cxnLst>
    <dgm:cxn modelId="{A32B7FB7-DEF8-43A1-97FF-D8C6BE12EF6C}" srcId="{FAC7031D-FB44-470D-A501-FBB0B88667B2}" destId="{6418AF07-14D8-4EAE-87B2-9E4ED833D059}" srcOrd="0" destOrd="0" parTransId="{412BA5D0-FE4D-4EA0-B542-57B85D69C092}" sibTransId="{31D608E3-9F81-4375-986E-CB333F4DCE4E}"/>
    <dgm:cxn modelId="{6DD3B530-42A9-4BB3-8267-CB8B4049A801}" type="presOf" srcId="{2354137A-8F41-4263-9D91-3BF2B02F03A4}" destId="{3079F146-F53C-4D17-849A-8245FDB8AC16}" srcOrd="1" destOrd="0" presId="urn:microsoft.com/office/officeart/2005/8/layout/radial1"/>
    <dgm:cxn modelId="{0A43A463-8AAD-40D7-894A-42FFAD8D4F91}" type="presOf" srcId="{B0D299F9-6C5E-4FC6-AA80-204186DF25BE}" destId="{E21E30E5-5BF1-4C0B-AC51-8EF3074AB279}" srcOrd="0" destOrd="0" presId="urn:microsoft.com/office/officeart/2005/8/layout/radial1"/>
    <dgm:cxn modelId="{2D2F3A76-79FA-4CD1-8EE0-3A401633F17D}" type="presOf" srcId="{A68134CE-9BC9-4CC2-85B3-ACDDA13A9466}" destId="{8F0958FE-A534-4853-98D4-F0C84DAE2A3B}" srcOrd="1" destOrd="0" presId="urn:microsoft.com/office/officeart/2005/8/layout/radial1"/>
    <dgm:cxn modelId="{BF406C9F-D4FA-4342-8D5F-8DAFA8A8CBF1}" srcId="{6418AF07-14D8-4EAE-87B2-9E4ED833D059}" destId="{B0D299F9-6C5E-4FC6-AA80-204186DF25BE}" srcOrd="0" destOrd="0" parTransId="{2354137A-8F41-4263-9D91-3BF2B02F03A4}" sibTransId="{9057F34B-A9D1-4A70-BD6D-C28A7C45A2A0}"/>
    <dgm:cxn modelId="{CCB228E9-227C-4D46-9282-55A556692DAE}" type="presOf" srcId="{FAC7031D-FB44-470D-A501-FBB0B88667B2}" destId="{13643256-FFCB-49F6-BDF2-0BD640D6445E}" srcOrd="0" destOrd="0" presId="urn:microsoft.com/office/officeart/2005/8/layout/radial1"/>
    <dgm:cxn modelId="{B067E24F-88E1-4330-AC76-34EBFC988B40}" type="presOf" srcId="{6418AF07-14D8-4EAE-87B2-9E4ED833D059}" destId="{EA0B1C29-C2B6-423F-9034-CE5E396C65CB}" srcOrd="0" destOrd="0" presId="urn:microsoft.com/office/officeart/2005/8/layout/radial1"/>
    <dgm:cxn modelId="{08A500BB-7F32-4F15-80AA-78983E574B08}" type="presOf" srcId="{A68134CE-9BC9-4CC2-85B3-ACDDA13A9466}" destId="{3590F190-2E5C-416A-9BBF-3AC8410956D4}" srcOrd="0" destOrd="0" presId="urn:microsoft.com/office/officeart/2005/8/layout/radial1"/>
    <dgm:cxn modelId="{4D0AE710-9DCD-4222-ADEE-520EB8A4F4D3}" type="presOf" srcId="{0E84183A-FAA2-4228-A6FE-8A2A6814235F}" destId="{7C98C870-2142-4347-B921-CA956CB796A3}" srcOrd="1" destOrd="0" presId="urn:microsoft.com/office/officeart/2005/8/layout/radial1"/>
    <dgm:cxn modelId="{54D25133-BAE0-48DC-8C6E-BA50AA65F924}" type="presOf" srcId="{7395DF5F-D6B4-4962-98EA-6103B42BFD2E}" destId="{5F70FC00-EBBC-4822-BC11-0B31E431C325}" srcOrd="0" destOrd="0" presId="urn:microsoft.com/office/officeart/2005/8/layout/radial1"/>
    <dgm:cxn modelId="{364D24D3-7447-4BEE-9995-3FAF09A75639}" srcId="{6418AF07-14D8-4EAE-87B2-9E4ED833D059}" destId="{6A32ADD0-5B7B-402C-A5D7-B0BBFA35F40C}" srcOrd="2" destOrd="0" parTransId="{A68134CE-9BC9-4CC2-85B3-ACDDA13A9466}" sibTransId="{C44C7E56-64F2-43BB-B05E-90560305CF17}"/>
    <dgm:cxn modelId="{05AEE2F3-6AEE-4009-9655-9E772DFF7133}" type="presOf" srcId="{99D631B6-E83E-486E-AE5A-82FBD6DA6610}" destId="{9B592F50-8C80-49A2-8C22-D4AE609ECBA7}" srcOrd="0" destOrd="0" presId="urn:microsoft.com/office/officeart/2005/8/layout/radial1"/>
    <dgm:cxn modelId="{900BEE61-196D-426F-9EA7-E4D2B108E278}" type="presOf" srcId="{99D631B6-E83E-486E-AE5A-82FBD6DA6610}" destId="{07453F74-8AC8-4924-83BA-81D65B342881}" srcOrd="1" destOrd="0" presId="urn:microsoft.com/office/officeart/2005/8/layout/radial1"/>
    <dgm:cxn modelId="{FD82E1FE-D7F0-4E29-9413-5922E8041079}" type="presOf" srcId="{6A32ADD0-5B7B-402C-A5D7-B0BBFA35F40C}" destId="{A1FFDC0E-4CDE-40F3-A0D8-65AB1C2B8263}" srcOrd="0" destOrd="0" presId="urn:microsoft.com/office/officeart/2005/8/layout/radial1"/>
    <dgm:cxn modelId="{B4D61D94-4D19-4B70-BA32-7C58CCE7ACA3}" srcId="{6418AF07-14D8-4EAE-87B2-9E4ED833D059}" destId="{A298E56D-D6A1-4248-AC2A-4366249F5763}" srcOrd="3" destOrd="0" parTransId="{0E84183A-FAA2-4228-A6FE-8A2A6814235F}" sibTransId="{F1DE8D38-B1C1-4BA2-8DA4-D811AAC0DA46}"/>
    <dgm:cxn modelId="{B8DBEB6C-36AF-469A-95DC-8017875230AB}" type="presOf" srcId="{2354137A-8F41-4263-9D91-3BF2B02F03A4}" destId="{9ACA5E2C-248C-45F9-B138-CB93BD1E007B}" srcOrd="0" destOrd="0" presId="urn:microsoft.com/office/officeart/2005/8/layout/radial1"/>
    <dgm:cxn modelId="{B465C9E2-5DE8-46C4-AEE8-BBDFA1BA1259}" type="presOf" srcId="{0E84183A-FAA2-4228-A6FE-8A2A6814235F}" destId="{CB168491-75CA-4111-A91C-FBFA7AF2175D}" srcOrd="0" destOrd="0" presId="urn:microsoft.com/office/officeart/2005/8/layout/radial1"/>
    <dgm:cxn modelId="{AD299AC1-72A5-4CC4-9B77-902EA4FBF8D2}" type="presOf" srcId="{A298E56D-D6A1-4248-AC2A-4366249F5763}" destId="{3C8A8C1B-6071-4DBE-9E8B-FA8E6CD47385}" srcOrd="0" destOrd="0" presId="urn:microsoft.com/office/officeart/2005/8/layout/radial1"/>
    <dgm:cxn modelId="{ABCAADD9-7A96-4F97-A14A-33A836638671}" srcId="{6418AF07-14D8-4EAE-87B2-9E4ED833D059}" destId="{7395DF5F-D6B4-4962-98EA-6103B42BFD2E}" srcOrd="1" destOrd="0" parTransId="{99D631B6-E83E-486E-AE5A-82FBD6DA6610}" sibTransId="{8B8F6292-7B7B-4BBF-859F-0AF67A0D4BE3}"/>
    <dgm:cxn modelId="{B97817A8-B531-446D-BD9E-AC0B45A2F9DA}" type="presParOf" srcId="{13643256-FFCB-49F6-BDF2-0BD640D6445E}" destId="{EA0B1C29-C2B6-423F-9034-CE5E396C65CB}" srcOrd="0" destOrd="0" presId="urn:microsoft.com/office/officeart/2005/8/layout/radial1"/>
    <dgm:cxn modelId="{831A4845-1BE3-424B-AE9B-6ED48B2655ED}" type="presParOf" srcId="{13643256-FFCB-49F6-BDF2-0BD640D6445E}" destId="{9ACA5E2C-248C-45F9-B138-CB93BD1E007B}" srcOrd="1" destOrd="0" presId="urn:microsoft.com/office/officeart/2005/8/layout/radial1"/>
    <dgm:cxn modelId="{AE52A5BA-D10F-4C11-B908-688E02ED605B}" type="presParOf" srcId="{9ACA5E2C-248C-45F9-B138-CB93BD1E007B}" destId="{3079F146-F53C-4D17-849A-8245FDB8AC16}" srcOrd="0" destOrd="0" presId="urn:microsoft.com/office/officeart/2005/8/layout/radial1"/>
    <dgm:cxn modelId="{FDEDC97D-B106-408C-9B63-315608D66045}" type="presParOf" srcId="{13643256-FFCB-49F6-BDF2-0BD640D6445E}" destId="{E21E30E5-5BF1-4C0B-AC51-8EF3074AB279}" srcOrd="2" destOrd="0" presId="urn:microsoft.com/office/officeart/2005/8/layout/radial1"/>
    <dgm:cxn modelId="{D9498C07-E249-412B-B7F9-752D57058BE3}" type="presParOf" srcId="{13643256-FFCB-49F6-BDF2-0BD640D6445E}" destId="{9B592F50-8C80-49A2-8C22-D4AE609ECBA7}" srcOrd="3" destOrd="0" presId="urn:microsoft.com/office/officeart/2005/8/layout/radial1"/>
    <dgm:cxn modelId="{AED2B8B1-91EB-4763-BE67-48D9413BEBB3}" type="presParOf" srcId="{9B592F50-8C80-49A2-8C22-D4AE609ECBA7}" destId="{07453F74-8AC8-4924-83BA-81D65B342881}" srcOrd="0" destOrd="0" presId="urn:microsoft.com/office/officeart/2005/8/layout/radial1"/>
    <dgm:cxn modelId="{C919C94D-CA1D-46AA-ABA4-E872233BB2D4}" type="presParOf" srcId="{13643256-FFCB-49F6-BDF2-0BD640D6445E}" destId="{5F70FC00-EBBC-4822-BC11-0B31E431C325}" srcOrd="4" destOrd="0" presId="urn:microsoft.com/office/officeart/2005/8/layout/radial1"/>
    <dgm:cxn modelId="{6B4AB762-F70B-436E-BD2E-98A6442CFAA7}" type="presParOf" srcId="{13643256-FFCB-49F6-BDF2-0BD640D6445E}" destId="{3590F190-2E5C-416A-9BBF-3AC8410956D4}" srcOrd="5" destOrd="0" presId="urn:microsoft.com/office/officeart/2005/8/layout/radial1"/>
    <dgm:cxn modelId="{7CF3CC2E-CFA3-44CF-8B7D-F15CECAE92B1}" type="presParOf" srcId="{3590F190-2E5C-416A-9BBF-3AC8410956D4}" destId="{8F0958FE-A534-4853-98D4-F0C84DAE2A3B}" srcOrd="0" destOrd="0" presId="urn:microsoft.com/office/officeart/2005/8/layout/radial1"/>
    <dgm:cxn modelId="{56810F61-E457-4FF5-93AC-8A9533E91354}" type="presParOf" srcId="{13643256-FFCB-49F6-BDF2-0BD640D6445E}" destId="{A1FFDC0E-4CDE-40F3-A0D8-65AB1C2B8263}" srcOrd="6" destOrd="0" presId="urn:microsoft.com/office/officeart/2005/8/layout/radial1"/>
    <dgm:cxn modelId="{15F11DE8-4F44-4AF3-996F-D1C03CC80B4A}" type="presParOf" srcId="{13643256-FFCB-49F6-BDF2-0BD640D6445E}" destId="{CB168491-75CA-4111-A91C-FBFA7AF2175D}" srcOrd="7" destOrd="0" presId="urn:microsoft.com/office/officeart/2005/8/layout/radial1"/>
    <dgm:cxn modelId="{F8CCC41D-A772-402B-9BA8-95A4E67F6810}" type="presParOf" srcId="{CB168491-75CA-4111-A91C-FBFA7AF2175D}" destId="{7C98C870-2142-4347-B921-CA956CB796A3}" srcOrd="0" destOrd="0" presId="urn:microsoft.com/office/officeart/2005/8/layout/radial1"/>
    <dgm:cxn modelId="{A227F0E5-DACF-480C-8025-A998D6C95F1B}" type="presParOf" srcId="{13643256-FFCB-49F6-BDF2-0BD640D6445E}" destId="{3C8A8C1B-6071-4DBE-9E8B-FA8E6CD47385}"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2D0889-A574-41F0-AABF-A23854F4DA2B}" type="doc">
      <dgm:prSet loTypeId="urn:microsoft.com/office/officeart/2005/8/layout/venn3" loCatId="relationship" qsTypeId="urn:microsoft.com/office/officeart/2005/8/quickstyle/simple2" qsCatId="simple" csTypeId="urn:microsoft.com/office/officeart/2005/8/colors/colorful5" csCatId="colorful" phldr="1"/>
      <dgm:spPr/>
      <dgm:t>
        <a:bodyPr/>
        <a:lstStyle/>
        <a:p>
          <a:endParaRPr lang="en-US"/>
        </a:p>
      </dgm:t>
    </dgm:pt>
    <dgm:pt modelId="{62BB9867-C59E-4F35-AFF9-715FA7F5D85C}">
      <dgm:prSet phldrT="[Text]" custT="1"/>
      <dgm:spPr/>
      <dgm:t>
        <a:bodyPr/>
        <a:lstStyle/>
        <a:p>
          <a:r>
            <a:rPr lang="en-US" sz="800" b="1" smtClean="0"/>
            <a:t>Selection of location</a:t>
          </a:r>
          <a:endParaRPr lang="en-US" sz="800" dirty="0"/>
        </a:p>
      </dgm:t>
    </dgm:pt>
    <dgm:pt modelId="{7BB089FF-AC21-43BA-A4A4-9CF731B2E42D}" type="parTrans" cxnId="{2E35D8AC-41C9-4F3C-9353-0640AFE53988}">
      <dgm:prSet/>
      <dgm:spPr/>
      <dgm:t>
        <a:bodyPr/>
        <a:lstStyle/>
        <a:p>
          <a:endParaRPr lang="en-US"/>
        </a:p>
      </dgm:t>
    </dgm:pt>
    <dgm:pt modelId="{A3D98DF4-5BF8-428F-855C-768574F063EA}" type="sibTrans" cxnId="{2E35D8AC-41C9-4F3C-9353-0640AFE53988}">
      <dgm:prSet/>
      <dgm:spPr/>
      <dgm:t>
        <a:bodyPr/>
        <a:lstStyle/>
        <a:p>
          <a:endParaRPr lang="en-US"/>
        </a:p>
      </dgm:t>
    </dgm:pt>
    <dgm:pt modelId="{1DBAABF1-77E7-480E-B3F4-37F09901F1CB}">
      <dgm:prSet phldrT="[Text]" custT="1"/>
      <dgm:spPr/>
      <dgm:t>
        <a:bodyPr/>
        <a:lstStyle/>
        <a:p>
          <a:r>
            <a:rPr lang="en-US" sz="800" b="1" dirty="0" smtClean="0"/>
            <a:t>Selection of beneficiary</a:t>
          </a:r>
          <a:endParaRPr lang="en-US" sz="800" dirty="0"/>
        </a:p>
      </dgm:t>
    </dgm:pt>
    <dgm:pt modelId="{9C0D4594-345C-4CAE-AECC-1F1ED201419B}" type="parTrans" cxnId="{1C84A360-DAAA-4154-A6C9-2A7221DAE4AF}">
      <dgm:prSet/>
      <dgm:spPr/>
      <dgm:t>
        <a:bodyPr/>
        <a:lstStyle/>
        <a:p>
          <a:endParaRPr lang="en-US"/>
        </a:p>
      </dgm:t>
    </dgm:pt>
    <dgm:pt modelId="{C20D752F-8BA0-4367-912A-91300DE7A696}" type="sibTrans" cxnId="{1C84A360-DAAA-4154-A6C9-2A7221DAE4AF}">
      <dgm:prSet/>
      <dgm:spPr/>
      <dgm:t>
        <a:bodyPr/>
        <a:lstStyle/>
        <a:p>
          <a:endParaRPr lang="en-US"/>
        </a:p>
      </dgm:t>
    </dgm:pt>
    <dgm:pt modelId="{6C34F93E-DDE2-4DFF-BC38-97F3AE3C0B2C}">
      <dgm:prSet phldrT="[Text]" custT="1"/>
      <dgm:spPr/>
      <dgm:t>
        <a:bodyPr/>
        <a:lstStyle/>
        <a:p>
          <a:r>
            <a:rPr lang="en-US" sz="800" b="1" dirty="0" smtClean="0"/>
            <a:t>About CARE staff</a:t>
          </a:r>
          <a:endParaRPr lang="en-US" sz="800" dirty="0"/>
        </a:p>
      </dgm:t>
    </dgm:pt>
    <dgm:pt modelId="{0B6AF300-A637-4F09-A5DC-83C6E280B9BF}" type="parTrans" cxnId="{D8553741-7823-4861-A09E-1B5245C8EBA3}">
      <dgm:prSet/>
      <dgm:spPr/>
      <dgm:t>
        <a:bodyPr/>
        <a:lstStyle/>
        <a:p>
          <a:endParaRPr lang="en-US"/>
        </a:p>
      </dgm:t>
    </dgm:pt>
    <dgm:pt modelId="{3BF64484-67DA-4684-A8D2-2210F8429598}" type="sibTrans" cxnId="{D8553741-7823-4861-A09E-1B5245C8EBA3}">
      <dgm:prSet/>
      <dgm:spPr/>
      <dgm:t>
        <a:bodyPr/>
        <a:lstStyle/>
        <a:p>
          <a:endParaRPr lang="en-US"/>
        </a:p>
      </dgm:t>
    </dgm:pt>
    <dgm:pt modelId="{78D95827-9B21-4E15-AF73-99598ECEF898}">
      <dgm:prSet phldrT="[Text]" custT="1"/>
      <dgm:spPr/>
      <dgm:t>
        <a:bodyPr/>
        <a:lstStyle/>
        <a:p>
          <a:r>
            <a:rPr lang="en-US" sz="800" b="1" dirty="0" smtClean="0"/>
            <a:t>CARE resource </a:t>
          </a:r>
          <a:endParaRPr lang="en-US" sz="800" dirty="0"/>
        </a:p>
      </dgm:t>
    </dgm:pt>
    <dgm:pt modelId="{38DF1457-B821-48E5-8676-B099C90876B3}" type="parTrans" cxnId="{698A5694-B4FA-4B76-B443-1B73C5915786}">
      <dgm:prSet/>
      <dgm:spPr/>
      <dgm:t>
        <a:bodyPr/>
        <a:lstStyle/>
        <a:p>
          <a:endParaRPr lang="en-US"/>
        </a:p>
      </dgm:t>
    </dgm:pt>
    <dgm:pt modelId="{FC6A3240-35F4-4C76-9B15-6292D7E06793}" type="sibTrans" cxnId="{698A5694-B4FA-4B76-B443-1B73C5915786}">
      <dgm:prSet/>
      <dgm:spPr/>
      <dgm:t>
        <a:bodyPr/>
        <a:lstStyle/>
        <a:p>
          <a:endParaRPr lang="en-US"/>
        </a:p>
      </dgm:t>
    </dgm:pt>
    <dgm:pt modelId="{5F17C921-D28E-438A-A0A1-ACAB6FC0325B}" type="pres">
      <dgm:prSet presAssocID="{8A2D0889-A574-41F0-AABF-A23854F4DA2B}" presName="Name0" presStyleCnt="0">
        <dgm:presLayoutVars>
          <dgm:dir/>
          <dgm:resizeHandles val="exact"/>
        </dgm:presLayoutVars>
      </dgm:prSet>
      <dgm:spPr/>
      <dgm:t>
        <a:bodyPr/>
        <a:lstStyle/>
        <a:p>
          <a:endParaRPr lang="en-US"/>
        </a:p>
      </dgm:t>
    </dgm:pt>
    <dgm:pt modelId="{47453061-5053-4C08-B600-512298CF6517}" type="pres">
      <dgm:prSet presAssocID="{62BB9867-C59E-4F35-AFF9-715FA7F5D85C}" presName="Name5" presStyleLbl="vennNode1" presStyleIdx="0" presStyleCnt="4">
        <dgm:presLayoutVars>
          <dgm:bulletEnabled val="1"/>
        </dgm:presLayoutVars>
      </dgm:prSet>
      <dgm:spPr/>
      <dgm:t>
        <a:bodyPr/>
        <a:lstStyle/>
        <a:p>
          <a:endParaRPr lang="en-US"/>
        </a:p>
      </dgm:t>
    </dgm:pt>
    <dgm:pt modelId="{66817CF3-5837-44D9-B861-2F1420E464E8}" type="pres">
      <dgm:prSet presAssocID="{A3D98DF4-5BF8-428F-855C-768574F063EA}" presName="space" presStyleCnt="0"/>
      <dgm:spPr/>
    </dgm:pt>
    <dgm:pt modelId="{3114B7DE-E47D-49E8-9986-00B67723142E}" type="pres">
      <dgm:prSet presAssocID="{1DBAABF1-77E7-480E-B3F4-37F09901F1CB}" presName="Name5" presStyleLbl="vennNode1" presStyleIdx="1" presStyleCnt="4">
        <dgm:presLayoutVars>
          <dgm:bulletEnabled val="1"/>
        </dgm:presLayoutVars>
      </dgm:prSet>
      <dgm:spPr/>
      <dgm:t>
        <a:bodyPr/>
        <a:lstStyle/>
        <a:p>
          <a:endParaRPr lang="en-US"/>
        </a:p>
      </dgm:t>
    </dgm:pt>
    <dgm:pt modelId="{17D0758B-5BC7-452C-97AC-AFFBF1634E57}" type="pres">
      <dgm:prSet presAssocID="{C20D752F-8BA0-4367-912A-91300DE7A696}" presName="space" presStyleCnt="0"/>
      <dgm:spPr/>
    </dgm:pt>
    <dgm:pt modelId="{3421A2D4-9065-4A68-BB4B-53927FADF2B2}" type="pres">
      <dgm:prSet presAssocID="{6C34F93E-DDE2-4DFF-BC38-97F3AE3C0B2C}" presName="Name5" presStyleLbl="vennNode1" presStyleIdx="2" presStyleCnt="4">
        <dgm:presLayoutVars>
          <dgm:bulletEnabled val="1"/>
        </dgm:presLayoutVars>
      </dgm:prSet>
      <dgm:spPr/>
      <dgm:t>
        <a:bodyPr/>
        <a:lstStyle/>
        <a:p>
          <a:endParaRPr lang="en-US"/>
        </a:p>
      </dgm:t>
    </dgm:pt>
    <dgm:pt modelId="{1D2B76A9-29E3-47C3-B28F-46B79B0527E8}" type="pres">
      <dgm:prSet presAssocID="{3BF64484-67DA-4684-A8D2-2210F8429598}" presName="space" presStyleCnt="0"/>
      <dgm:spPr/>
    </dgm:pt>
    <dgm:pt modelId="{97536FB2-0B66-4535-AEEF-7A6B626E43F4}" type="pres">
      <dgm:prSet presAssocID="{78D95827-9B21-4E15-AF73-99598ECEF898}" presName="Name5" presStyleLbl="vennNode1" presStyleIdx="3" presStyleCnt="4">
        <dgm:presLayoutVars>
          <dgm:bulletEnabled val="1"/>
        </dgm:presLayoutVars>
      </dgm:prSet>
      <dgm:spPr/>
      <dgm:t>
        <a:bodyPr/>
        <a:lstStyle/>
        <a:p>
          <a:endParaRPr lang="en-US"/>
        </a:p>
      </dgm:t>
    </dgm:pt>
  </dgm:ptLst>
  <dgm:cxnLst>
    <dgm:cxn modelId="{D8553741-7823-4861-A09E-1B5245C8EBA3}" srcId="{8A2D0889-A574-41F0-AABF-A23854F4DA2B}" destId="{6C34F93E-DDE2-4DFF-BC38-97F3AE3C0B2C}" srcOrd="2" destOrd="0" parTransId="{0B6AF300-A637-4F09-A5DC-83C6E280B9BF}" sibTransId="{3BF64484-67DA-4684-A8D2-2210F8429598}"/>
    <dgm:cxn modelId="{F7861226-8961-4236-95F0-BE49BA41D563}" type="presOf" srcId="{1DBAABF1-77E7-480E-B3F4-37F09901F1CB}" destId="{3114B7DE-E47D-49E8-9986-00B67723142E}" srcOrd="0" destOrd="0" presId="urn:microsoft.com/office/officeart/2005/8/layout/venn3"/>
    <dgm:cxn modelId="{0F1BD2C2-1215-4A64-AA75-7565D3A22BCB}" type="presOf" srcId="{78D95827-9B21-4E15-AF73-99598ECEF898}" destId="{97536FB2-0B66-4535-AEEF-7A6B626E43F4}" srcOrd="0" destOrd="0" presId="urn:microsoft.com/office/officeart/2005/8/layout/venn3"/>
    <dgm:cxn modelId="{2E35D8AC-41C9-4F3C-9353-0640AFE53988}" srcId="{8A2D0889-A574-41F0-AABF-A23854F4DA2B}" destId="{62BB9867-C59E-4F35-AFF9-715FA7F5D85C}" srcOrd="0" destOrd="0" parTransId="{7BB089FF-AC21-43BA-A4A4-9CF731B2E42D}" sibTransId="{A3D98DF4-5BF8-428F-855C-768574F063EA}"/>
    <dgm:cxn modelId="{0984A790-5843-436A-BF43-468173C775CB}" type="presOf" srcId="{8A2D0889-A574-41F0-AABF-A23854F4DA2B}" destId="{5F17C921-D28E-438A-A0A1-ACAB6FC0325B}" srcOrd="0" destOrd="0" presId="urn:microsoft.com/office/officeart/2005/8/layout/venn3"/>
    <dgm:cxn modelId="{7791144C-0482-48C4-92AE-3C8063DED768}" type="presOf" srcId="{62BB9867-C59E-4F35-AFF9-715FA7F5D85C}" destId="{47453061-5053-4C08-B600-512298CF6517}" srcOrd="0" destOrd="0" presId="urn:microsoft.com/office/officeart/2005/8/layout/venn3"/>
    <dgm:cxn modelId="{1C84A360-DAAA-4154-A6C9-2A7221DAE4AF}" srcId="{8A2D0889-A574-41F0-AABF-A23854F4DA2B}" destId="{1DBAABF1-77E7-480E-B3F4-37F09901F1CB}" srcOrd="1" destOrd="0" parTransId="{9C0D4594-345C-4CAE-AECC-1F1ED201419B}" sibTransId="{C20D752F-8BA0-4367-912A-91300DE7A696}"/>
    <dgm:cxn modelId="{095F08A3-F3D7-4168-BE55-067B87DA9185}" type="presOf" srcId="{6C34F93E-DDE2-4DFF-BC38-97F3AE3C0B2C}" destId="{3421A2D4-9065-4A68-BB4B-53927FADF2B2}" srcOrd="0" destOrd="0" presId="urn:microsoft.com/office/officeart/2005/8/layout/venn3"/>
    <dgm:cxn modelId="{698A5694-B4FA-4B76-B443-1B73C5915786}" srcId="{8A2D0889-A574-41F0-AABF-A23854F4DA2B}" destId="{78D95827-9B21-4E15-AF73-99598ECEF898}" srcOrd="3" destOrd="0" parTransId="{38DF1457-B821-48E5-8676-B099C90876B3}" sibTransId="{FC6A3240-35F4-4C76-9B15-6292D7E06793}"/>
    <dgm:cxn modelId="{0E1763F5-BA90-4C31-AC62-7213FFCEDBB3}" type="presParOf" srcId="{5F17C921-D28E-438A-A0A1-ACAB6FC0325B}" destId="{47453061-5053-4C08-B600-512298CF6517}" srcOrd="0" destOrd="0" presId="urn:microsoft.com/office/officeart/2005/8/layout/venn3"/>
    <dgm:cxn modelId="{13811669-453E-4D78-BE3C-5E010DC42B79}" type="presParOf" srcId="{5F17C921-D28E-438A-A0A1-ACAB6FC0325B}" destId="{66817CF3-5837-44D9-B861-2F1420E464E8}" srcOrd="1" destOrd="0" presId="urn:microsoft.com/office/officeart/2005/8/layout/venn3"/>
    <dgm:cxn modelId="{871ACF58-19DE-4701-8F94-2B8E645ECBC0}" type="presParOf" srcId="{5F17C921-D28E-438A-A0A1-ACAB6FC0325B}" destId="{3114B7DE-E47D-49E8-9986-00B67723142E}" srcOrd="2" destOrd="0" presId="urn:microsoft.com/office/officeart/2005/8/layout/venn3"/>
    <dgm:cxn modelId="{31DED570-6137-4920-85E6-2A9DE0A97D61}" type="presParOf" srcId="{5F17C921-D28E-438A-A0A1-ACAB6FC0325B}" destId="{17D0758B-5BC7-452C-97AC-AFFBF1634E57}" srcOrd="3" destOrd="0" presId="urn:microsoft.com/office/officeart/2005/8/layout/venn3"/>
    <dgm:cxn modelId="{0FDE0DEC-F2A1-44AB-9251-9D438D8FB26E}" type="presParOf" srcId="{5F17C921-D28E-438A-A0A1-ACAB6FC0325B}" destId="{3421A2D4-9065-4A68-BB4B-53927FADF2B2}" srcOrd="4" destOrd="0" presId="urn:microsoft.com/office/officeart/2005/8/layout/venn3"/>
    <dgm:cxn modelId="{A8D8E57B-FB5C-46A2-9B52-4070364FFFD7}" type="presParOf" srcId="{5F17C921-D28E-438A-A0A1-ACAB6FC0325B}" destId="{1D2B76A9-29E3-47C3-B28F-46B79B0527E8}" srcOrd="5" destOrd="0" presId="urn:microsoft.com/office/officeart/2005/8/layout/venn3"/>
    <dgm:cxn modelId="{F0C57753-5501-4B84-BF13-EAD1FEFE2E13}" type="presParOf" srcId="{5F17C921-D28E-438A-A0A1-ACAB6FC0325B}" destId="{97536FB2-0B66-4535-AEEF-7A6B626E43F4}" srcOrd="6" destOrd="0" presId="urn:microsoft.com/office/officeart/2005/8/layout/venn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7487214-847C-4BD7-9E86-9493D0B50D2D}" type="doc">
      <dgm:prSet loTypeId="urn:microsoft.com/office/officeart/2005/8/layout/vList6" loCatId="list" qsTypeId="urn:microsoft.com/office/officeart/2005/8/quickstyle/simple2" qsCatId="simple" csTypeId="urn:microsoft.com/office/officeart/2005/8/colors/colorful4" csCatId="colorful" phldr="1"/>
      <dgm:spPr/>
    </dgm:pt>
    <dgm:pt modelId="{63E91E22-941F-4CE4-969C-478FA810C8C0}">
      <dgm:prSet phldrT="[Text]" custT="1"/>
      <dgm:spPr/>
      <dgm:t>
        <a:bodyPr/>
        <a:lstStyle/>
        <a:p>
          <a:pPr algn="l"/>
          <a:r>
            <a:rPr lang="en-US" sz="1000" dirty="0" smtClean="0"/>
            <a:t>A community member will call CARE hotline number to lodge a complain</a:t>
          </a:r>
          <a:endParaRPr lang="en-US" sz="1000" dirty="0"/>
        </a:p>
      </dgm:t>
    </dgm:pt>
    <dgm:pt modelId="{48AE24FF-7681-4D41-B8FB-B80C288B36DE}" type="parTrans" cxnId="{82538DC0-9537-4CCF-8945-C65D6A467851}">
      <dgm:prSet/>
      <dgm:spPr/>
      <dgm:t>
        <a:bodyPr/>
        <a:lstStyle/>
        <a:p>
          <a:pPr algn="l"/>
          <a:endParaRPr lang="en-US" sz="1000">
            <a:solidFill>
              <a:schemeClr val="tx1"/>
            </a:solidFill>
          </a:endParaRPr>
        </a:p>
      </dgm:t>
    </dgm:pt>
    <dgm:pt modelId="{4CAAD678-9D72-41F4-BB6B-F89C98B00BFD}" type="sibTrans" cxnId="{82538DC0-9537-4CCF-8945-C65D6A467851}">
      <dgm:prSet/>
      <dgm:spPr/>
      <dgm:t>
        <a:bodyPr/>
        <a:lstStyle/>
        <a:p>
          <a:pPr algn="l"/>
          <a:endParaRPr lang="en-US" sz="1000">
            <a:solidFill>
              <a:schemeClr val="tx1"/>
            </a:solidFill>
          </a:endParaRPr>
        </a:p>
      </dgm:t>
    </dgm:pt>
    <dgm:pt modelId="{66DB7AE6-BFAF-45B3-A8F9-8EA1F1A64B96}">
      <dgm:prSet phldrT="[Text]" custT="1"/>
      <dgm:spPr/>
      <dgm:t>
        <a:bodyPr/>
        <a:lstStyle/>
        <a:p>
          <a:pPr algn="l"/>
          <a:r>
            <a:rPr lang="en-US" sz="1000" dirty="0" smtClean="0"/>
            <a:t>A trained and dedicated person who is based in complaint desk at Vavuniya area office will receive the call from the person</a:t>
          </a:r>
          <a:endParaRPr lang="en-US" sz="1000" dirty="0"/>
        </a:p>
      </dgm:t>
    </dgm:pt>
    <dgm:pt modelId="{22FF6E3B-2245-4AB4-BA20-524D2C56DA1E}" type="parTrans" cxnId="{F390EAE1-5CA5-4246-B5BF-5B14011512C1}">
      <dgm:prSet/>
      <dgm:spPr/>
      <dgm:t>
        <a:bodyPr/>
        <a:lstStyle/>
        <a:p>
          <a:pPr algn="l"/>
          <a:endParaRPr lang="en-US" sz="1000">
            <a:solidFill>
              <a:schemeClr val="tx1"/>
            </a:solidFill>
          </a:endParaRPr>
        </a:p>
      </dgm:t>
    </dgm:pt>
    <dgm:pt modelId="{227489EC-36F1-4A75-838C-CBAB3E5BD3D3}" type="sibTrans" cxnId="{F390EAE1-5CA5-4246-B5BF-5B14011512C1}">
      <dgm:prSet/>
      <dgm:spPr/>
      <dgm:t>
        <a:bodyPr/>
        <a:lstStyle/>
        <a:p>
          <a:pPr algn="l"/>
          <a:endParaRPr lang="en-US" sz="1000">
            <a:solidFill>
              <a:schemeClr val="tx1"/>
            </a:solidFill>
          </a:endParaRPr>
        </a:p>
      </dgm:t>
    </dgm:pt>
    <dgm:pt modelId="{A75BC48A-28D9-4204-B165-4E5312B3811A}">
      <dgm:prSet phldrT="[Text]" custT="1"/>
      <dgm:spPr/>
      <dgm:t>
        <a:bodyPr/>
        <a:lstStyle/>
        <a:p>
          <a:pPr algn="l"/>
          <a:r>
            <a:rPr lang="en-US" sz="1000" dirty="0" smtClean="0"/>
            <a:t>listen to the complain and register on the complaint log book. While accepting the complain a specific time period will be given to the person who lodge the complain to provide the feedback/solution</a:t>
          </a:r>
          <a:endParaRPr lang="en-US" sz="1000" dirty="0"/>
        </a:p>
      </dgm:t>
    </dgm:pt>
    <dgm:pt modelId="{261CB286-83B6-48BA-A0D9-466F5EF534FB}" type="parTrans" cxnId="{5A137D5D-694A-41CD-AB7A-85CA9BDA179F}">
      <dgm:prSet/>
      <dgm:spPr/>
      <dgm:t>
        <a:bodyPr/>
        <a:lstStyle/>
        <a:p>
          <a:pPr algn="l"/>
          <a:endParaRPr lang="en-US" sz="1000">
            <a:solidFill>
              <a:schemeClr val="tx1"/>
            </a:solidFill>
          </a:endParaRPr>
        </a:p>
      </dgm:t>
    </dgm:pt>
    <dgm:pt modelId="{A184504D-B061-4C87-A957-92958DA85C6E}" type="sibTrans" cxnId="{5A137D5D-694A-41CD-AB7A-85CA9BDA179F}">
      <dgm:prSet/>
      <dgm:spPr/>
      <dgm:t>
        <a:bodyPr/>
        <a:lstStyle/>
        <a:p>
          <a:pPr algn="l"/>
          <a:endParaRPr lang="en-US" sz="1000">
            <a:solidFill>
              <a:schemeClr val="tx1"/>
            </a:solidFill>
          </a:endParaRPr>
        </a:p>
      </dgm:t>
    </dgm:pt>
    <dgm:pt modelId="{4F3A8744-225D-4DAF-AFA8-2AC56A59FD3E}">
      <dgm:prSet custT="1"/>
      <dgm:spPr/>
      <dgm:t>
        <a:bodyPr/>
        <a:lstStyle/>
        <a:p>
          <a:pPr algn="l"/>
          <a:r>
            <a:rPr lang="en-US" sz="1000" dirty="0" smtClean="0"/>
            <a:t>Complaint committee will meet once a week to review the complains registered in the log book and agreed on the follow up actions.  </a:t>
          </a:r>
          <a:endParaRPr lang="en-US" sz="1000" dirty="0"/>
        </a:p>
      </dgm:t>
    </dgm:pt>
    <dgm:pt modelId="{75D43852-8908-481E-8DDC-AB176E15B703}" type="parTrans" cxnId="{9BAA7FCD-55F0-4A40-9619-19CE90538A0C}">
      <dgm:prSet/>
      <dgm:spPr/>
      <dgm:t>
        <a:bodyPr/>
        <a:lstStyle/>
        <a:p>
          <a:pPr algn="l"/>
          <a:endParaRPr lang="en-US" sz="1000">
            <a:solidFill>
              <a:schemeClr val="tx1"/>
            </a:solidFill>
          </a:endParaRPr>
        </a:p>
      </dgm:t>
    </dgm:pt>
    <dgm:pt modelId="{DDDFD8EF-F4EE-47F3-B274-8690271EE6A2}" type="sibTrans" cxnId="{9BAA7FCD-55F0-4A40-9619-19CE90538A0C}">
      <dgm:prSet/>
      <dgm:spPr/>
      <dgm:t>
        <a:bodyPr/>
        <a:lstStyle/>
        <a:p>
          <a:pPr algn="l"/>
          <a:endParaRPr lang="en-US" sz="1000">
            <a:solidFill>
              <a:schemeClr val="tx1"/>
            </a:solidFill>
          </a:endParaRPr>
        </a:p>
      </dgm:t>
    </dgm:pt>
    <dgm:pt modelId="{9B9BA77F-FB58-4F1F-821D-666FFDF4DCA9}">
      <dgm:prSet custT="1"/>
      <dgm:spPr/>
      <dgm:t>
        <a:bodyPr/>
        <a:lstStyle/>
        <a:p>
          <a:pPr algn="l"/>
          <a:r>
            <a:rPr lang="en-US" sz="1000" dirty="0" smtClean="0">
              <a:solidFill>
                <a:schemeClr val="tx1"/>
              </a:solidFill>
            </a:rPr>
            <a:t>If  the complaint about a CARE staff or resources, a senior manager will update the PMT (Vavuniya) about the progress and will inform to Colombo CO to seek further </a:t>
          </a:r>
          <a:r>
            <a:rPr lang="en-US" sz="1000" dirty="0" err="1" smtClean="0">
              <a:solidFill>
                <a:schemeClr val="tx1"/>
              </a:solidFill>
            </a:rPr>
            <a:t>advicers</a:t>
          </a:r>
          <a:r>
            <a:rPr lang="en-US" sz="1000" dirty="0" smtClean="0">
              <a:solidFill>
                <a:schemeClr val="tx1"/>
              </a:solidFill>
            </a:rPr>
            <a:t>. </a:t>
          </a:r>
          <a:endParaRPr lang="en-US" sz="1000" dirty="0">
            <a:solidFill>
              <a:schemeClr val="tx1"/>
            </a:solidFill>
          </a:endParaRPr>
        </a:p>
      </dgm:t>
    </dgm:pt>
    <dgm:pt modelId="{C33D2693-D97F-4BBE-89D6-E29B9DD921FE}" type="parTrans" cxnId="{B0729465-7F49-416D-BBED-889D3E5F5DC3}">
      <dgm:prSet/>
      <dgm:spPr/>
      <dgm:t>
        <a:bodyPr/>
        <a:lstStyle/>
        <a:p>
          <a:pPr algn="l"/>
          <a:endParaRPr lang="en-US" sz="1000">
            <a:solidFill>
              <a:schemeClr val="tx1"/>
            </a:solidFill>
          </a:endParaRPr>
        </a:p>
      </dgm:t>
    </dgm:pt>
    <dgm:pt modelId="{8DE67177-3263-4F54-A9F5-CEF46EF13B4D}" type="sibTrans" cxnId="{B0729465-7F49-416D-BBED-889D3E5F5DC3}">
      <dgm:prSet/>
      <dgm:spPr/>
      <dgm:t>
        <a:bodyPr/>
        <a:lstStyle/>
        <a:p>
          <a:pPr algn="l"/>
          <a:endParaRPr lang="en-US" sz="1000">
            <a:solidFill>
              <a:schemeClr val="tx1"/>
            </a:solidFill>
          </a:endParaRPr>
        </a:p>
      </dgm:t>
    </dgm:pt>
    <dgm:pt modelId="{C959D3C6-D4B4-4DA0-9FE7-1CD9E0615539}">
      <dgm:prSet custT="1"/>
      <dgm:spPr/>
      <dgm:t>
        <a:bodyPr/>
        <a:lstStyle/>
        <a:p>
          <a:pPr algn="l"/>
          <a:r>
            <a:rPr lang="en-US" sz="1000" dirty="0" smtClean="0">
              <a:solidFill>
                <a:schemeClr val="tx1"/>
              </a:solidFill>
            </a:rPr>
            <a:t>Depend on the complain, assigned senior manager will  consult with the field team member and get his/her opinion  </a:t>
          </a:r>
          <a:endParaRPr lang="en-US" sz="1000" dirty="0">
            <a:solidFill>
              <a:schemeClr val="tx1"/>
            </a:solidFill>
          </a:endParaRPr>
        </a:p>
      </dgm:t>
    </dgm:pt>
    <dgm:pt modelId="{7D99F43D-AB66-48F6-9CEA-FBD5BD8AEBB8}" type="parTrans" cxnId="{5D489933-A6A1-4D4F-BB5A-96ED99E48FE4}">
      <dgm:prSet/>
      <dgm:spPr/>
      <dgm:t>
        <a:bodyPr/>
        <a:lstStyle/>
        <a:p>
          <a:pPr algn="l"/>
          <a:endParaRPr lang="en-US" sz="1000">
            <a:solidFill>
              <a:schemeClr val="tx1"/>
            </a:solidFill>
          </a:endParaRPr>
        </a:p>
      </dgm:t>
    </dgm:pt>
    <dgm:pt modelId="{4BD35ADF-B0A8-4E42-AF88-33F13C0DB512}" type="sibTrans" cxnId="{5D489933-A6A1-4D4F-BB5A-96ED99E48FE4}">
      <dgm:prSet/>
      <dgm:spPr/>
      <dgm:t>
        <a:bodyPr/>
        <a:lstStyle/>
        <a:p>
          <a:pPr algn="l"/>
          <a:endParaRPr lang="en-US" sz="1000">
            <a:solidFill>
              <a:schemeClr val="tx1"/>
            </a:solidFill>
          </a:endParaRPr>
        </a:p>
      </dgm:t>
    </dgm:pt>
    <dgm:pt modelId="{36C9E942-4B36-4675-9560-EB657927BCDF}">
      <dgm:prSet custT="1"/>
      <dgm:spPr/>
      <dgm:t>
        <a:bodyPr/>
        <a:lstStyle/>
        <a:p>
          <a:pPr algn="l"/>
          <a:r>
            <a:rPr lang="en-US" sz="1000" dirty="0" smtClean="0">
              <a:solidFill>
                <a:schemeClr val="tx1"/>
              </a:solidFill>
            </a:rPr>
            <a:t>Investigate the complain and provide response to the person who lodged the complain. Complaint register will be updated with actions taken for each complaint.  </a:t>
          </a:r>
          <a:endParaRPr lang="en-US" sz="1000" dirty="0">
            <a:solidFill>
              <a:schemeClr val="tx1"/>
            </a:solidFill>
          </a:endParaRPr>
        </a:p>
      </dgm:t>
    </dgm:pt>
    <dgm:pt modelId="{4503BDE3-562F-4201-A06C-A2770DFCBCB8}" type="parTrans" cxnId="{8A0A86B0-FFA0-472A-83AA-48F24F593008}">
      <dgm:prSet/>
      <dgm:spPr/>
      <dgm:t>
        <a:bodyPr/>
        <a:lstStyle/>
        <a:p>
          <a:pPr algn="l"/>
          <a:endParaRPr lang="en-US" sz="1000">
            <a:solidFill>
              <a:schemeClr val="tx1"/>
            </a:solidFill>
          </a:endParaRPr>
        </a:p>
      </dgm:t>
    </dgm:pt>
    <dgm:pt modelId="{771D2443-2147-4B97-90EB-03B4B0F959AA}" type="sibTrans" cxnId="{8A0A86B0-FFA0-472A-83AA-48F24F593008}">
      <dgm:prSet/>
      <dgm:spPr/>
      <dgm:t>
        <a:bodyPr/>
        <a:lstStyle/>
        <a:p>
          <a:pPr algn="l"/>
          <a:endParaRPr lang="en-US" sz="1000">
            <a:solidFill>
              <a:schemeClr val="tx1"/>
            </a:solidFill>
          </a:endParaRPr>
        </a:p>
      </dgm:t>
    </dgm:pt>
    <dgm:pt modelId="{EB87D707-6313-428F-9CF7-36C75910489F}" type="pres">
      <dgm:prSet presAssocID="{D7487214-847C-4BD7-9E86-9493D0B50D2D}" presName="Name0" presStyleCnt="0">
        <dgm:presLayoutVars>
          <dgm:dir/>
          <dgm:animLvl val="lvl"/>
          <dgm:resizeHandles/>
        </dgm:presLayoutVars>
      </dgm:prSet>
      <dgm:spPr/>
    </dgm:pt>
    <dgm:pt modelId="{556B6CBB-BFEF-4EFF-A17B-07D04EFB716B}" type="pres">
      <dgm:prSet presAssocID="{63E91E22-941F-4CE4-969C-478FA810C8C0}" presName="linNode" presStyleCnt="0"/>
      <dgm:spPr/>
    </dgm:pt>
    <dgm:pt modelId="{FEC419C3-3BF1-4535-BBCD-18A8FABFEBEB}" type="pres">
      <dgm:prSet presAssocID="{63E91E22-941F-4CE4-969C-478FA810C8C0}" presName="parentShp" presStyleLbl="node1" presStyleIdx="0" presStyleCnt="7" custScaleX="233333">
        <dgm:presLayoutVars>
          <dgm:bulletEnabled val="1"/>
        </dgm:presLayoutVars>
      </dgm:prSet>
      <dgm:spPr/>
      <dgm:t>
        <a:bodyPr/>
        <a:lstStyle/>
        <a:p>
          <a:endParaRPr lang="en-US"/>
        </a:p>
      </dgm:t>
    </dgm:pt>
    <dgm:pt modelId="{E069DF77-5B13-4DA9-9D27-7F7EF2D46448}" type="pres">
      <dgm:prSet presAssocID="{63E91E22-941F-4CE4-969C-478FA810C8C0}" presName="childShp" presStyleLbl="bgAccFollowNode1" presStyleIdx="0" presStyleCnt="7">
        <dgm:presLayoutVars>
          <dgm:bulletEnabled val="1"/>
        </dgm:presLayoutVars>
      </dgm:prSet>
      <dgm:spPr/>
    </dgm:pt>
    <dgm:pt modelId="{625AF7E2-AFA9-4C0E-9A83-DFFC6D534A6C}" type="pres">
      <dgm:prSet presAssocID="{4CAAD678-9D72-41F4-BB6B-F89C98B00BFD}" presName="spacing" presStyleCnt="0"/>
      <dgm:spPr/>
    </dgm:pt>
    <dgm:pt modelId="{0A6BC146-1FCD-4E18-B862-9E8D7D59D857}" type="pres">
      <dgm:prSet presAssocID="{66DB7AE6-BFAF-45B3-A8F9-8EA1F1A64B96}" presName="linNode" presStyleCnt="0"/>
      <dgm:spPr/>
    </dgm:pt>
    <dgm:pt modelId="{5B311692-6F7D-449E-A77C-410ACB945654}" type="pres">
      <dgm:prSet presAssocID="{66DB7AE6-BFAF-45B3-A8F9-8EA1F1A64B96}" presName="parentShp" presStyleLbl="node1" presStyleIdx="1" presStyleCnt="7" custScaleX="235705">
        <dgm:presLayoutVars>
          <dgm:bulletEnabled val="1"/>
        </dgm:presLayoutVars>
      </dgm:prSet>
      <dgm:spPr/>
      <dgm:t>
        <a:bodyPr/>
        <a:lstStyle/>
        <a:p>
          <a:endParaRPr lang="en-US"/>
        </a:p>
      </dgm:t>
    </dgm:pt>
    <dgm:pt modelId="{4E4C1A28-9377-456D-BFF9-AD5EAC376BD9}" type="pres">
      <dgm:prSet presAssocID="{66DB7AE6-BFAF-45B3-A8F9-8EA1F1A64B96}" presName="childShp" presStyleLbl="bgAccFollowNode1" presStyleIdx="1" presStyleCnt="7">
        <dgm:presLayoutVars>
          <dgm:bulletEnabled val="1"/>
        </dgm:presLayoutVars>
      </dgm:prSet>
      <dgm:spPr/>
    </dgm:pt>
    <dgm:pt modelId="{435599CD-FE2A-4464-8D45-F6877EF6A6FD}" type="pres">
      <dgm:prSet presAssocID="{227489EC-36F1-4A75-838C-CBAB3E5BD3D3}" presName="spacing" presStyleCnt="0"/>
      <dgm:spPr/>
    </dgm:pt>
    <dgm:pt modelId="{7A1983CF-1A5E-40B9-9204-0CC83F738794}" type="pres">
      <dgm:prSet presAssocID="{A75BC48A-28D9-4204-B165-4E5312B3811A}" presName="linNode" presStyleCnt="0"/>
      <dgm:spPr/>
    </dgm:pt>
    <dgm:pt modelId="{808997F6-4175-4711-A4F1-0E31F8A354BA}" type="pres">
      <dgm:prSet presAssocID="{A75BC48A-28D9-4204-B165-4E5312B3811A}" presName="parentShp" presStyleLbl="node1" presStyleIdx="2" presStyleCnt="7" custScaleX="236679">
        <dgm:presLayoutVars>
          <dgm:bulletEnabled val="1"/>
        </dgm:presLayoutVars>
      </dgm:prSet>
      <dgm:spPr/>
      <dgm:t>
        <a:bodyPr/>
        <a:lstStyle/>
        <a:p>
          <a:endParaRPr lang="en-US"/>
        </a:p>
      </dgm:t>
    </dgm:pt>
    <dgm:pt modelId="{24010AD7-4799-4800-A7FC-5EFF6679A68F}" type="pres">
      <dgm:prSet presAssocID="{A75BC48A-28D9-4204-B165-4E5312B3811A}" presName="childShp" presStyleLbl="bgAccFollowNode1" presStyleIdx="2" presStyleCnt="7">
        <dgm:presLayoutVars>
          <dgm:bulletEnabled val="1"/>
        </dgm:presLayoutVars>
      </dgm:prSet>
      <dgm:spPr/>
    </dgm:pt>
    <dgm:pt modelId="{D3D2B34D-78F6-476F-A45D-D69217461C6E}" type="pres">
      <dgm:prSet presAssocID="{A184504D-B061-4C87-A957-92958DA85C6E}" presName="spacing" presStyleCnt="0"/>
      <dgm:spPr/>
    </dgm:pt>
    <dgm:pt modelId="{B5706206-F72B-4B69-B53D-48CF1CFD67FB}" type="pres">
      <dgm:prSet presAssocID="{4F3A8744-225D-4DAF-AFA8-2AC56A59FD3E}" presName="linNode" presStyleCnt="0"/>
      <dgm:spPr/>
    </dgm:pt>
    <dgm:pt modelId="{F18FF5A2-DA86-45E6-9E09-E89DE0654A00}" type="pres">
      <dgm:prSet presAssocID="{4F3A8744-225D-4DAF-AFA8-2AC56A59FD3E}" presName="parentShp" presStyleLbl="node1" presStyleIdx="3" presStyleCnt="7" custScaleX="237033">
        <dgm:presLayoutVars>
          <dgm:bulletEnabled val="1"/>
        </dgm:presLayoutVars>
      </dgm:prSet>
      <dgm:spPr/>
      <dgm:t>
        <a:bodyPr/>
        <a:lstStyle/>
        <a:p>
          <a:endParaRPr lang="en-US"/>
        </a:p>
      </dgm:t>
    </dgm:pt>
    <dgm:pt modelId="{52B3FACB-0CC4-415E-B2FD-75F733CA3781}" type="pres">
      <dgm:prSet presAssocID="{4F3A8744-225D-4DAF-AFA8-2AC56A59FD3E}" presName="childShp" presStyleLbl="bgAccFollowNode1" presStyleIdx="3" presStyleCnt="7">
        <dgm:presLayoutVars>
          <dgm:bulletEnabled val="1"/>
        </dgm:presLayoutVars>
      </dgm:prSet>
      <dgm:spPr/>
    </dgm:pt>
    <dgm:pt modelId="{E69B0E3B-F3AD-46E5-AA18-DC5D79C6B7B8}" type="pres">
      <dgm:prSet presAssocID="{DDDFD8EF-F4EE-47F3-B274-8690271EE6A2}" presName="spacing" presStyleCnt="0"/>
      <dgm:spPr/>
    </dgm:pt>
    <dgm:pt modelId="{B6AC53D5-648C-4D81-A5F3-3B10BFE15DB4}" type="pres">
      <dgm:prSet presAssocID="{C959D3C6-D4B4-4DA0-9FE7-1CD9E0615539}" presName="linNode" presStyleCnt="0"/>
      <dgm:spPr/>
    </dgm:pt>
    <dgm:pt modelId="{916E9947-1A24-4046-A460-98E18644BFF4}" type="pres">
      <dgm:prSet presAssocID="{C959D3C6-D4B4-4DA0-9FE7-1CD9E0615539}" presName="parentShp" presStyleLbl="node1" presStyleIdx="4" presStyleCnt="7" custScaleX="239816">
        <dgm:presLayoutVars>
          <dgm:bulletEnabled val="1"/>
        </dgm:presLayoutVars>
      </dgm:prSet>
      <dgm:spPr/>
      <dgm:t>
        <a:bodyPr/>
        <a:lstStyle/>
        <a:p>
          <a:endParaRPr lang="en-US"/>
        </a:p>
      </dgm:t>
    </dgm:pt>
    <dgm:pt modelId="{D66E8F7B-92E2-4E51-A288-E8E36CD31E7D}" type="pres">
      <dgm:prSet presAssocID="{C959D3C6-D4B4-4DA0-9FE7-1CD9E0615539}" presName="childShp" presStyleLbl="bgAccFollowNode1" presStyleIdx="4" presStyleCnt="7">
        <dgm:presLayoutVars>
          <dgm:bulletEnabled val="1"/>
        </dgm:presLayoutVars>
      </dgm:prSet>
      <dgm:spPr/>
    </dgm:pt>
    <dgm:pt modelId="{5CFA572E-67C2-4C58-A4E9-CBFCDE60ED25}" type="pres">
      <dgm:prSet presAssocID="{4BD35ADF-B0A8-4E42-AF88-33F13C0DB512}" presName="spacing" presStyleCnt="0"/>
      <dgm:spPr/>
    </dgm:pt>
    <dgm:pt modelId="{1B1C6963-9AA5-4738-913E-DFD7A6FF6E3B}" type="pres">
      <dgm:prSet presAssocID="{36C9E942-4B36-4675-9560-EB657927BCDF}" presName="linNode" presStyleCnt="0"/>
      <dgm:spPr/>
    </dgm:pt>
    <dgm:pt modelId="{F5BA7371-8423-46BA-A681-E55EAA87C35B}" type="pres">
      <dgm:prSet presAssocID="{36C9E942-4B36-4675-9560-EB657927BCDF}" presName="parentShp" presStyleLbl="node1" presStyleIdx="5" presStyleCnt="7" custScaleX="241275">
        <dgm:presLayoutVars>
          <dgm:bulletEnabled val="1"/>
        </dgm:presLayoutVars>
      </dgm:prSet>
      <dgm:spPr/>
      <dgm:t>
        <a:bodyPr/>
        <a:lstStyle/>
        <a:p>
          <a:endParaRPr lang="en-US"/>
        </a:p>
      </dgm:t>
    </dgm:pt>
    <dgm:pt modelId="{0B727816-5ED4-42FF-9D63-5EBCD0C910F3}" type="pres">
      <dgm:prSet presAssocID="{36C9E942-4B36-4675-9560-EB657927BCDF}" presName="childShp" presStyleLbl="bgAccFollowNode1" presStyleIdx="5" presStyleCnt="7">
        <dgm:presLayoutVars>
          <dgm:bulletEnabled val="1"/>
        </dgm:presLayoutVars>
      </dgm:prSet>
      <dgm:spPr/>
    </dgm:pt>
    <dgm:pt modelId="{B37A671D-1409-4579-A46B-6DFDD0DADBC5}" type="pres">
      <dgm:prSet presAssocID="{771D2443-2147-4B97-90EB-03B4B0F959AA}" presName="spacing" presStyleCnt="0"/>
      <dgm:spPr/>
    </dgm:pt>
    <dgm:pt modelId="{662D2F2F-FBE2-4A51-B93B-6F0196F4FD1A}" type="pres">
      <dgm:prSet presAssocID="{9B9BA77F-FB58-4F1F-821D-666FFDF4DCA9}" presName="linNode" presStyleCnt="0"/>
      <dgm:spPr/>
    </dgm:pt>
    <dgm:pt modelId="{AA0CBFF1-30C6-43BF-A8B6-669A0362EBF5}" type="pres">
      <dgm:prSet presAssocID="{9B9BA77F-FB58-4F1F-821D-666FFDF4DCA9}" presName="parentShp" presStyleLbl="node1" presStyleIdx="6" presStyleCnt="7" custScaleX="241275">
        <dgm:presLayoutVars>
          <dgm:bulletEnabled val="1"/>
        </dgm:presLayoutVars>
      </dgm:prSet>
      <dgm:spPr/>
      <dgm:t>
        <a:bodyPr/>
        <a:lstStyle/>
        <a:p>
          <a:endParaRPr lang="en-US"/>
        </a:p>
      </dgm:t>
    </dgm:pt>
    <dgm:pt modelId="{EBDE0B16-2DAA-4E74-93C0-EDDC58AA7D98}" type="pres">
      <dgm:prSet presAssocID="{9B9BA77F-FB58-4F1F-821D-666FFDF4DCA9}" presName="childShp" presStyleLbl="bgAccFollowNode1" presStyleIdx="6" presStyleCnt="7">
        <dgm:presLayoutVars>
          <dgm:bulletEnabled val="1"/>
        </dgm:presLayoutVars>
      </dgm:prSet>
      <dgm:spPr/>
    </dgm:pt>
  </dgm:ptLst>
  <dgm:cxnLst>
    <dgm:cxn modelId="{F390EAE1-5CA5-4246-B5BF-5B14011512C1}" srcId="{D7487214-847C-4BD7-9E86-9493D0B50D2D}" destId="{66DB7AE6-BFAF-45B3-A8F9-8EA1F1A64B96}" srcOrd="1" destOrd="0" parTransId="{22FF6E3B-2245-4AB4-BA20-524D2C56DA1E}" sibTransId="{227489EC-36F1-4A75-838C-CBAB3E5BD3D3}"/>
    <dgm:cxn modelId="{5A137D5D-694A-41CD-AB7A-85CA9BDA179F}" srcId="{D7487214-847C-4BD7-9E86-9493D0B50D2D}" destId="{A75BC48A-28D9-4204-B165-4E5312B3811A}" srcOrd="2" destOrd="0" parTransId="{261CB286-83B6-48BA-A0D9-466F5EF534FB}" sibTransId="{A184504D-B061-4C87-A957-92958DA85C6E}"/>
    <dgm:cxn modelId="{98B7C120-EF55-49DF-A8C1-E41465D312AB}" type="presOf" srcId="{63E91E22-941F-4CE4-969C-478FA810C8C0}" destId="{FEC419C3-3BF1-4535-BBCD-18A8FABFEBEB}" srcOrd="0" destOrd="0" presId="urn:microsoft.com/office/officeart/2005/8/layout/vList6"/>
    <dgm:cxn modelId="{D507AAF5-ED7F-4A4E-819B-0596DBBB6989}" type="presOf" srcId="{36C9E942-4B36-4675-9560-EB657927BCDF}" destId="{F5BA7371-8423-46BA-A681-E55EAA87C35B}" srcOrd="0" destOrd="0" presId="urn:microsoft.com/office/officeart/2005/8/layout/vList6"/>
    <dgm:cxn modelId="{AC12A408-E084-4BCC-AB54-90B622F7FF2D}" type="presOf" srcId="{C959D3C6-D4B4-4DA0-9FE7-1CD9E0615539}" destId="{916E9947-1A24-4046-A460-98E18644BFF4}" srcOrd="0" destOrd="0" presId="urn:microsoft.com/office/officeart/2005/8/layout/vList6"/>
    <dgm:cxn modelId="{8BB2EAB9-5509-441E-9DE1-5DBD46787E3C}" type="presOf" srcId="{9B9BA77F-FB58-4F1F-821D-666FFDF4DCA9}" destId="{AA0CBFF1-30C6-43BF-A8B6-669A0362EBF5}" srcOrd="0" destOrd="0" presId="urn:microsoft.com/office/officeart/2005/8/layout/vList6"/>
    <dgm:cxn modelId="{EB5CE6B9-444E-424E-85A8-0D42C95C1A20}" type="presOf" srcId="{4F3A8744-225D-4DAF-AFA8-2AC56A59FD3E}" destId="{F18FF5A2-DA86-45E6-9E09-E89DE0654A00}" srcOrd="0" destOrd="0" presId="urn:microsoft.com/office/officeart/2005/8/layout/vList6"/>
    <dgm:cxn modelId="{1349ADD1-DEEE-4555-9D3D-50E2C330A907}" type="presOf" srcId="{66DB7AE6-BFAF-45B3-A8F9-8EA1F1A64B96}" destId="{5B311692-6F7D-449E-A77C-410ACB945654}" srcOrd="0" destOrd="0" presId="urn:microsoft.com/office/officeart/2005/8/layout/vList6"/>
    <dgm:cxn modelId="{9BAA7FCD-55F0-4A40-9619-19CE90538A0C}" srcId="{D7487214-847C-4BD7-9E86-9493D0B50D2D}" destId="{4F3A8744-225D-4DAF-AFA8-2AC56A59FD3E}" srcOrd="3" destOrd="0" parTransId="{75D43852-8908-481E-8DDC-AB176E15B703}" sibTransId="{DDDFD8EF-F4EE-47F3-B274-8690271EE6A2}"/>
    <dgm:cxn modelId="{82538DC0-9537-4CCF-8945-C65D6A467851}" srcId="{D7487214-847C-4BD7-9E86-9493D0B50D2D}" destId="{63E91E22-941F-4CE4-969C-478FA810C8C0}" srcOrd="0" destOrd="0" parTransId="{48AE24FF-7681-4D41-B8FB-B80C288B36DE}" sibTransId="{4CAAD678-9D72-41F4-BB6B-F89C98B00BFD}"/>
    <dgm:cxn modelId="{6B8C429A-294C-4A7C-A388-88E49E8AB1C9}" type="presOf" srcId="{A75BC48A-28D9-4204-B165-4E5312B3811A}" destId="{808997F6-4175-4711-A4F1-0E31F8A354BA}" srcOrd="0" destOrd="0" presId="urn:microsoft.com/office/officeart/2005/8/layout/vList6"/>
    <dgm:cxn modelId="{B0729465-7F49-416D-BBED-889D3E5F5DC3}" srcId="{D7487214-847C-4BD7-9E86-9493D0B50D2D}" destId="{9B9BA77F-FB58-4F1F-821D-666FFDF4DCA9}" srcOrd="6" destOrd="0" parTransId="{C33D2693-D97F-4BBE-89D6-E29B9DD921FE}" sibTransId="{8DE67177-3263-4F54-A9F5-CEF46EF13B4D}"/>
    <dgm:cxn modelId="{2EEBF012-F378-4A7E-AFBD-413C21C2E3EF}" type="presOf" srcId="{D7487214-847C-4BD7-9E86-9493D0B50D2D}" destId="{EB87D707-6313-428F-9CF7-36C75910489F}" srcOrd="0" destOrd="0" presId="urn:microsoft.com/office/officeart/2005/8/layout/vList6"/>
    <dgm:cxn modelId="{8A0A86B0-FFA0-472A-83AA-48F24F593008}" srcId="{D7487214-847C-4BD7-9E86-9493D0B50D2D}" destId="{36C9E942-4B36-4675-9560-EB657927BCDF}" srcOrd="5" destOrd="0" parTransId="{4503BDE3-562F-4201-A06C-A2770DFCBCB8}" sibTransId="{771D2443-2147-4B97-90EB-03B4B0F959AA}"/>
    <dgm:cxn modelId="{5D489933-A6A1-4D4F-BB5A-96ED99E48FE4}" srcId="{D7487214-847C-4BD7-9E86-9493D0B50D2D}" destId="{C959D3C6-D4B4-4DA0-9FE7-1CD9E0615539}" srcOrd="4" destOrd="0" parTransId="{7D99F43D-AB66-48F6-9CEA-FBD5BD8AEBB8}" sibTransId="{4BD35ADF-B0A8-4E42-AF88-33F13C0DB512}"/>
    <dgm:cxn modelId="{BF95219B-FAAD-45D9-A779-655B4E38D61F}" type="presParOf" srcId="{EB87D707-6313-428F-9CF7-36C75910489F}" destId="{556B6CBB-BFEF-4EFF-A17B-07D04EFB716B}" srcOrd="0" destOrd="0" presId="urn:microsoft.com/office/officeart/2005/8/layout/vList6"/>
    <dgm:cxn modelId="{31F4F196-288C-4192-8DB6-4787B3AFF36F}" type="presParOf" srcId="{556B6CBB-BFEF-4EFF-A17B-07D04EFB716B}" destId="{FEC419C3-3BF1-4535-BBCD-18A8FABFEBEB}" srcOrd="0" destOrd="0" presId="urn:microsoft.com/office/officeart/2005/8/layout/vList6"/>
    <dgm:cxn modelId="{9B3E2010-9623-4408-AB65-F252C6B4BC63}" type="presParOf" srcId="{556B6CBB-BFEF-4EFF-A17B-07D04EFB716B}" destId="{E069DF77-5B13-4DA9-9D27-7F7EF2D46448}" srcOrd="1" destOrd="0" presId="urn:microsoft.com/office/officeart/2005/8/layout/vList6"/>
    <dgm:cxn modelId="{93C938EF-E956-41A4-B33A-CFB6606364A1}" type="presParOf" srcId="{EB87D707-6313-428F-9CF7-36C75910489F}" destId="{625AF7E2-AFA9-4C0E-9A83-DFFC6D534A6C}" srcOrd="1" destOrd="0" presId="urn:microsoft.com/office/officeart/2005/8/layout/vList6"/>
    <dgm:cxn modelId="{21E87087-61DA-471F-9775-BDB2B826E689}" type="presParOf" srcId="{EB87D707-6313-428F-9CF7-36C75910489F}" destId="{0A6BC146-1FCD-4E18-B862-9E8D7D59D857}" srcOrd="2" destOrd="0" presId="urn:microsoft.com/office/officeart/2005/8/layout/vList6"/>
    <dgm:cxn modelId="{B6EF79EE-C671-4C63-BF50-6FC95C3C2AF9}" type="presParOf" srcId="{0A6BC146-1FCD-4E18-B862-9E8D7D59D857}" destId="{5B311692-6F7D-449E-A77C-410ACB945654}" srcOrd="0" destOrd="0" presId="urn:microsoft.com/office/officeart/2005/8/layout/vList6"/>
    <dgm:cxn modelId="{429830E5-0504-461F-AB1B-9B9F7EB3376C}" type="presParOf" srcId="{0A6BC146-1FCD-4E18-B862-9E8D7D59D857}" destId="{4E4C1A28-9377-456D-BFF9-AD5EAC376BD9}" srcOrd="1" destOrd="0" presId="urn:microsoft.com/office/officeart/2005/8/layout/vList6"/>
    <dgm:cxn modelId="{33924284-6ADF-4848-9400-4B37153FE345}" type="presParOf" srcId="{EB87D707-6313-428F-9CF7-36C75910489F}" destId="{435599CD-FE2A-4464-8D45-F6877EF6A6FD}" srcOrd="3" destOrd="0" presId="urn:microsoft.com/office/officeart/2005/8/layout/vList6"/>
    <dgm:cxn modelId="{593CF6A5-7F3B-41F6-A454-511CC952E05A}" type="presParOf" srcId="{EB87D707-6313-428F-9CF7-36C75910489F}" destId="{7A1983CF-1A5E-40B9-9204-0CC83F738794}" srcOrd="4" destOrd="0" presId="urn:microsoft.com/office/officeart/2005/8/layout/vList6"/>
    <dgm:cxn modelId="{FE61ABBB-E6CA-4CCC-BC2F-BE53C35F83B6}" type="presParOf" srcId="{7A1983CF-1A5E-40B9-9204-0CC83F738794}" destId="{808997F6-4175-4711-A4F1-0E31F8A354BA}" srcOrd="0" destOrd="0" presId="urn:microsoft.com/office/officeart/2005/8/layout/vList6"/>
    <dgm:cxn modelId="{AC1EDE49-8D8C-4977-B8C0-18399CD0E56A}" type="presParOf" srcId="{7A1983CF-1A5E-40B9-9204-0CC83F738794}" destId="{24010AD7-4799-4800-A7FC-5EFF6679A68F}" srcOrd="1" destOrd="0" presId="urn:microsoft.com/office/officeart/2005/8/layout/vList6"/>
    <dgm:cxn modelId="{F1DB20DF-589C-447D-952B-C27F92E22753}" type="presParOf" srcId="{EB87D707-6313-428F-9CF7-36C75910489F}" destId="{D3D2B34D-78F6-476F-A45D-D69217461C6E}" srcOrd="5" destOrd="0" presId="urn:microsoft.com/office/officeart/2005/8/layout/vList6"/>
    <dgm:cxn modelId="{32C4F8D6-11C3-4D2B-B17C-6442A2CFD1AC}" type="presParOf" srcId="{EB87D707-6313-428F-9CF7-36C75910489F}" destId="{B5706206-F72B-4B69-B53D-48CF1CFD67FB}" srcOrd="6" destOrd="0" presId="urn:microsoft.com/office/officeart/2005/8/layout/vList6"/>
    <dgm:cxn modelId="{FE9E3365-E6AF-47AC-A117-E777ADAE6FB9}" type="presParOf" srcId="{B5706206-F72B-4B69-B53D-48CF1CFD67FB}" destId="{F18FF5A2-DA86-45E6-9E09-E89DE0654A00}" srcOrd="0" destOrd="0" presId="urn:microsoft.com/office/officeart/2005/8/layout/vList6"/>
    <dgm:cxn modelId="{5AFC0D6C-3F3A-4C1A-9DEC-DA32E615482F}" type="presParOf" srcId="{B5706206-F72B-4B69-B53D-48CF1CFD67FB}" destId="{52B3FACB-0CC4-415E-B2FD-75F733CA3781}" srcOrd="1" destOrd="0" presId="urn:microsoft.com/office/officeart/2005/8/layout/vList6"/>
    <dgm:cxn modelId="{6B7C231A-2322-4620-9353-A49AE71AE79B}" type="presParOf" srcId="{EB87D707-6313-428F-9CF7-36C75910489F}" destId="{E69B0E3B-F3AD-46E5-AA18-DC5D79C6B7B8}" srcOrd="7" destOrd="0" presId="urn:microsoft.com/office/officeart/2005/8/layout/vList6"/>
    <dgm:cxn modelId="{E0594E3F-278E-4E9F-8542-864A06425952}" type="presParOf" srcId="{EB87D707-6313-428F-9CF7-36C75910489F}" destId="{B6AC53D5-648C-4D81-A5F3-3B10BFE15DB4}" srcOrd="8" destOrd="0" presId="urn:microsoft.com/office/officeart/2005/8/layout/vList6"/>
    <dgm:cxn modelId="{31D0C3CD-A731-4CD0-8E69-C7D8F11789D5}" type="presParOf" srcId="{B6AC53D5-648C-4D81-A5F3-3B10BFE15DB4}" destId="{916E9947-1A24-4046-A460-98E18644BFF4}" srcOrd="0" destOrd="0" presId="urn:microsoft.com/office/officeart/2005/8/layout/vList6"/>
    <dgm:cxn modelId="{04122CC8-0F7B-405B-BA70-6F00B78DA6BD}" type="presParOf" srcId="{B6AC53D5-648C-4D81-A5F3-3B10BFE15DB4}" destId="{D66E8F7B-92E2-4E51-A288-E8E36CD31E7D}" srcOrd="1" destOrd="0" presId="urn:microsoft.com/office/officeart/2005/8/layout/vList6"/>
    <dgm:cxn modelId="{7A0E163F-C342-485A-BBFC-AACFB5FAE519}" type="presParOf" srcId="{EB87D707-6313-428F-9CF7-36C75910489F}" destId="{5CFA572E-67C2-4C58-A4E9-CBFCDE60ED25}" srcOrd="9" destOrd="0" presId="urn:microsoft.com/office/officeart/2005/8/layout/vList6"/>
    <dgm:cxn modelId="{4CF64FB6-D065-4E99-8AA4-FFB7615EE9CC}" type="presParOf" srcId="{EB87D707-6313-428F-9CF7-36C75910489F}" destId="{1B1C6963-9AA5-4738-913E-DFD7A6FF6E3B}" srcOrd="10" destOrd="0" presId="urn:microsoft.com/office/officeart/2005/8/layout/vList6"/>
    <dgm:cxn modelId="{BD5D093E-3EE0-4B2E-AB7D-55E9DD833EE1}" type="presParOf" srcId="{1B1C6963-9AA5-4738-913E-DFD7A6FF6E3B}" destId="{F5BA7371-8423-46BA-A681-E55EAA87C35B}" srcOrd="0" destOrd="0" presId="urn:microsoft.com/office/officeart/2005/8/layout/vList6"/>
    <dgm:cxn modelId="{10CAF5B5-6DD5-4B1E-A6E7-81C73212012F}" type="presParOf" srcId="{1B1C6963-9AA5-4738-913E-DFD7A6FF6E3B}" destId="{0B727816-5ED4-42FF-9D63-5EBCD0C910F3}" srcOrd="1" destOrd="0" presId="urn:microsoft.com/office/officeart/2005/8/layout/vList6"/>
    <dgm:cxn modelId="{C860515A-1149-447D-B5C0-87DFABDF0227}" type="presParOf" srcId="{EB87D707-6313-428F-9CF7-36C75910489F}" destId="{B37A671D-1409-4579-A46B-6DFDD0DADBC5}" srcOrd="11" destOrd="0" presId="urn:microsoft.com/office/officeart/2005/8/layout/vList6"/>
    <dgm:cxn modelId="{FF296BD8-1ABA-4430-B0C1-814C1C4ED3AD}" type="presParOf" srcId="{EB87D707-6313-428F-9CF7-36C75910489F}" destId="{662D2F2F-FBE2-4A51-B93B-6F0196F4FD1A}" srcOrd="12" destOrd="0" presId="urn:microsoft.com/office/officeart/2005/8/layout/vList6"/>
    <dgm:cxn modelId="{F6E245B2-6557-4326-A246-F0D6B005678B}" type="presParOf" srcId="{662D2F2F-FBE2-4A51-B93B-6F0196F4FD1A}" destId="{AA0CBFF1-30C6-43BF-A8B6-669A0362EBF5}" srcOrd="0" destOrd="0" presId="urn:microsoft.com/office/officeart/2005/8/layout/vList6"/>
    <dgm:cxn modelId="{76A6E185-3DD6-4A7F-BC9A-1AF215B18E53}" type="presParOf" srcId="{662D2F2F-FBE2-4A51-B93B-6F0196F4FD1A}" destId="{EBDE0B16-2DAA-4E74-93C0-EDDC58AA7D98}"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0B1C29-C2B6-423F-9034-CE5E396C65CB}">
      <dsp:nvSpPr>
        <dsp:cNvPr id="0" name=""/>
        <dsp:cNvSpPr/>
      </dsp:nvSpPr>
      <dsp:spPr>
        <a:xfrm>
          <a:off x="1499693" y="966293"/>
          <a:ext cx="734413" cy="734413"/>
        </a:xfrm>
        <a:prstGeom prst="ellipse">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en-US" sz="800" b="1" kern="1200" dirty="0" smtClean="0"/>
            <a:t>Types of complains</a:t>
          </a:r>
          <a:endParaRPr lang="en-US" sz="800" kern="1200" dirty="0"/>
        </a:p>
      </dsp:txBody>
      <dsp:txXfrm>
        <a:off x="1607245" y="1073845"/>
        <a:ext cx="519309" cy="519309"/>
      </dsp:txXfrm>
    </dsp:sp>
    <dsp:sp modelId="{9ACA5E2C-248C-45F9-B138-CB93BD1E007B}">
      <dsp:nvSpPr>
        <dsp:cNvPr id="0" name=""/>
        <dsp:cNvSpPr/>
      </dsp:nvSpPr>
      <dsp:spPr>
        <a:xfrm rot="16200000">
          <a:off x="1755836" y="837527"/>
          <a:ext cx="222126" cy="35404"/>
        </a:xfrm>
        <a:custGeom>
          <a:avLst/>
          <a:gdLst/>
          <a:ahLst/>
          <a:cxnLst/>
          <a:rect l="0" t="0" r="0" b="0"/>
          <a:pathLst>
            <a:path>
              <a:moveTo>
                <a:pt x="0" y="17702"/>
              </a:moveTo>
              <a:lnTo>
                <a:pt x="222126" y="1770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861346" y="849676"/>
        <a:ext cx="11106" cy="11106"/>
      </dsp:txXfrm>
    </dsp:sp>
    <dsp:sp modelId="{E21E30E5-5BF1-4C0B-AC51-8EF3074AB279}">
      <dsp:nvSpPr>
        <dsp:cNvPr id="0" name=""/>
        <dsp:cNvSpPr/>
      </dsp:nvSpPr>
      <dsp:spPr>
        <a:xfrm>
          <a:off x="1499693" y="9753"/>
          <a:ext cx="734413" cy="734413"/>
        </a:xfrm>
        <a:prstGeom prst="ellipse">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US" sz="600" b="1" kern="1200" dirty="0" smtClean="0">
              <a:solidFill>
                <a:schemeClr val="tx1"/>
              </a:solidFill>
            </a:rPr>
            <a:t>Selection of beneficiaries</a:t>
          </a:r>
          <a:endParaRPr lang="en-US" sz="600" kern="1200" dirty="0">
            <a:solidFill>
              <a:schemeClr val="tx1"/>
            </a:solidFill>
          </a:endParaRPr>
        </a:p>
      </dsp:txBody>
      <dsp:txXfrm>
        <a:off x="1607245" y="117305"/>
        <a:ext cx="519309" cy="519309"/>
      </dsp:txXfrm>
    </dsp:sp>
    <dsp:sp modelId="{9B592F50-8C80-49A2-8C22-D4AE609ECBA7}">
      <dsp:nvSpPr>
        <dsp:cNvPr id="0" name=""/>
        <dsp:cNvSpPr/>
      </dsp:nvSpPr>
      <dsp:spPr>
        <a:xfrm>
          <a:off x="2234106" y="1315797"/>
          <a:ext cx="222126" cy="35404"/>
        </a:xfrm>
        <a:custGeom>
          <a:avLst/>
          <a:gdLst/>
          <a:ahLst/>
          <a:cxnLst/>
          <a:rect l="0" t="0" r="0" b="0"/>
          <a:pathLst>
            <a:path>
              <a:moveTo>
                <a:pt x="0" y="17702"/>
              </a:moveTo>
              <a:lnTo>
                <a:pt x="222126" y="1770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39616" y="1327946"/>
        <a:ext cx="11106" cy="11106"/>
      </dsp:txXfrm>
    </dsp:sp>
    <dsp:sp modelId="{5F70FC00-EBBC-4822-BC11-0B31E431C325}">
      <dsp:nvSpPr>
        <dsp:cNvPr id="0" name=""/>
        <dsp:cNvSpPr/>
      </dsp:nvSpPr>
      <dsp:spPr>
        <a:xfrm>
          <a:off x="2456233" y="966293"/>
          <a:ext cx="734413" cy="734413"/>
        </a:xfrm>
        <a:prstGeom prst="ellipse">
          <a:avLst/>
        </a:prstGeom>
        <a:solidFill>
          <a:schemeClr val="accent5">
            <a:hueOff val="-2914324"/>
            <a:satOff val="20125"/>
            <a:lumOff val="-6536"/>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US" sz="600" b="1" kern="1200" dirty="0" smtClean="0">
              <a:solidFill>
                <a:schemeClr val="tx1"/>
              </a:solidFill>
            </a:rPr>
            <a:t>Complain about CARE staff</a:t>
          </a:r>
          <a:endParaRPr lang="en-US" sz="600" kern="1200" dirty="0">
            <a:solidFill>
              <a:schemeClr val="tx1"/>
            </a:solidFill>
          </a:endParaRPr>
        </a:p>
      </dsp:txBody>
      <dsp:txXfrm>
        <a:off x="2563785" y="1073845"/>
        <a:ext cx="519309" cy="519309"/>
      </dsp:txXfrm>
    </dsp:sp>
    <dsp:sp modelId="{3590F190-2E5C-416A-9BBF-3AC8410956D4}">
      <dsp:nvSpPr>
        <dsp:cNvPr id="0" name=""/>
        <dsp:cNvSpPr/>
      </dsp:nvSpPr>
      <dsp:spPr>
        <a:xfrm rot="5400000">
          <a:off x="1755836" y="1794067"/>
          <a:ext cx="222126" cy="35404"/>
        </a:xfrm>
        <a:custGeom>
          <a:avLst/>
          <a:gdLst/>
          <a:ahLst/>
          <a:cxnLst/>
          <a:rect l="0" t="0" r="0" b="0"/>
          <a:pathLst>
            <a:path>
              <a:moveTo>
                <a:pt x="0" y="17702"/>
              </a:moveTo>
              <a:lnTo>
                <a:pt x="222126" y="1770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861346" y="1806216"/>
        <a:ext cx="11106" cy="11106"/>
      </dsp:txXfrm>
    </dsp:sp>
    <dsp:sp modelId="{A1FFDC0E-4CDE-40F3-A0D8-65AB1C2B8263}">
      <dsp:nvSpPr>
        <dsp:cNvPr id="0" name=""/>
        <dsp:cNvSpPr/>
      </dsp:nvSpPr>
      <dsp:spPr>
        <a:xfrm>
          <a:off x="1499693" y="1922833"/>
          <a:ext cx="734413" cy="734413"/>
        </a:xfrm>
        <a:prstGeom prst="ellipse">
          <a:avLst/>
        </a:prstGeom>
        <a:solidFill>
          <a:schemeClr val="accent5">
            <a:hueOff val="-5828647"/>
            <a:satOff val="40251"/>
            <a:lumOff val="-13072"/>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US" sz="600" b="1" kern="1200" dirty="0" smtClean="0">
              <a:solidFill>
                <a:schemeClr val="tx1"/>
              </a:solidFill>
            </a:rPr>
            <a:t>Misuse of the CARE resource </a:t>
          </a:r>
          <a:endParaRPr lang="en-US" sz="600" kern="1200" dirty="0">
            <a:solidFill>
              <a:schemeClr val="tx1"/>
            </a:solidFill>
          </a:endParaRPr>
        </a:p>
      </dsp:txBody>
      <dsp:txXfrm>
        <a:off x="1607245" y="2030385"/>
        <a:ext cx="519309" cy="519309"/>
      </dsp:txXfrm>
    </dsp:sp>
    <dsp:sp modelId="{CB168491-75CA-4111-A91C-FBFA7AF2175D}">
      <dsp:nvSpPr>
        <dsp:cNvPr id="0" name=""/>
        <dsp:cNvSpPr/>
      </dsp:nvSpPr>
      <dsp:spPr>
        <a:xfrm rot="10800000">
          <a:off x="1277566" y="1315797"/>
          <a:ext cx="222126" cy="35404"/>
        </a:xfrm>
        <a:custGeom>
          <a:avLst/>
          <a:gdLst/>
          <a:ahLst/>
          <a:cxnLst/>
          <a:rect l="0" t="0" r="0" b="0"/>
          <a:pathLst>
            <a:path>
              <a:moveTo>
                <a:pt x="0" y="17702"/>
              </a:moveTo>
              <a:lnTo>
                <a:pt x="222126" y="1770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1383076" y="1327946"/>
        <a:ext cx="11106" cy="11106"/>
      </dsp:txXfrm>
    </dsp:sp>
    <dsp:sp modelId="{3C8A8C1B-6071-4DBE-9E8B-FA8E6CD47385}">
      <dsp:nvSpPr>
        <dsp:cNvPr id="0" name=""/>
        <dsp:cNvSpPr/>
      </dsp:nvSpPr>
      <dsp:spPr>
        <a:xfrm>
          <a:off x="543153" y="966293"/>
          <a:ext cx="734413" cy="734413"/>
        </a:xfrm>
        <a:prstGeom prst="ellipse">
          <a:avLst/>
        </a:prstGeom>
        <a:solidFill>
          <a:schemeClr val="accent5">
            <a:hueOff val="-8742970"/>
            <a:satOff val="60376"/>
            <a:lumOff val="-19608"/>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US" sz="600" b="1" kern="1200" dirty="0" smtClean="0">
              <a:solidFill>
                <a:schemeClr val="tx1"/>
              </a:solidFill>
            </a:rPr>
            <a:t>Selection of location</a:t>
          </a:r>
          <a:endParaRPr lang="en-US" sz="600" kern="1200" dirty="0">
            <a:solidFill>
              <a:schemeClr val="tx1"/>
            </a:solidFill>
          </a:endParaRPr>
        </a:p>
      </dsp:txBody>
      <dsp:txXfrm>
        <a:off x="650705" y="1073845"/>
        <a:ext cx="519309" cy="5193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453061-5053-4C08-B600-512298CF6517}">
      <dsp:nvSpPr>
        <dsp:cNvPr id="0" name=""/>
        <dsp:cNvSpPr/>
      </dsp:nvSpPr>
      <dsp:spPr>
        <a:xfrm>
          <a:off x="937" y="101128"/>
          <a:ext cx="940742" cy="940742"/>
        </a:xfrm>
        <a:prstGeom prst="ellipse">
          <a:avLst/>
        </a:prstGeom>
        <a:solidFill>
          <a:schemeClr val="accent5">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51772" tIns="10160" rIns="51772" bIns="10160" numCol="1" spcCol="1270" anchor="ctr" anchorCtr="0">
          <a:noAutofit/>
        </a:bodyPr>
        <a:lstStyle/>
        <a:p>
          <a:pPr lvl="0" algn="ctr" defTabSz="355600">
            <a:lnSpc>
              <a:spcPct val="90000"/>
            </a:lnSpc>
            <a:spcBef>
              <a:spcPct val="0"/>
            </a:spcBef>
            <a:spcAft>
              <a:spcPct val="35000"/>
            </a:spcAft>
          </a:pPr>
          <a:r>
            <a:rPr lang="en-US" sz="800" b="1" kern="1200" smtClean="0"/>
            <a:t>Selection of location</a:t>
          </a:r>
          <a:endParaRPr lang="en-US" sz="800" kern="1200" dirty="0"/>
        </a:p>
      </dsp:txBody>
      <dsp:txXfrm>
        <a:off x="138705" y="238896"/>
        <a:ext cx="665206" cy="665206"/>
      </dsp:txXfrm>
    </dsp:sp>
    <dsp:sp modelId="{3114B7DE-E47D-49E8-9986-00B67723142E}">
      <dsp:nvSpPr>
        <dsp:cNvPr id="0" name=""/>
        <dsp:cNvSpPr/>
      </dsp:nvSpPr>
      <dsp:spPr>
        <a:xfrm>
          <a:off x="753531" y="101128"/>
          <a:ext cx="940742" cy="940742"/>
        </a:xfrm>
        <a:prstGeom prst="ellipse">
          <a:avLst/>
        </a:prstGeom>
        <a:solidFill>
          <a:schemeClr val="accent5">
            <a:alpha val="50000"/>
            <a:hueOff val="-2914324"/>
            <a:satOff val="20125"/>
            <a:lumOff val="-6536"/>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51772" tIns="10160" rIns="51772" bIns="10160" numCol="1" spcCol="1270" anchor="ctr" anchorCtr="0">
          <a:noAutofit/>
        </a:bodyPr>
        <a:lstStyle/>
        <a:p>
          <a:pPr lvl="0" algn="ctr" defTabSz="355600">
            <a:lnSpc>
              <a:spcPct val="90000"/>
            </a:lnSpc>
            <a:spcBef>
              <a:spcPct val="0"/>
            </a:spcBef>
            <a:spcAft>
              <a:spcPct val="35000"/>
            </a:spcAft>
          </a:pPr>
          <a:r>
            <a:rPr lang="en-US" sz="800" b="1" kern="1200" dirty="0" smtClean="0"/>
            <a:t>Selection of beneficiary</a:t>
          </a:r>
          <a:endParaRPr lang="en-US" sz="800" kern="1200" dirty="0"/>
        </a:p>
      </dsp:txBody>
      <dsp:txXfrm>
        <a:off x="891299" y="238896"/>
        <a:ext cx="665206" cy="665206"/>
      </dsp:txXfrm>
    </dsp:sp>
    <dsp:sp modelId="{3421A2D4-9065-4A68-BB4B-53927FADF2B2}">
      <dsp:nvSpPr>
        <dsp:cNvPr id="0" name=""/>
        <dsp:cNvSpPr/>
      </dsp:nvSpPr>
      <dsp:spPr>
        <a:xfrm>
          <a:off x="1506125" y="101128"/>
          <a:ext cx="940742" cy="940742"/>
        </a:xfrm>
        <a:prstGeom prst="ellipse">
          <a:avLst/>
        </a:prstGeom>
        <a:solidFill>
          <a:schemeClr val="accent5">
            <a:alpha val="50000"/>
            <a:hueOff val="-5828647"/>
            <a:satOff val="40251"/>
            <a:lumOff val="-13072"/>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51772" tIns="10160" rIns="51772" bIns="10160" numCol="1" spcCol="1270" anchor="ctr" anchorCtr="0">
          <a:noAutofit/>
        </a:bodyPr>
        <a:lstStyle/>
        <a:p>
          <a:pPr lvl="0" algn="ctr" defTabSz="355600">
            <a:lnSpc>
              <a:spcPct val="90000"/>
            </a:lnSpc>
            <a:spcBef>
              <a:spcPct val="0"/>
            </a:spcBef>
            <a:spcAft>
              <a:spcPct val="35000"/>
            </a:spcAft>
          </a:pPr>
          <a:r>
            <a:rPr lang="en-US" sz="800" b="1" kern="1200" dirty="0" smtClean="0"/>
            <a:t>About CARE staff</a:t>
          </a:r>
          <a:endParaRPr lang="en-US" sz="800" kern="1200" dirty="0"/>
        </a:p>
      </dsp:txBody>
      <dsp:txXfrm>
        <a:off x="1643893" y="238896"/>
        <a:ext cx="665206" cy="665206"/>
      </dsp:txXfrm>
    </dsp:sp>
    <dsp:sp modelId="{97536FB2-0B66-4535-AEEF-7A6B626E43F4}">
      <dsp:nvSpPr>
        <dsp:cNvPr id="0" name=""/>
        <dsp:cNvSpPr/>
      </dsp:nvSpPr>
      <dsp:spPr>
        <a:xfrm>
          <a:off x="2258719" y="101128"/>
          <a:ext cx="940742" cy="940742"/>
        </a:xfrm>
        <a:prstGeom prst="ellipse">
          <a:avLst/>
        </a:prstGeom>
        <a:solidFill>
          <a:schemeClr val="accent5">
            <a:alpha val="50000"/>
            <a:hueOff val="-8742970"/>
            <a:satOff val="60376"/>
            <a:lumOff val="-19608"/>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51772" tIns="10160" rIns="51772" bIns="10160" numCol="1" spcCol="1270" anchor="ctr" anchorCtr="0">
          <a:noAutofit/>
        </a:bodyPr>
        <a:lstStyle/>
        <a:p>
          <a:pPr lvl="0" algn="ctr" defTabSz="355600">
            <a:lnSpc>
              <a:spcPct val="90000"/>
            </a:lnSpc>
            <a:spcBef>
              <a:spcPct val="0"/>
            </a:spcBef>
            <a:spcAft>
              <a:spcPct val="35000"/>
            </a:spcAft>
          </a:pPr>
          <a:r>
            <a:rPr lang="en-US" sz="800" b="1" kern="1200" dirty="0" smtClean="0"/>
            <a:t>CARE resource </a:t>
          </a:r>
          <a:endParaRPr lang="en-US" sz="800" kern="1200" dirty="0"/>
        </a:p>
      </dsp:txBody>
      <dsp:txXfrm>
        <a:off x="2396487" y="238896"/>
        <a:ext cx="665206" cy="6652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69DF77-5B13-4DA9-9D27-7F7EF2D46448}">
      <dsp:nvSpPr>
        <dsp:cNvPr id="0" name=""/>
        <dsp:cNvSpPr/>
      </dsp:nvSpPr>
      <dsp:spPr>
        <a:xfrm>
          <a:off x="4034392" y="4889"/>
          <a:ext cx="2590904" cy="730634"/>
        </a:xfrm>
        <a:prstGeom prst="rightArrow">
          <a:avLst>
            <a:gd name="adj1" fmla="val 75000"/>
            <a:gd name="adj2" fmla="val 50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EC419C3-3BF1-4535-BBCD-18A8FABFEBEB}">
      <dsp:nvSpPr>
        <dsp:cNvPr id="0" name=""/>
        <dsp:cNvSpPr/>
      </dsp:nvSpPr>
      <dsp:spPr>
        <a:xfrm>
          <a:off x="4103" y="4889"/>
          <a:ext cx="4030289" cy="730634"/>
        </a:xfrm>
        <a:prstGeom prst="round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19050" rIns="38100" bIns="19050" numCol="1" spcCol="1270" anchor="ctr" anchorCtr="0">
          <a:noAutofit/>
        </a:bodyPr>
        <a:lstStyle/>
        <a:p>
          <a:pPr lvl="0" algn="l" defTabSz="444500">
            <a:lnSpc>
              <a:spcPct val="90000"/>
            </a:lnSpc>
            <a:spcBef>
              <a:spcPct val="0"/>
            </a:spcBef>
            <a:spcAft>
              <a:spcPct val="35000"/>
            </a:spcAft>
          </a:pPr>
          <a:r>
            <a:rPr lang="en-US" sz="1000" kern="1200" dirty="0" smtClean="0"/>
            <a:t>A community member will call CARE hotline number to lodge a complain</a:t>
          </a:r>
          <a:endParaRPr lang="en-US" sz="1000" kern="1200" dirty="0"/>
        </a:p>
      </dsp:txBody>
      <dsp:txXfrm>
        <a:off x="39770" y="40556"/>
        <a:ext cx="3958955" cy="659300"/>
      </dsp:txXfrm>
    </dsp:sp>
    <dsp:sp modelId="{4E4C1A28-9377-456D-BFF9-AD5EAC376BD9}">
      <dsp:nvSpPr>
        <dsp:cNvPr id="0" name=""/>
        <dsp:cNvSpPr/>
      </dsp:nvSpPr>
      <dsp:spPr>
        <a:xfrm>
          <a:off x="4050439" y="808586"/>
          <a:ext cx="2575366" cy="730634"/>
        </a:xfrm>
        <a:prstGeom prst="rightArrow">
          <a:avLst>
            <a:gd name="adj1" fmla="val 75000"/>
            <a:gd name="adj2" fmla="val 50000"/>
          </a:avLst>
        </a:prstGeom>
        <a:solidFill>
          <a:schemeClr val="accent4">
            <a:tint val="40000"/>
            <a:alpha val="90000"/>
            <a:hueOff val="1859153"/>
            <a:satOff val="6343"/>
            <a:lumOff val="2713"/>
            <a:alphaOff val="0"/>
          </a:schemeClr>
        </a:solidFill>
        <a:ln w="25400" cap="flat" cmpd="sng" algn="ctr">
          <a:solidFill>
            <a:schemeClr val="accent4">
              <a:tint val="40000"/>
              <a:alpha val="90000"/>
              <a:hueOff val="1859153"/>
              <a:satOff val="6343"/>
              <a:lumOff val="2713"/>
              <a:alphaOff val="0"/>
            </a:schemeClr>
          </a:solidFill>
          <a:prstDash val="solid"/>
        </a:ln>
        <a:effectLst/>
      </dsp:spPr>
      <dsp:style>
        <a:lnRef idx="2">
          <a:scrgbClr r="0" g="0" b="0"/>
        </a:lnRef>
        <a:fillRef idx="1">
          <a:scrgbClr r="0" g="0" b="0"/>
        </a:fillRef>
        <a:effectRef idx="0">
          <a:scrgbClr r="0" g="0" b="0"/>
        </a:effectRef>
        <a:fontRef idx="minor"/>
      </dsp:style>
    </dsp:sp>
    <dsp:sp modelId="{5B311692-6F7D-449E-A77C-410ACB945654}">
      <dsp:nvSpPr>
        <dsp:cNvPr id="0" name=""/>
        <dsp:cNvSpPr/>
      </dsp:nvSpPr>
      <dsp:spPr>
        <a:xfrm>
          <a:off x="3594" y="808586"/>
          <a:ext cx="4046845" cy="730634"/>
        </a:xfrm>
        <a:prstGeom prst="roundRect">
          <a:avLst/>
        </a:prstGeom>
        <a:solidFill>
          <a:schemeClr val="accent4">
            <a:hueOff val="1857162"/>
            <a:satOff val="6604"/>
            <a:lumOff val="14935"/>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19050" rIns="38100" bIns="19050" numCol="1" spcCol="1270" anchor="ctr" anchorCtr="0">
          <a:noAutofit/>
        </a:bodyPr>
        <a:lstStyle/>
        <a:p>
          <a:pPr lvl="0" algn="l" defTabSz="444500">
            <a:lnSpc>
              <a:spcPct val="90000"/>
            </a:lnSpc>
            <a:spcBef>
              <a:spcPct val="0"/>
            </a:spcBef>
            <a:spcAft>
              <a:spcPct val="35000"/>
            </a:spcAft>
          </a:pPr>
          <a:r>
            <a:rPr lang="en-US" sz="1000" kern="1200" dirty="0" smtClean="0"/>
            <a:t>A trained and dedicated person who is based in complaint desk at Vavuniya area office will receive the call from the person</a:t>
          </a:r>
          <a:endParaRPr lang="en-US" sz="1000" kern="1200" dirty="0"/>
        </a:p>
      </dsp:txBody>
      <dsp:txXfrm>
        <a:off x="39261" y="844253"/>
        <a:ext cx="3975511" cy="659300"/>
      </dsp:txXfrm>
    </dsp:sp>
    <dsp:sp modelId="{24010AD7-4799-4800-A7FC-5EFF6679A68F}">
      <dsp:nvSpPr>
        <dsp:cNvPr id="0" name=""/>
        <dsp:cNvSpPr/>
      </dsp:nvSpPr>
      <dsp:spPr>
        <a:xfrm>
          <a:off x="4057678" y="1612284"/>
          <a:ext cx="2571482" cy="730634"/>
        </a:xfrm>
        <a:prstGeom prst="rightArrow">
          <a:avLst>
            <a:gd name="adj1" fmla="val 75000"/>
            <a:gd name="adj2" fmla="val 50000"/>
          </a:avLst>
        </a:prstGeom>
        <a:solidFill>
          <a:schemeClr val="accent4">
            <a:tint val="40000"/>
            <a:alpha val="90000"/>
            <a:hueOff val="3718306"/>
            <a:satOff val="12686"/>
            <a:lumOff val="5426"/>
            <a:alphaOff val="0"/>
          </a:schemeClr>
        </a:solidFill>
        <a:ln w="25400" cap="flat" cmpd="sng" algn="ctr">
          <a:solidFill>
            <a:schemeClr val="accent4">
              <a:tint val="40000"/>
              <a:alpha val="90000"/>
              <a:hueOff val="3718306"/>
              <a:satOff val="12686"/>
              <a:lumOff val="5426"/>
              <a:alphaOff val="0"/>
            </a:schemeClr>
          </a:solidFill>
          <a:prstDash val="solid"/>
        </a:ln>
        <a:effectLst/>
      </dsp:spPr>
      <dsp:style>
        <a:lnRef idx="2">
          <a:scrgbClr r="0" g="0" b="0"/>
        </a:lnRef>
        <a:fillRef idx="1">
          <a:scrgbClr r="0" g="0" b="0"/>
        </a:fillRef>
        <a:effectRef idx="0">
          <a:scrgbClr r="0" g="0" b="0"/>
        </a:effectRef>
        <a:fontRef idx="minor"/>
      </dsp:style>
    </dsp:sp>
    <dsp:sp modelId="{808997F6-4175-4711-A4F1-0E31F8A354BA}">
      <dsp:nvSpPr>
        <dsp:cNvPr id="0" name=""/>
        <dsp:cNvSpPr/>
      </dsp:nvSpPr>
      <dsp:spPr>
        <a:xfrm>
          <a:off x="239" y="1612284"/>
          <a:ext cx="4057438" cy="730634"/>
        </a:xfrm>
        <a:prstGeom prst="roundRect">
          <a:avLst/>
        </a:prstGeom>
        <a:solidFill>
          <a:schemeClr val="accent4">
            <a:hueOff val="3714325"/>
            <a:satOff val="13208"/>
            <a:lumOff val="29869"/>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19050" rIns="38100" bIns="19050" numCol="1" spcCol="1270" anchor="ctr" anchorCtr="0">
          <a:noAutofit/>
        </a:bodyPr>
        <a:lstStyle/>
        <a:p>
          <a:pPr lvl="0" algn="l" defTabSz="444500">
            <a:lnSpc>
              <a:spcPct val="90000"/>
            </a:lnSpc>
            <a:spcBef>
              <a:spcPct val="0"/>
            </a:spcBef>
            <a:spcAft>
              <a:spcPct val="35000"/>
            </a:spcAft>
          </a:pPr>
          <a:r>
            <a:rPr lang="en-US" sz="1000" kern="1200" dirty="0" smtClean="0"/>
            <a:t>listen to the complain and register on the complaint log book. While accepting the complain a specific time period will be given to the person who lodge the complain to provide the feedback/solution</a:t>
          </a:r>
          <a:endParaRPr lang="en-US" sz="1000" kern="1200" dirty="0"/>
        </a:p>
      </dsp:txBody>
      <dsp:txXfrm>
        <a:off x="35906" y="1647951"/>
        <a:ext cx="3986104" cy="659300"/>
      </dsp:txXfrm>
    </dsp:sp>
    <dsp:sp modelId="{52B3FACB-0CC4-415E-B2FD-75F733CA3781}">
      <dsp:nvSpPr>
        <dsp:cNvPr id="0" name=""/>
        <dsp:cNvSpPr/>
      </dsp:nvSpPr>
      <dsp:spPr>
        <a:xfrm>
          <a:off x="4059585" y="2415982"/>
          <a:ext cx="2567597" cy="730634"/>
        </a:xfrm>
        <a:prstGeom prst="rightArrow">
          <a:avLst>
            <a:gd name="adj1" fmla="val 75000"/>
            <a:gd name="adj2" fmla="val 50000"/>
          </a:avLst>
        </a:prstGeom>
        <a:solidFill>
          <a:schemeClr val="accent4">
            <a:tint val="40000"/>
            <a:alpha val="90000"/>
            <a:hueOff val="5577458"/>
            <a:satOff val="19029"/>
            <a:lumOff val="8139"/>
            <a:alphaOff val="0"/>
          </a:schemeClr>
        </a:solidFill>
        <a:ln w="25400" cap="flat" cmpd="sng" algn="ctr">
          <a:solidFill>
            <a:schemeClr val="accent4">
              <a:tint val="40000"/>
              <a:alpha val="90000"/>
              <a:hueOff val="5577458"/>
              <a:satOff val="19029"/>
              <a:lumOff val="8139"/>
              <a:alphaOff val="0"/>
            </a:schemeClr>
          </a:solidFill>
          <a:prstDash val="solid"/>
        </a:ln>
        <a:effectLst/>
      </dsp:spPr>
      <dsp:style>
        <a:lnRef idx="2">
          <a:scrgbClr r="0" g="0" b="0"/>
        </a:lnRef>
        <a:fillRef idx="1">
          <a:scrgbClr r="0" g="0" b="0"/>
        </a:fillRef>
        <a:effectRef idx="0">
          <a:scrgbClr r="0" g="0" b="0"/>
        </a:effectRef>
        <a:fontRef idx="minor"/>
      </dsp:style>
    </dsp:sp>
    <dsp:sp modelId="{F18FF5A2-DA86-45E6-9E09-E89DE0654A00}">
      <dsp:nvSpPr>
        <dsp:cNvPr id="0" name=""/>
        <dsp:cNvSpPr/>
      </dsp:nvSpPr>
      <dsp:spPr>
        <a:xfrm>
          <a:off x="2216" y="2415982"/>
          <a:ext cx="4057369" cy="730634"/>
        </a:xfrm>
        <a:prstGeom prst="roundRect">
          <a:avLst/>
        </a:prstGeom>
        <a:solidFill>
          <a:schemeClr val="accent4">
            <a:hueOff val="5571487"/>
            <a:satOff val="19812"/>
            <a:lumOff val="44804"/>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19050" rIns="38100" bIns="19050" numCol="1" spcCol="1270" anchor="ctr" anchorCtr="0">
          <a:noAutofit/>
        </a:bodyPr>
        <a:lstStyle/>
        <a:p>
          <a:pPr lvl="0" algn="l" defTabSz="444500">
            <a:lnSpc>
              <a:spcPct val="90000"/>
            </a:lnSpc>
            <a:spcBef>
              <a:spcPct val="0"/>
            </a:spcBef>
            <a:spcAft>
              <a:spcPct val="35000"/>
            </a:spcAft>
          </a:pPr>
          <a:r>
            <a:rPr lang="en-US" sz="1000" kern="1200" dirty="0" smtClean="0"/>
            <a:t>Complaint committee will meet once a week to review the complains registered in the log book and agreed on the follow up actions.  </a:t>
          </a:r>
          <a:endParaRPr lang="en-US" sz="1000" kern="1200" dirty="0"/>
        </a:p>
      </dsp:txBody>
      <dsp:txXfrm>
        <a:off x="37883" y="2451649"/>
        <a:ext cx="3986035" cy="659300"/>
      </dsp:txXfrm>
    </dsp:sp>
    <dsp:sp modelId="{D66E8F7B-92E2-4E51-A288-E8E36CD31E7D}">
      <dsp:nvSpPr>
        <dsp:cNvPr id="0" name=""/>
        <dsp:cNvSpPr/>
      </dsp:nvSpPr>
      <dsp:spPr>
        <a:xfrm>
          <a:off x="4077589" y="3219680"/>
          <a:ext cx="2548175" cy="730634"/>
        </a:xfrm>
        <a:prstGeom prst="rightArrow">
          <a:avLst>
            <a:gd name="adj1" fmla="val 75000"/>
            <a:gd name="adj2" fmla="val 50000"/>
          </a:avLst>
        </a:prstGeom>
        <a:solidFill>
          <a:schemeClr val="accent4">
            <a:tint val="40000"/>
            <a:alpha val="90000"/>
            <a:hueOff val="7436612"/>
            <a:satOff val="25373"/>
            <a:lumOff val="10851"/>
            <a:alphaOff val="0"/>
          </a:schemeClr>
        </a:solidFill>
        <a:ln w="25400" cap="flat" cmpd="sng" algn="ctr">
          <a:solidFill>
            <a:schemeClr val="accent4">
              <a:tint val="40000"/>
              <a:alpha val="90000"/>
              <a:hueOff val="7436612"/>
              <a:satOff val="25373"/>
              <a:lumOff val="10851"/>
              <a:alphaOff val="0"/>
            </a:schemeClr>
          </a:solidFill>
          <a:prstDash val="solid"/>
        </a:ln>
        <a:effectLst/>
      </dsp:spPr>
      <dsp:style>
        <a:lnRef idx="2">
          <a:scrgbClr r="0" g="0" b="0"/>
        </a:lnRef>
        <a:fillRef idx="1">
          <a:scrgbClr r="0" g="0" b="0"/>
        </a:fillRef>
        <a:effectRef idx="0">
          <a:scrgbClr r="0" g="0" b="0"/>
        </a:effectRef>
        <a:fontRef idx="minor"/>
      </dsp:style>
    </dsp:sp>
    <dsp:sp modelId="{916E9947-1A24-4046-A460-98E18644BFF4}">
      <dsp:nvSpPr>
        <dsp:cNvPr id="0" name=""/>
        <dsp:cNvSpPr/>
      </dsp:nvSpPr>
      <dsp:spPr>
        <a:xfrm>
          <a:off x="3634" y="3219680"/>
          <a:ext cx="4073955" cy="730634"/>
        </a:xfrm>
        <a:prstGeom prst="roundRect">
          <a:avLst/>
        </a:prstGeom>
        <a:solidFill>
          <a:schemeClr val="accent4">
            <a:hueOff val="7428649"/>
            <a:satOff val="26416"/>
            <a:lumOff val="59739"/>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19050" rIns="38100" bIns="19050" numCol="1" spcCol="1270" anchor="ctr" anchorCtr="0">
          <a:noAutofit/>
        </a:bodyPr>
        <a:lstStyle/>
        <a:p>
          <a:pPr lvl="0" algn="l" defTabSz="444500">
            <a:lnSpc>
              <a:spcPct val="90000"/>
            </a:lnSpc>
            <a:spcBef>
              <a:spcPct val="0"/>
            </a:spcBef>
            <a:spcAft>
              <a:spcPct val="35000"/>
            </a:spcAft>
          </a:pPr>
          <a:r>
            <a:rPr lang="en-US" sz="1000" kern="1200" dirty="0" smtClean="0">
              <a:solidFill>
                <a:schemeClr val="tx1"/>
              </a:solidFill>
            </a:rPr>
            <a:t>Depend on the complain, assigned senior manager will  consult with the field team member and get his/her opinion  </a:t>
          </a:r>
          <a:endParaRPr lang="en-US" sz="1000" kern="1200" dirty="0">
            <a:solidFill>
              <a:schemeClr val="tx1"/>
            </a:solidFill>
          </a:endParaRPr>
        </a:p>
      </dsp:txBody>
      <dsp:txXfrm>
        <a:off x="39301" y="3255347"/>
        <a:ext cx="4002621" cy="659300"/>
      </dsp:txXfrm>
    </dsp:sp>
    <dsp:sp modelId="{0B727816-5ED4-42FF-9D63-5EBCD0C910F3}">
      <dsp:nvSpPr>
        <dsp:cNvPr id="0" name=""/>
        <dsp:cNvSpPr/>
      </dsp:nvSpPr>
      <dsp:spPr>
        <a:xfrm>
          <a:off x="4087618" y="4023378"/>
          <a:ext cx="2540406" cy="730634"/>
        </a:xfrm>
        <a:prstGeom prst="rightArrow">
          <a:avLst>
            <a:gd name="adj1" fmla="val 75000"/>
            <a:gd name="adj2" fmla="val 50000"/>
          </a:avLst>
        </a:prstGeom>
        <a:solidFill>
          <a:schemeClr val="accent4">
            <a:tint val="40000"/>
            <a:alpha val="90000"/>
            <a:hueOff val="9295764"/>
            <a:satOff val="31716"/>
            <a:lumOff val="13564"/>
            <a:alphaOff val="0"/>
          </a:schemeClr>
        </a:solidFill>
        <a:ln w="25400" cap="flat" cmpd="sng" algn="ctr">
          <a:solidFill>
            <a:schemeClr val="accent4">
              <a:tint val="40000"/>
              <a:alpha val="90000"/>
              <a:hueOff val="9295764"/>
              <a:satOff val="31716"/>
              <a:lumOff val="13564"/>
              <a:alphaOff val="0"/>
            </a:schemeClr>
          </a:solidFill>
          <a:prstDash val="solid"/>
        </a:ln>
        <a:effectLst/>
      </dsp:spPr>
      <dsp:style>
        <a:lnRef idx="2">
          <a:scrgbClr r="0" g="0" b="0"/>
        </a:lnRef>
        <a:fillRef idx="1">
          <a:scrgbClr r="0" g="0" b="0"/>
        </a:fillRef>
        <a:effectRef idx="0">
          <a:scrgbClr r="0" g="0" b="0"/>
        </a:effectRef>
        <a:fontRef idx="minor"/>
      </dsp:style>
    </dsp:sp>
    <dsp:sp modelId="{F5BA7371-8423-46BA-A681-E55EAA87C35B}">
      <dsp:nvSpPr>
        <dsp:cNvPr id="0" name=""/>
        <dsp:cNvSpPr/>
      </dsp:nvSpPr>
      <dsp:spPr>
        <a:xfrm>
          <a:off x="1374" y="4023378"/>
          <a:ext cx="4086244" cy="730634"/>
        </a:xfrm>
        <a:prstGeom prst="roundRect">
          <a:avLst/>
        </a:prstGeom>
        <a:solidFill>
          <a:schemeClr val="accent4">
            <a:hueOff val="9285811"/>
            <a:satOff val="33020"/>
            <a:lumOff val="7467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19050" rIns="38100" bIns="19050" numCol="1" spcCol="1270" anchor="ctr" anchorCtr="0">
          <a:noAutofit/>
        </a:bodyPr>
        <a:lstStyle/>
        <a:p>
          <a:pPr lvl="0" algn="l" defTabSz="444500">
            <a:lnSpc>
              <a:spcPct val="90000"/>
            </a:lnSpc>
            <a:spcBef>
              <a:spcPct val="0"/>
            </a:spcBef>
            <a:spcAft>
              <a:spcPct val="35000"/>
            </a:spcAft>
          </a:pPr>
          <a:r>
            <a:rPr lang="en-US" sz="1000" kern="1200" dirty="0" smtClean="0">
              <a:solidFill>
                <a:schemeClr val="tx1"/>
              </a:solidFill>
            </a:rPr>
            <a:t>Investigate the complain and provide response to the person who lodged the complain. Complaint register will be updated with actions taken for each complaint.  </a:t>
          </a:r>
          <a:endParaRPr lang="en-US" sz="1000" kern="1200" dirty="0">
            <a:solidFill>
              <a:schemeClr val="tx1"/>
            </a:solidFill>
          </a:endParaRPr>
        </a:p>
      </dsp:txBody>
      <dsp:txXfrm>
        <a:off x="37041" y="4059045"/>
        <a:ext cx="4014910" cy="659300"/>
      </dsp:txXfrm>
    </dsp:sp>
    <dsp:sp modelId="{EBDE0B16-2DAA-4E74-93C0-EDDC58AA7D98}">
      <dsp:nvSpPr>
        <dsp:cNvPr id="0" name=""/>
        <dsp:cNvSpPr/>
      </dsp:nvSpPr>
      <dsp:spPr>
        <a:xfrm>
          <a:off x="4087618" y="4827076"/>
          <a:ext cx="2540406" cy="730634"/>
        </a:xfrm>
        <a:prstGeom prst="rightArrow">
          <a:avLst>
            <a:gd name="adj1" fmla="val 75000"/>
            <a:gd name="adj2" fmla="val 50000"/>
          </a:avLst>
        </a:prstGeom>
        <a:solidFill>
          <a:schemeClr val="accent4">
            <a:tint val="40000"/>
            <a:alpha val="90000"/>
            <a:hueOff val="11154917"/>
            <a:satOff val="38059"/>
            <a:lumOff val="16277"/>
            <a:alphaOff val="0"/>
          </a:schemeClr>
        </a:solidFill>
        <a:ln w="25400" cap="flat" cmpd="sng" algn="ctr">
          <a:solidFill>
            <a:schemeClr val="accent4">
              <a:tint val="40000"/>
              <a:alpha val="90000"/>
              <a:hueOff val="11154917"/>
              <a:satOff val="38059"/>
              <a:lumOff val="16277"/>
              <a:alphaOff val="0"/>
            </a:schemeClr>
          </a:solidFill>
          <a:prstDash val="solid"/>
        </a:ln>
        <a:effectLst/>
      </dsp:spPr>
      <dsp:style>
        <a:lnRef idx="2">
          <a:scrgbClr r="0" g="0" b="0"/>
        </a:lnRef>
        <a:fillRef idx="1">
          <a:scrgbClr r="0" g="0" b="0"/>
        </a:fillRef>
        <a:effectRef idx="0">
          <a:scrgbClr r="0" g="0" b="0"/>
        </a:effectRef>
        <a:fontRef idx="minor"/>
      </dsp:style>
    </dsp:sp>
    <dsp:sp modelId="{AA0CBFF1-30C6-43BF-A8B6-669A0362EBF5}">
      <dsp:nvSpPr>
        <dsp:cNvPr id="0" name=""/>
        <dsp:cNvSpPr/>
      </dsp:nvSpPr>
      <dsp:spPr>
        <a:xfrm>
          <a:off x="1374" y="4827076"/>
          <a:ext cx="4086244" cy="730634"/>
        </a:xfrm>
        <a:prstGeom prst="roundRect">
          <a:avLst/>
        </a:prstGeom>
        <a:solidFill>
          <a:schemeClr val="accent4">
            <a:hueOff val="11142974"/>
            <a:satOff val="39624"/>
            <a:lumOff val="89608"/>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19050" rIns="38100" bIns="19050" numCol="1" spcCol="1270" anchor="ctr" anchorCtr="0">
          <a:noAutofit/>
        </a:bodyPr>
        <a:lstStyle/>
        <a:p>
          <a:pPr lvl="0" algn="l" defTabSz="444500">
            <a:lnSpc>
              <a:spcPct val="90000"/>
            </a:lnSpc>
            <a:spcBef>
              <a:spcPct val="0"/>
            </a:spcBef>
            <a:spcAft>
              <a:spcPct val="35000"/>
            </a:spcAft>
          </a:pPr>
          <a:r>
            <a:rPr lang="en-US" sz="1000" kern="1200" dirty="0" smtClean="0">
              <a:solidFill>
                <a:schemeClr val="tx1"/>
              </a:solidFill>
            </a:rPr>
            <a:t>If  the complaint about a CARE staff or resources, a senior manager will update the PMT (Vavuniya) about the progress and will inform to Colombo CO to seek further </a:t>
          </a:r>
          <a:r>
            <a:rPr lang="en-US" sz="1000" kern="1200" dirty="0" err="1" smtClean="0">
              <a:solidFill>
                <a:schemeClr val="tx1"/>
              </a:solidFill>
            </a:rPr>
            <a:t>advicers</a:t>
          </a:r>
          <a:r>
            <a:rPr lang="en-US" sz="1000" kern="1200" dirty="0" smtClean="0">
              <a:solidFill>
                <a:schemeClr val="tx1"/>
              </a:solidFill>
            </a:rPr>
            <a:t>. </a:t>
          </a:r>
          <a:endParaRPr lang="en-US" sz="1000" kern="1200" dirty="0">
            <a:solidFill>
              <a:schemeClr val="tx1"/>
            </a:solidFill>
          </a:endParaRPr>
        </a:p>
      </dsp:txBody>
      <dsp:txXfrm>
        <a:off x="37041" y="4862743"/>
        <a:ext cx="4014910" cy="659300"/>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16EBF36-8012-478E-9DB0-470898CF45CD}" type="datetimeFigureOut">
              <a:rPr lang="en-US" smtClean="0"/>
              <a:pPr/>
              <a:t>9/28/2016</a:t>
            </a:fld>
            <a:endParaRPr lang="en-US"/>
          </a:p>
        </p:txBody>
      </p:sp>
      <p:sp>
        <p:nvSpPr>
          <p:cNvPr id="4" name="Slide Image Placeholder 3"/>
          <p:cNvSpPr>
            <a:spLocks noGrp="1" noRot="1" noChangeAspect="1"/>
          </p:cNvSpPr>
          <p:nvPr>
            <p:ph type="sldImg" idx="2"/>
          </p:nvPr>
        </p:nvSpPr>
        <p:spPr>
          <a:xfrm>
            <a:off x="2197100" y="696913"/>
            <a:ext cx="2616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707717A-621E-49D7-A390-3BD913E9BDCA}" type="slidenum">
              <a:rPr lang="en-US" smtClean="0"/>
              <a:pPr/>
              <a:t>‹#›</a:t>
            </a:fld>
            <a:endParaRPr lang="en-US"/>
          </a:p>
        </p:txBody>
      </p:sp>
    </p:spTree>
    <p:extLst>
      <p:ext uri="{BB962C8B-B14F-4D97-AF65-F5344CB8AC3E}">
        <p14:creationId xmlns:p14="http://schemas.microsoft.com/office/powerpoint/2010/main" val="737104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07717A-621E-49D7-A390-3BD913E9BDCA}"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9"/>
            <a:ext cx="5829300" cy="1960033"/>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342900" y="2133602"/>
            <a:ext cx="6172200" cy="6034617"/>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20"/>
            <a:ext cx="5829300" cy="2000249"/>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2"/>
            <a:ext cx="3028950" cy="6034617"/>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2"/>
            <a:ext cx="3028950" cy="6034617"/>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1" y="2046817"/>
            <a:ext cx="3030141" cy="85301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1" y="2899833"/>
            <a:ext cx="3030141" cy="5268384"/>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0" y="2046817"/>
            <a:ext cx="3031331" cy="85301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0" y="2899833"/>
            <a:ext cx="3031331" cy="5268384"/>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1" y="364067"/>
            <a:ext cx="2256235" cy="154940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8" y="364069"/>
            <a:ext cx="3833813" cy="7804151"/>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1" y="1913468"/>
            <a:ext cx="2256235" cy="6254751"/>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344216" y="7156452"/>
            <a:ext cx="4114800" cy="107314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2133602"/>
            <a:ext cx="6172200" cy="6034617"/>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6"/>
            <a:ext cx="1543050" cy="7802033"/>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6"/>
            <a:ext cx="4514850" cy="780203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1" descr="BottomBar"/>
          <p:cNvPicPr>
            <a:picLocks noChangeAspect="1" noChangeArrowheads="1"/>
          </p:cNvPicPr>
          <p:nvPr userDrawn="1"/>
        </p:nvPicPr>
        <p:blipFill>
          <a:blip r:embed="rId13" cstate="print"/>
          <a:srcRect/>
          <a:stretch>
            <a:fillRect/>
          </a:stretch>
        </p:blipFill>
        <p:spPr bwMode="auto">
          <a:xfrm>
            <a:off x="1" y="8684686"/>
            <a:ext cx="6859191" cy="459316"/>
          </a:xfrm>
          <a:prstGeom prst="rect">
            <a:avLst/>
          </a:prstGeom>
          <a:noFill/>
          <a:ln w="9525">
            <a:noFill/>
            <a:miter lim="800000"/>
            <a:headEnd/>
            <a:tailEnd/>
          </a:ln>
        </p:spPr>
      </p:pic>
      <p:pic>
        <p:nvPicPr>
          <p:cNvPr id="1027" name="Picture 17" descr="roughedge"/>
          <p:cNvPicPr>
            <a:picLocks noChangeAspect="1" noChangeArrowheads="1"/>
          </p:cNvPicPr>
          <p:nvPr userDrawn="1"/>
        </p:nvPicPr>
        <p:blipFill>
          <a:blip r:embed="rId14" cstate="print"/>
          <a:srcRect/>
          <a:stretch>
            <a:fillRect/>
          </a:stretch>
        </p:blipFill>
        <p:spPr bwMode="auto">
          <a:xfrm>
            <a:off x="0" y="0"/>
            <a:ext cx="6858000" cy="1642533"/>
          </a:xfrm>
          <a:prstGeom prst="rect">
            <a:avLst/>
          </a:prstGeom>
          <a:noFill/>
          <a:ln w="9525">
            <a:noFill/>
            <a:miter lim="800000"/>
            <a:headEnd/>
            <a:tailEnd/>
          </a:ln>
        </p:spPr>
      </p:pic>
      <p:sp>
        <p:nvSpPr>
          <p:cNvPr id="1042" name="Rectangle 18"/>
          <p:cNvSpPr>
            <a:spLocks noChangeArrowheads="1"/>
          </p:cNvSpPr>
          <p:nvPr userDrawn="1"/>
        </p:nvSpPr>
        <p:spPr bwMode="auto">
          <a:xfrm>
            <a:off x="7627145" y="395817"/>
            <a:ext cx="184731" cy="369332"/>
          </a:xfrm>
          <a:prstGeom prst="rect">
            <a:avLst/>
          </a:prstGeom>
          <a:noFill/>
          <a:ln w="9525">
            <a:noFill/>
            <a:miter lim="800000"/>
            <a:headEnd/>
            <a:tailEnd/>
          </a:ln>
          <a:effectLst/>
        </p:spPr>
        <p:txBody>
          <a:bodyPr wrap="none">
            <a:spAutoFit/>
          </a:bodyPr>
          <a:lstStyle/>
          <a:p>
            <a:pPr algn="l" rtl="0" fontAlgn="base">
              <a:spcBef>
                <a:spcPct val="0"/>
              </a:spcBef>
              <a:spcAft>
                <a:spcPct val="0"/>
              </a:spcAft>
              <a:defRPr/>
            </a:pPr>
            <a:endParaRPr lang="en-US" kern="1200" dirty="0">
              <a:solidFill>
                <a:srgbClr val="000000"/>
              </a:solidFill>
              <a:latin typeface="Arial" charset="0"/>
              <a:ea typeface="+mn-ea"/>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28600" y="0"/>
            <a:ext cx="6248400" cy="1295400"/>
          </a:xfrm>
          <a:prstGeom prst="rect">
            <a:avLst/>
          </a:prstGeom>
        </p:spPr>
        <p:txBody>
          <a:bodyPr/>
          <a:lstStyle/>
          <a:p>
            <a:pPr eaLnBrk="0" fontAlgn="base" hangingPunct="0">
              <a:spcBef>
                <a:spcPct val="0"/>
              </a:spcBef>
              <a:spcAft>
                <a:spcPct val="0"/>
              </a:spcAft>
              <a:defRPr/>
            </a:pPr>
            <a:r>
              <a:rPr lang="en-GB" sz="4000" b="1" dirty="0" smtClean="0">
                <a:solidFill>
                  <a:srgbClr val="FF9900"/>
                </a:solidFill>
                <a:latin typeface="Arial"/>
              </a:rPr>
              <a:t>Complaint Mechanism </a:t>
            </a:r>
          </a:p>
          <a:p>
            <a:pPr eaLnBrk="0" fontAlgn="base" hangingPunct="0">
              <a:spcBef>
                <a:spcPct val="0"/>
              </a:spcBef>
              <a:spcAft>
                <a:spcPct val="0"/>
              </a:spcAft>
              <a:defRPr/>
            </a:pPr>
            <a:r>
              <a:rPr lang="en-GB" sz="2000" b="1" dirty="0" smtClean="0">
                <a:solidFill>
                  <a:srgbClr val="FF9900"/>
                </a:solidFill>
                <a:latin typeface="Arial"/>
              </a:rPr>
              <a:t>of </a:t>
            </a:r>
            <a:r>
              <a:rPr lang="en-GB" sz="2000" b="1" dirty="0" smtClean="0">
                <a:solidFill>
                  <a:schemeClr val="bg1"/>
                </a:solidFill>
                <a:latin typeface="Arial"/>
              </a:rPr>
              <a:t>Northern Resettlement Program</a:t>
            </a:r>
          </a:p>
          <a:p>
            <a:pPr eaLnBrk="0" fontAlgn="base" hangingPunct="0">
              <a:spcBef>
                <a:spcPct val="0"/>
              </a:spcBef>
              <a:spcAft>
                <a:spcPct val="0"/>
              </a:spcAft>
              <a:defRPr/>
            </a:pPr>
            <a:endParaRPr lang="en-GB" sz="1200" b="1" i="1" dirty="0" smtClean="0">
              <a:solidFill>
                <a:schemeClr val="bg1"/>
              </a:solidFill>
            </a:endParaRPr>
          </a:p>
          <a:p>
            <a:pPr eaLnBrk="0" fontAlgn="base" hangingPunct="0">
              <a:spcBef>
                <a:spcPct val="0"/>
              </a:spcBef>
              <a:spcAft>
                <a:spcPct val="0"/>
              </a:spcAft>
              <a:defRPr/>
            </a:pPr>
            <a:r>
              <a:rPr lang="en-GB" sz="1200" b="1" dirty="0" smtClean="0">
                <a:solidFill>
                  <a:schemeClr val="bg1"/>
                </a:solidFill>
              </a:rPr>
              <a:t>			IT’S ALL ABOUT  LISTERNING TO PEOPLE</a:t>
            </a:r>
          </a:p>
          <a:p>
            <a:pPr eaLnBrk="0" fontAlgn="base" hangingPunct="0">
              <a:spcBef>
                <a:spcPct val="0"/>
              </a:spcBef>
              <a:spcAft>
                <a:spcPct val="0"/>
              </a:spcAft>
              <a:defRPr/>
            </a:pPr>
            <a:endParaRPr lang="en-GB" sz="1400" b="1" dirty="0">
              <a:solidFill>
                <a:srgbClr val="FF9900"/>
              </a:solidFill>
              <a:latin typeface="Arial"/>
            </a:endParaRPr>
          </a:p>
        </p:txBody>
      </p:sp>
      <p:pic>
        <p:nvPicPr>
          <p:cNvPr id="10" name="Picture 14" descr="ce_3c_p"/>
          <p:cNvPicPr>
            <a:picLocks noChangeAspect="1" noChangeArrowheads="1"/>
          </p:cNvPicPr>
          <p:nvPr/>
        </p:nvPicPr>
        <p:blipFill>
          <a:blip r:embed="rId3" cstate="print"/>
          <a:srcRect/>
          <a:stretch>
            <a:fillRect/>
          </a:stretch>
        </p:blipFill>
        <p:spPr bwMode="auto">
          <a:xfrm>
            <a:off x="6172200" y="304800"/>
            <a:ext cx="509588" cy="645851"/>
          </a:xfrm>
          <a:prstGeom prst="rect">
            <a:avLst/>
          </a:prstGeom>
          <a:noFill/>
          <a:ln w="9525">
            <a:noFill/>
            <a:miter lim="800000"/>
            <a:headEnd/>
            <a:tailEnd/>
          </a:ln>
        </p:spPr>
      </p:pic>
      <p:sp>
        <p:nvSpPr>
          <p:cNvPr id="322" name="TextBox 321"/>
          <p:cNvSpPr txBox="1"/>
          <p:nvPr/>
        </p:nvSpPr>
        <p:spPr>
          <a:xfrm>
            <a:off x="381000" y="1600200"/>
            <a:ext cx="2895600" cy="5478423"/>
          </a:xfrm>
          <a:prstGeom prst="rect">
            <a:avLst/>
          </a:prstGeom>
          <a:noFill/>
        </p:spPr>
        <p:txBody>
          <a:bodyPr wrap="square" rtlCol="0">
            <a:spAutoFit/>
          </a:bodyPr>
          <a:lstStyle/>
          <a:p>
            <a:pPr algn="just"/>
            <a:r>
              <a:rPr lang="en-US" sz="1000" b="1" dirty="0" smtClean="0"/>
              <a:t>Background </a:t>
            </a:r>
            <a:endParaRPr lang="en-US" sz="1000" dirty="0" smtClean="0"/>
          </a:p>
          <a:p>
            <a:pPr algn="just"/>
            <a:r>
              <a:rPr lang="en-US" sz="1000" dirty="0" smtClean="0"/>
              <a:t>CARE Vavuniya has been implementing emergency and early recovery activities since May 2009, targeting the war affected as well as the vulnerable communities. The type of activities CARE has been involved in, includes transitional shelter, water and sanitation, health and hygiene promotion, assert restoration, cash for work etc. CARE’s program in </a:t>
            </a:r>
            <a:r>
              <a:rPr lang="en-US" sz="1000" dirty="0" err="1" smtClean="0"/>
              <a:t>Vanni</a:t>
            </a:r>
            <a:r>
              <a:rPr lang="en-US" sz="1000" dirty="0" smtClean="0"/>
              <a:t> has evolved through different phases and learning from each phase was used to design future activities. A community driven approach has been adopted in livelihood and Infrastructure activities where community plays a significant role in determining the model and approach of our intervention.  </a:t>
            </a:r>
          </a:p>
          <a:p>
            <a:pPr algn="just"/>
            <a:endParaRPr lang="en-US" sz="1000" dirty="0" smtClean="0"/>
          </a:p>
          <a:p>
            <a:pPr algn="just"/>
            <a:r>
              <a:rPr lang="en-US" sz="1000" dirty="0" smtClean="0"/>
              <a:t>A key observation made when implementing emergency and early recovery projects in the </a:t>
            </a:r>
            <a:r>
              <a:rPr lang="en-US" sz="1000" dirty="0" err="1" smtClean="0"/>
              <a:t>Vanni</a:t>
            </a:r>
            <a:r>
              <a:rPr lang="en-US" sz="1000" dirty="0" smtClean="0"/>
              <a:t> was, due to the large number of people resettled with limited resources, we are unable to meet everyone’s need. As a result, we had to limit to a selection criteria which targeted the most vulnerable people in the community.  While developing the criteria, CARE adhered to the standards agreed by the early recovery cluster and community groups such as RDS, WRDS and  government officers such as  the GS. The past few years, have seen many revisions in the selection criteria. When observed that our criteria excluded a group of vulnerable people, we revised the list to make deliberate efforts to make the selection process inclusive. </a:t>
            </a:r>
          </a:p>
        </p:txBody>
      </p:sp>
      <p:pic>
        <p:nvPicPr>
          <p:cNvPr id="2051" name="Picture 3"/>
          <p:cNvPicPr>
            <a:picLocks noChangeAspect="1" noChangeArrowheads="1"/>
          </p:cNvPicPr>
          <p:nvPr/>
        </p:nvPicPr>
        <p:blipFill>
          <a:blip r:embed="rId4" cstate="screen"/>
          <a:srcRect/>
          <a:stretch>
            <a:fillRect/>
          </a:stretch>
        </p:blipFill>
        <p:spPr bwMode="auto">
          <a:xfrm>
            <a:off x="-1" y="6849174"/>
            <a:ext cx="6858001" cy="2294826"/>
          </a:xfrm>
          <a:prstGeom prst="rect">
            <a:avLst/>
          </a:prstGeom>
          <a:noFill/>
          <a:ln w="9525">
            <a:noFill/>
            <a:miter lim="800000"/>
            <a:headEnd/>
            <a:tailEnd/>
          </a:ln>
          <a:effectLst/>
        </p:spPr>
      </p:pic>
      <p:sp>
        <p:nvSpPr>
          <p:cNvPr id="320" name="TextBox 319"/>
          <p:cNvSpPr txBox="1"/>
          <p:nvPr/>
        </p:nvSpPr>
        <p:spPr>
          <a:xfrm>
            <a:off x="3581400" y="1752600"/>
            <a:ext cx="2895600" cy="6093976"/>
          </a:xfrm>
          <a:prstGeom prst="rect">
            <a:avLst/>
          </a:prstGeom>
          <a:noFill/>
        </p:spPr>
        <p:txBody>
          <a:bodyPr wrap="square" rtlCol="0">
            <a:spAutoFit/>
          </a:bodyPr>
          <a:lstStyle/>
          <a:p>
            <a:pPr algn="just"/>
            <a:r>
              <a:rPr lang="en-US" sz="1000" dirty="0" smtClean="0"/>
              <a:t>Even though, we explained what the “selection criteria” is to communities, published the name list of the selected beneficiaries in the common place etc, grievances continued to arise among the villagers. Most times reason alludes to lack of knowledge on the “selection criteria”, cases of those ineligible receiving assistance or malpractices by government or CBOs in those communities among other issues. Although we receive large number of complaints during beneficiary selection and asset transfers to the community, there is also complaints received towards the latter part of the project. </a:t>
            </a:r>
            <a:endParaRPr lang="en-US" sz="1000" dirty="0" smtClean="0">
              <a:ln>
                <a:solidFill>
                  <a:srgbClr val="FFC000"/>
                </a:solidFill>
              </a:ln>
            </a:endParaRPr>
          </a:p>
          <a:p>
            <a:pPr algn="just"/>
            <a:endParaRPr lang="en-US" sz="1000" dirty="0" smtClean="0"/>
          </a:p>
          <a:p>
            <a:pPr algn="just"/>
            <a:r>
              <a:rPr lang="en-US" sz="1000" dirty="0" smtClean="0"/>
              <a:t>The main objective of establishing this system is to ensure accountability to beneficiaries and stakeholders with whom CARE works with. If there are any grievances prone to create tension among the community due to our intervention, it’s our responsibility to address those issues and solve them in an appropriate manner. Establishment of this system is also an opportunity for CARE to demonstrate our program quality to the people we are working with including stakeholders. In addition, this tool is also a key recommendations of the Humanitarian Accountability Partnership (HAP). The DNH analysis conducted in resettlement program has also indicated that we have to have a system to deal with community complaints. In addition to that, CARE staff receive complaints through phone calls, letters, etc. But there wasn’t a structured system to deal with these complains and document them. An adequate system will help the program implementers to identify the nature of the complain as a result  enable the management to take decisions. </a:t>
            </a:r>
            <a:endParaRPr lang="en-US" sz="1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6172200" cy="1295400"/>
          </a:xfrm>
        </p:spPr>
        <p:txBody>
          <a:bodyPr/>
          <a:lstStyle/>
          <a:p>
            <a:pPr algn="l"/>
            <a:r>
              <a:rPr lang="en-US" sz="6000" b="1" kern="1200" dirty="0" smtClean="0">
                <a:solidFill>
                  <a:schemeClr val="bg1"/>
                </a:solidFill>
                <a:latin typeface="Arial"/>
                <a:ea typeface="+mn-ea"/>
                <a:cs typeface="+mn-cs"/>
              </a:rPr>
              <a:t>COMPLAINT</a:t>
            </a:r>
            <a:endParaRPr lang="en-US" sz="6000" b="1" kern="1200" dirty="0" smtClean="0">
              <a:solidFill>
                <a:srgbClr val="FF9900"/>
              </a:solidFill>
              <a:latin typeface="Arial"/>
              <a:ea typeface="+mn-ea"/>
              <a:cs typeface="+mn-cs"/>
            </a:endParaRPr>
          </a:p>
        </p:txBody>
      </p:sp>
      <p:pic>
        <p:nvPicPr>
          <p:cNvPr id="3" name="Picture 14" descr="ce_3c_p"/>
          <p:cNvPicPr>
            <a:picLocks noChangeAspect="1" noChangeArrowheads="1"/>
          </p:cNvPicPr>
          <p:nvPr/>
        </p:nvPicPr>
        <p:blipFill>
          <a:blip r:embed="rId2" cstate="print"/>
          <a:srcRect/>
          <a:stretch>
            <a:fillRect/>
          </a:stretch>
        </p:blipFill>
        <p:spPr bwMode="auto">
          <a:xfrm>
            <a:off x="6248400" y="304800"/>
            <a:ext cx="433388" cy="549275"/>
          </a:xfrm>
          <a:prstGeom prst="rect">
            <a:avLst/>
          </a:prstGeom>
          <a:noFill/>
          <a:ln w="9525">
            <a:noFill/>
            <a:miter lim="800000"/>
            <a:headEnd/>
            <a:tailEnd/>
          </a:ln>
        </p:spPr>
      </p:pic>
      <p:sp>
        <p:nvSpPr>
          <p:cNvPr id="6" name="Title 1"/>
          <p:cNvSpPr txBox="1">
            <a:spLocks/>
          </p:cNvSpPr>
          <p:nvPr/>
        </p:nvSpPr>
        <p:spPr>
          <a:xfrm>
            <a:off x="2275962" y="864078"/>
            <a:ext cx="4648200" cy="533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smtClean="0">
                <a:ln>
                  <a:noFill/>
                </a:ln>
                <a:solidFill>
                  <a:srgbClr val="FF9900"/>
                </a:solidFill>
                <a:effectLst/>
                <a:uLnTx/>
                <a:uFillTx/>
                <a:latin typeface="Arial"/>
                <a:ea typeface="+mn-ea"/>
                <a:cs typeface="+mn-cs"/>
              </a:rPr>
              <a:t>Mechanism system </a:t>
            </a:r>
          </a:p>
        </p:txBody>
      </p:sp>
      <p:sp>
        <p:nvSpPr>
          <p:cNvPr id="7" name="TextBox 6"/>
          <p:cNvSpPr txBox="1"/>
          <p:nvPr/>
        </p:nvSpPr>
        <p:spPr>
          <a:xfrm>
            <a:off x="457200" y="1649849"/>
            <a:ext cx="5943600" cy="1323439"/>
          </a:xfrm>
          <a:prstGeom prst="rect">
            <a:avLst/>
          </a:prstGeom>
          <a:noFill/>
        </p:spPr>
        <p:txBody>
          <a:bodyPr wrap="square" rtlCol="0">
            <a:spAutoFit/>
          </a:bodyPr>
          <a:lstStyle/>
          <a:p>
            <a:pPr algn="just"/>
            <a:r>
              <a:rPr lang="en-US" sz="1000" dirty="0" smtClean="0"/>
              <a:t>Considering the above factors, The Program Management Team (PMT) of Vavuniya agreed to set up an innovative complain mechanism system to deal with complains in a professional and timely fashion. In the past resettlement program did not have a structured system to receive and respond to complains of the community. While acknowledging the fact that mobile phones become an essential communication mode of many communities that we work with and challenges faced with traditional complaint systems by establishing complaint boxes, etc. The team decided to pilot a complaint mechanism using  telephones. Any community member who wanted to make a complaint about CARE’s programming are free to call our hotline number to register a complaint. </a:t>
            </a:r>
          </a:p>
        </p:txBody>
      </p:sp>
      <p:sp>
        <p:nvSpPr>
          <p:cNvPr id="8" name="TextBox 7"/>
          <p:cNvSpPr txBox="1"/>
          <p:nvPr/>
        </p:nvSpPr>
        <p:spPr>
          <a:xfrm>
            <a:off x="457200" y="3276600"/>
            <a:ext cx="5943600"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800" dirty="0" smtClean="0"/>
              <a:t>Dial us..We are ready to listen you..!</a:t>
            </a:r>
            <a:endParaRPr lang="en-US" sz="2800" dirty="0"/>
          </a:p>
        </p:txBody>
      </p:sp>
      <p:pic>
        <p:nvPicPr>
          <p:cNvPr id="1026" name="Picture 2" descr="D:\CARE\_DSC6708.jpg"/>
          <p:cNvPicPr>
            <a:picLocks noChangeAspect="1" noChangeArrowheads="1"/>
          </p:cNvPicPr>
          <p:nvPr/>
        </p:nvPicPr>
        <p:blipFill>
          <a:blip r:embed="rId3" cstate="screen"/>
          <a:srcRect t="12810" b="19477"/>
          <a:stretch>
            <a:fillRect/>
          </a:stretch>
        </p:blipFill>
        <p:spPr bwMode="auto">
          <a:xfrm>
            <a:off x="0" y="6324600"/>
            <a:ext cx="6858000" cy="28194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 y="45932"/>
            <a:ext cx="2438400" cy="1112308"/>
          </a:xfrm>
        </p:spPr>
        <p:txBody>
          <a:bodyPr/>
          <a:lstStyle/>
          <a:p>
            <a:pPr algn="l"/>
            <a:r>
              <a:rPr lang="en-US" sz="7200" b="1" kern="1200" dirty="0" smtClean="0">
                <a:solidFill>
                  <a:schemeClr val="bg1"/>
                </a:solidFill>
                <a:latin typeface="Arial"/>
                <a:ea typeface="+mn-ea"/>
                <a:cs typeface="+mn-cs"/>
              </a:rPr>
              <a:t>PRE</a:t>
            </a:r>
            <a:endParaRPr lang="en-US" sz="7200" dirty="0">
              <a:solidFill>
                <a:schemeClr val="bg1"/>
              </a:solidFill>
            </a:endParaRPr>
          </a:p>
        </p:txBody>
      </p:sp>
      <p:sp>
        <p:nvSpPr>
          <p:cNvPr id="4" name="Title 1"/>
          <p:cNvSpPr txBox="1">
            <a:spLocks/>
          </p:cNvSpPr>
          <p:nvPr/>
        </p:nvSpPr>
        <p:spPr>
          <a:xfrm rot="16200000">
            <a:off x="-2888191" y="3878792"/>
            <a:ext cx="6705600" cy="1081616"/>
          </a:xfrm>
          <a:prstGeom prst="rect">
            <a:avLst/>
          </a:prstGeo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8000" b="1" i="0" u="none" strike="noStrike" kern="1200" cap="none" spc="0" normalizeH="0" baseline="0" noProof="0" dirty="0" smtClean="0">
                <a:ln>
                  <a:noFill/>
                </a:ln>
                <a:solidFill>
                  <a:srgbClr val="FF9900"/>
                </a:solidFill>
                <a:effectLst/>
                <a:uLnTx/>
                <a:uFillTx/>
                <a:latin typeface="Arial"/>
                <a:ea typeface="+mn-ea"/>
                <a:cs typeface="+mn-cs"/>
              </a:rPr>
              <a:t>CONDITIONS</a:t>
            </a:r>
            <a:endParaRPr kumimoji="0" lang="en-US" sz="8000" b="0" i="0" u="none" strike="noStrike" kern="0" cap="none" spc="0" normalizeH="0" baseline="0" noProof="0" dirty="0">
              <a:ln>
                <a:noFill/>
              </a:ln>
              <a:solidFill>
                <a:schemeClr val="bg1"/>
              </a:solidFill>
              <a:effectLst/>
              <a:uLnTx/>
              <a:uFillTx/>
              <a:latin typeface="+mj-lt"/>
              <a:ea typeface="+mj-ea"/>
              <a:cs typeface="+mj-cs"/>
            </a:endParaRPr>
          </a:p>
        </p:txBody>
      </p:sp>
      <p:sp>
        <p:nvSpPr>
          <p:cNvPr id="5" name="TextBox 4"/>
          <p:cNvSpPr txBox="1"/>
          <p:nvPr/>
        </p:nvSpPr>
        <p:spPr>
          <a:xfrm>
            <a:off x="990600" y="1676400"/>
            <a:ext cx="2743200" cy="6401753"/>
          </a:xfrm>
          <a:prstGeom prst="rect">
            <a:avLst/>
          </a:prstGeom>
          <a:noFill/>
        </p:spPr>
        <p:txBody>
          <a:bodyPr wrap="square" rtlCol="0">
            <a:spAutoFit/>
          </a:bodyPr>
          <a:lstStyle/>
          <a:p>
            <a:pPr algn="just"/>
            <a:r>
              <a:rPr lang="en-US" sz="1000" b="1" dirty="0" smtClean="0"/>
              <a:t>Staff buy in</a:t>
            </a:r>
            <a:endParaRPr lang="en-US" sz="1000" dirty="0" smtClean="0"/>
          </a:p>
          <a:p>
            <a:pPr algn="just"/>
            <a:r>
              <a:rPr lang="en-US" sz="1000" dirty="0" smtClean="0"/>
              <a:t>It’s critical that CARE staff both Field and the Management come to an agreement about this complain Mechanism and commit towards its implementation. Before implementing the proposed system, all the questions and concerns should be addressed and conclusions reached. CARE staff will be the agent of the proposed system who will implement it in their target project areas. Therefore their buy in is critically important. During the initial orientation about the new system to field staff, there were lot of questions and defensive feedback received by the management team and it was very difficult to convince the field teams to implement this system.       </a:t>
            </a:r>
          </a:p>
          <a:p>
            <a:pPr algn="just"/>
            <a:endParaRPr lang="en-US" sz="1000" dirty="0" smtClean="0"/>
          </a:p>
          <a:p>
            <a:pPr algn="just"/>
            <a:r>
              <a:rPr lang="en-US" sz="1000" b="1" dirty="0" smtClean="0"/>
              <a:t>Dedicated Management</a:t>
            </a:r>
            <a:endParaRPr lang="en-US" sz="1000" dirty="0" smtClean="0"/>
          </a:p>
          <a:p>
            <a:pPr algn="just"/>
            <a:r>
              <a:rPr lang="en-US" sz="1000" dirty="0" smtClean="0"/>
              <a:t>Responsibility should lie within key management staff in implementing the mechanism. Area Director will be responsible in ensuring that management allocate sufficient time to review, reflect and take management decisions based on the analysis of the complaints that we receive. In addition, special complain committee was formed to review the complaints on a regular basis.        </a:t>
            </a:r>
          </a:p>
          <a:p>
            <a:pPr algn="just"/>
            <a:endParaRPr lang="en-US" sz="1000" dirty="0" smtClean="0"/>
          </a:p>
          <a:p>
            <a:pPr algn="just"/>
            <a:r>
              <a:rPr lang="en-US" sz="1000" b="1" dirty="0" smtClean="0"/>
              <a:t>Create awareness and building confidence</a:t>
            </a:r>
            <a:endParaRPr lang="en-US" sz="1000" dirty="0" smtClean="0"/>
          </a:p>
          <a:p>
            <a:pPr algn="just"/>
            <a:r>
              <a:rPr lang="en-US" sz="1000" dirty="0" smtClean="0"/>
              <a:t>Awareness raising and building confidence among villagers about this system is vital if it is to succeed. We are using several interventions such as postering, community meetings, and stakeholder meetings to enlighten them about the system and its functions. This is an important pre condition for the success of the mechanism. </a:t>
            </a:r>
          </a:p>
          <a:p>
            <a:pPr algn="just"/>
            <a:r>
              <a:rPr lang="en-US" sz="1000" dirty="0" smtClean="0"/>
              <a:t> </a:t>
            </a:r>
          </a:p>
          <a:p>
            <a:pPr algn="just"/>
            <a:endParaRPr lang="en-US" sz="1000" dirty="0" smtClean="0"/>
          </a:p>
        </p:txBody>
      </p:sp>
      <p:sp>
        <p:nvSpPr>
          <p:cNvPr id="6" name="TextBox 5"/>
          <p:cNvSpPr txBox="1"/>
          <p:nvPr/>
        </p:nvSpPr>
        <p:spPr>
          <a:xfrm>
            <a:off x="3886200" y="1676400"/>
            <a:ext cx="2743200" cy="400110"/>
          </a:xfrm>
          <a:prstGeom prst="rect">
            <a:avLst/>
          </a:prstGeom>
          <a:noFill/>
        </p:spPr>
        <p:txBody>
          <a:bodyPr wrap="square" rtlCol="0">
            <a:spAutoFit/>
          </a:bodyPr>
          <a:lstStyle/>
          <a:p>
            <a:pPr algn="just"/>
            <a:r>
              <a:rPr lang="en-US" sz="1000" dirty="0" smtClean="0"/>
              <a:t> </a:t>
            </a:r>
          </a:p>
          <a:p>
            <a:pPr algn="just"/>
            <a:endParaRPr lang="en-US" sz="1000" dirty="0" smtClean="0"/>
          </a:p>
        </p:txBody>
      </p:sp>
      <p:pic>
        <p:nvPicPr>
          <p:cNvPr id="3074" name="Picture 2"/>
          <p:cNvPicPr>
            <a:picLocks noChangeAspect="1" noChangeArrowheads="1"/>
          </p:cNvPicPr>
          <p:nvPr/>
        </p:nvPicPr>
        <p:blipFill>
          <a:blip r:embed="rId2" cstate="print"/>
          <a:srcRect/>
          <a:stretch>
            <a:fillRect/>
          </a:stretch>
        </p:blipFill>
        <p:spPr bwMode="auto">
          <a:xfrm>
            <a:off x="4267200" y="1399907"/>
            <a:ext cx="2590800" cy="728689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chemeClr val="bg1"/>
                </a:solidFill>
              </a:rPr>
              <a:t>What </a:t>
            </a:r>
            <a:r>
              <a:rPr lang="en-US" b="1" dirty="0" smtClean="0">
                <a:solidFill>
                  <a:srgbClr val="FF9900"/>
                </a:solidFill>
              </a:rPr>
              <a:t>type of complain</a:t>
            </a:r>
            <a:r>
              <a:rPr lang="en-US" b="1" dirty="0" smtClean="0">
                <a:solidFill>
                  <a:schemeClr val="bg1"/>
                </a:solidFill>
              </a:rPr>
              <a:t> </a:t>
            </a:r>
            <a:r>
              <a:rPr lang="en-US" sz="1800" b="1" dirty="0" smtClean="0">
                <a:solidFill>
                  <a:schemeClr val="bg1"/>
                </a:solidFill>
              </a:rPr>
              <a:t>will be received through this system?</a:t>
            </a:r>
            <a:r>
              <a:rPr lang="en-US" dirty="0" smtClean="0">
                <a:solidFill>
                  <a:schemeClr val="bg1"/>
                </a:solidFill>
              </a:rPr>
              <a:t/>
            </a:r>
            <a:br>
              <a:rPr lang="en-US" dirty="0" smtClean="0">
                <a:solidFill>
                  <a:schemeClr val="bg1"/>
                </a:solidFill>
              </a:rPr>
            </a:br>
            <a:endParaRPr lang="en-US" dirty="0">
              <a:solidFill>
                <a:schemeClr val="bg1"/>
              </a:solidFill>
            </a:endParaRPr>
          </a:p>
        </p:txBody>
      </p:sp>
      <p:graphicFrame>
        <p:nvGraphicFramePr>
          <p:cNvPr id="6" name="Diagram 5"/>
          <p:cNvGraphicFramePr/>
          <p:nvPr/>
        </p:nvGraphicFramePr>
        <p:xfrm>
          <a:off x="3429000" y="5867400"/>
          <a:ext cx="3733800" cy="2667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609600" y="1752600"/>
            <a:ext cx="2743200" cy="5478423"/>
          </a:xfrm>
          <a:prstGeom prst="rect">
            <a:avLst/>
          </a:prstGeom>
          <a:noFill/>
        </p:spPr>
        <p:txBody>
          <a:bodyPr wrap="square" rtlCol="0">
            <a:spAutoFit/>
          </a:bodyPr>
          <a:lstStyle/>
          <a:p>
            <a:pPr algn="just"/>
            <a:r>
              <a:rPr lang="en-US" sz="1000" b="1" dirty="0" smtClean="0"/>
              <a:t>Selection of location. </a:t>
            </a:r>
            <a:endParaRPr lang="en-US" sz="1000" dirty="0" smtClean="0"/>
          </a:p>
          <a:p>
            <a:pPr algn="just"/>
            <a:r>
              <a:rPr lang="en-US" sz="1000" dirty="0" smtClean="0"/>
              <a:t>In </a:t>
            </a:r>
            <a:r>
              <a:rPr lang="en-US" sz="1000" dirty="0" err="1" smtClean="0"/>
              <a:t>Vanni</a:t>
            </a:r>
            <a:r>
              <a:rPr lang="en-US" sz="1000" dirty="0" smtClean="0"/>
              <a:t>, there is a competition among the villages to be selected for the humanitarian assistance. This is due to the fact that not all the villages get the assistance of the humanitarian organizations. When CARE select a village, there is a rational and reason for selecting that particular village. The complain mechanism will receive complain from people in relation to selection of villages</a:t>
            </a:r>
          </a:p>
          <a:p>
            <a:pPr algn="just"/>
            <a:endParaRPr lang="en-US" sz="1000" dirty="0" smtClean="0"/>
          </a:p>
          <a:p>
            <a:pPr algn="just"/>
            <a:r>
              <a:rPr lang="en-US" sz="1000" b="1" dirty="0" smtClean="0"/>
              <a:t>Selection of beneficiaries.  </a:t>
            </a:r>
            <a:endParaRPr lang="en-US" sz="1000" dirty="0" smtClean="0"/>
          </a:p>
          <a:p>
            <a:pPr algn="just"/>
            <a:r>
              <a:rPr lang="en-US" sz="1000" dirty="0" smtClean="0"/>
              <a:t>An issue that creates tension among the community members is, how do we select beneficiaries?  Why CARE selects a group of people and leaves others? On what criteria these beneficiaries were selected. Why certain group of people like less member families and people above 60 years of age are neglected etc.  Although CARE is educating the people throughout the project about the selection process, villagers still have concerns. The complain mechanism will receive complains about the beneficiary selection. People can complain if someone not eligible included into the beneficiary list or someone eligible excluded from the beneficiary list. People can also request clarification on what basis an individual considered as beneficiaries. The system will also receive complain about the malpractices (if any) used by different actors (RDS, GS etc) while selecting the beneficiaries.  </a:t>
            </a:r>
          </a:p>
          <a:p>
            <a:pPr algn="just"/>
            <a:endParaRPr lang="en-US" sz="1000" dirty="0" smtClean="0"/>
          </a:p>
        </p:txBody>
      </p:sp>
      <p:sp>
        <p:nvSpPr>
          <p:cNvPr id="8" name="TextBox 7"/>
          <p:cNvSpPr txBox="1"/>
          <p:nvPr/>
        </p:nvSpPr>
        <p:spPr>
          <a:xfrm>
            <a:off x="3657600" y="1752600"/>
            <a:ext cx="2743200" cy="4401205"/>
          </a:xfrm>
          <a:prstGeom prst="rect">
            <a:avLst/>
          </a:prstGeom>
          <a:noFill/>
        </p:spPr>
        <p:txBody>
          <a:bodyPr wrap="square" rtlCol="0">
            <a:spAutoFit/>
          </a:bodyPr>
          <a:lstStyle/>
          <a:p>
            <a:pPr algn="just"/>
            <a:r>
              <a:rPr lang="en-US" sz="1000" b="1" dirty="0" smtClean="0"/>
              <a:t>Complain about CARE staff. </a:t>
            </a:r>
            <a:endParaRPr lang="en-US" sz="1000" dirty="0" smtClean="0"/>
          </a:p>
          <a:p>
            <a:pPr algn="just"/>
            <a:r>
              <a:rPr lang="en-US" sz="1000" dirty="0" smtClean="0"/>
              <a:t>The system will provide opportunity for villagers to make complain about CARE staff and their behaviors. CARE staffs are expected to maintain high quality in their work and have professional relationship with the beneficiaries and other stakeholders. Evidence within CARE and other organization shows that sometimes staffs who works for the humanitarian organizations can involve in corruption, being bias for one group of people in the community, sexual harassment of beneficiaries, misuse of CARE property etc. Through this system, we expect to get community feedback to address these issues.      </a:t>
            </a:r>
          </a:p>
          <a:p>
            <a:pPr algn="just"/>
            <a:endParaRPr lang="en-US" sz="1000" b="1" dirty="0" smtClean="0"/>
          </a:p>
          <a:p>
            <a:pPr algn="just"/>
            <a:r>
              <a:rPr lang="en-US" sz="1000" b="1" dirty="0" smtClean="0"/>
              <a:t>Misuse of the CARE resource by the beneficiaries. </a:t>
            </a:r>
            <a:endParaRPr lang="en-US" sz="1000" dirty="0" smtClean="0"/>
          </a:p>
          <a:p>
            <a:pPr algn="just"/>
            <a:r>
              <a:rPr lang="en-US" sz="1000" dirty="0" smtClean="0"/>
              <a:t>When CARE provides assistance to the people, there is an agreement of how to use the assistance provided by CARE. This has been mentioned in the MOU sign with the beneficiaries. If any beneficiaries miss use the assistance, others can make a complain about this and CARE officers will take the action based on the complaint lodged </a:t>
            </a:r>
          </a:p>
          <a:p>
            <a:pPr algn="just"/>
            <a:endParaRPr lang="en-US" sz="1000" dirty="0" smtClean="0"/>
          </a:p>
        </p:txBody>
      </p:sp>
      <p:graphicFrame>
        <p:nvGraphicFramePr>
          <p:cNvPr id="10" name="Diagram 9"/>
          <p:cNvGraphicFramePr/>
          <p:nvPr/>
        </p:nvGraphicFramePr>
        <p:xfrm>
          <a:off x="304800" y="7467600"/>
          <a:ext cx="3200400" cy="1143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1" name="TextBox 10"/>
          <p:cNvSpPr txBox="1"/>
          <p:nvPr/>
        </p:nvSpPr>
        <p:spPr>
          <a:xfrm>
            <a:off x="533400" y="7203043"/>
            <a:ext cx="2819400" cy="369332"/>
          </a:xfrm>
          <a:prstGeom prst="rect">
            <a:avLst/>
          </a:prstGeom>
          <a:noFill/>
        </p:spPr>
        <p:txBody>
          <a:bodyPr wrap="square" rtlCol="0">
            <a:spAutoFit/>
          </a:bodyPr>
          <a:lstStyle/>
          <a:p>
            <a:pPr algn="ctr"/>
            <a:r>
              <a:rPr lang="en-US" b="1" dirty="0" smtClean="0">
                <a:solidFill>
                  <a:srgbClr val="FF9900"/>
                </a:solidFill>
              </a:rPr>
              <a:t>Complaints by Category</a:t>
            </a:r>
            <a:endParaRPr lang="en-US" b="1" dirty="0">
              <a:solidFill>
                <a:srgbClr val="FF9900"/>
              </a:solidFill>
            </a:endParaRPr>
          </a:p>
        </p:txBody>
      </p:sp>
      <p:sp>
        <p:nvSpPr>
          <p:cNvPr id="12" name="TextBox 11"/>
          <p:cNvSpPr txBox="1"/>
          <p:nvPr/>
        </p:nvSpPr>
        <p:spPr>
          <a:xfrm>
            <a:off x="552450" y="8105775"/>
            <a:ext cx="3352800" cy="369332"/>
          </a:xfrm>
          <a:prstGeom prst="rect">
            <a:avLst/>
          </a:prstGeom>
          <a:noFill/>
        </p:spPr>
        <p:txBody>
          <a:bodyPr wrap="square" rtlCol="0">
            <a:spAutoFit/>
          </a:bodyPr>
          <a:lstStyle/>
          <a:p>
            <a:r>
              <a:rPr lang="en-US" b="1" dirty="0" smtClean="0"/>
              <a:t>0%     94%      0%	      6%</a:t>
            </a:r>
            <a:endParaRPr lang="en-US"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6858000" cy="1447800"/>
          </a:xfrm>
        </p:spPr>
        <p:txBody>
          <a:bodyPr/>
          <a:lstStyle/>
          <a:p>
            <a:pPr algn="l"/>
            <a:r>
              <a:rPr lang="en-US" sz="8000" b="1" kern="1200" dirty="0" smtClean="0">
                <a:solidFill>
                  <a:schemeClr val="bg1"/>
                </a:solidFill>
                <a:latin typeface="Arial"/>
                <a:ea typeface="+mn-ea"/>
                <a:cs typeface="+mn-cs"/>
              </a:rPr>
              <a:t>HOW</a:t>
            </a:r>
            <a:endParaRPr lang="en-US" b="1" kern="1200" dirty="0" smtClean="0">
              <a:solidFill>
                <a:srgbClr val="FF9900"/>
              </a:solidFill>
              <a:latin typeface="Arial"/>
              <a:ea typeface="+mn-ea"/>
              <a:cs typeface="+mn-cs"/>
            </a:endParaRPr>
          </a:p>
        </p:txBody>
      </p:sp>
      <p:sp>
        <p:nvSpPr>
          <p:cNvPr id="4" name="TextBox 3"/>
          <p:cNvSpPr txBox="1"/>
          <p:nvPr/>
        </p:nvSpPr>
        <p:spPr>
          <a:xfrm>
            <a:off x="76200" y="7391400"/>
            <a:ext cx="6553200"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200" b="1" dirty="0" smtClean="0">
                <a:solidFill>
                  <a:schemeClr val="tx1"/>
                </a:solidFill>
              </a:rPr>
              <a:t>Will this complain mechanism replace already existing systems?</a:t>
            </a:r>
          </a:p>
          <a:p>
            <a:pPr algn="ctr"/>
            <a:r>
              <a:rPr lang="en-US" sz="1200" dirty="0" smtClean="0">
                <a:solidFill>
                  <a:schemeClr val="tx1"/>
                </a:solidFill>
              </a:rPr>
              <a:t>We already have several systems of receiving and responding to complaints. For example, through our community meetings, individual meeting etc. the proposed system will not replace what already exists. Although we establish complain mechanism systems, we still respond to any complain that comes to us through meetings etc. But as much as possible, we will encourage people to use the proposed system</a:t>
            </a:r>
          </a:p>
        </p:txBody>
      </p:sp>
      <p:sp>
        <p:nvSpPr>
          <p:cNvPr id="5" name="Title 1"/>
          <p:cNvSpPr txBox="1">
            <a:spLocks/>
          </p:cNvSpPr>
          <p:nvPr/>
        </p:nvSpPr>
        <p:spPr>
          <a:xfrm>
            <a:off x="2743200" y="76200"/>
            <a:ext cx="3581400" cy="14478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1200" cap="none" spc="0" normalizeH="0" baseline="0" noProof="0" dirty="0" smtClean="0">
                <a:ln>
                  <a:noFill/>
                </a:ln>
                <a:solidFill>
                  <a:srgbClr val="FF9900"/>
                </a:solidFill>
                <a:effectLst/>
                <a:uLnTx/>
                <a:uFillTx/>
                <a:latin typeface="Arial"/>
                <a:ea typeface="+mn-ea"/>
                <a:cs typeface="+mn-cs"/>
              </a:rPr>
              <a:t>the system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1200" cap="none" spc="0" normalizeH="0" baseline="0" noProof="0" dirty="0" smtClean="0">
                <a:ln>
                  <a:noFill/>
                </a:ln>
                <a:solidFill>
                  <a:srgbClr val="FF9900"/>
                </a:solidFill>
                <a:effectLst/>
                <a:uLnTx/>
                <a:uFillTx/>
                <a:latin typeface="Arial"/>
                <a:ea typeface="+mn-ea"/>
                <a:cs typeface="+mn-cs"/>
              </a:rPr>
              <a:t>works? </a:t>
            </a:r>
          </a:p>
        </p:txBody>
      </p:sp>
      <p:graphicFrame>
        <p:nvGraphicFramePr>
          <p:cNvPr id="6" name="Diagram 5"/>
          <p:cNvGraphicFramePr/>
          <p:nvPr/>
        </p:nvGraphicFramePr>
        <p:xfrm>
          <a:off x="228600" y="1676400"/>
          <a:ext cx="66294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6515100" cy="1005416"/>
          </a:xfrm>
        </p:spPr>
        <p:txBody>
          <a:bodyPr/>
          <a:lstStyle/>
          <a:p>
            <a:r>
              <a:rPr lang="en-US" sz="6000" b="1" kern="1200" dirty="0" smtClean="0">
                <a:solidFill>
                  <a:srgbClr val="FF9900"/>
                </a:solidFill>
                <a:latin typeface="Arial"/>
                <a:ea typeface="+mn-ea"/>
                <a:cs typeface="+mn-cs"/>
              </a:rPr>
              <a:t>Complain </a:t>
            </a:r>
            <a:r>
              <a:rPr lang="en-US" sz="6000" b="1" kern="1200" dirty="0" smtClean="0">
                <a:solidFill>
                  <a:schemeClr val="bg1"/>
                </a:solidFill>
                <a:latin typeface="Arial"/>
                <a:ea typeface="+mn-ea"/>
                <a:cs typeface="+mn-cs"/>
              </a:rPr>
              <a:t>Review</a:t>
            </a:r>
          </a:p>
        </p:txBody>
      </p:sp>
      <p:sp>
        <p:nvSpPr>
          <p:cNvPr id="4" name="TextBox 3"/>
          <p:cNvSpPr txBox="1"/>
          <p:nvPr/>
        </p:nvSpPr>
        <p:spPr>
          <a:xfrm>
            <a:off x="381000" y="1723370"/>
            <a:ext cx="2895600" cy="7171194"/>
          </a:xfrm>
          <a:prstGeom prst="rect">
            <a:avLst/>
          </a:prstGeom>
          <a:noFill/>
        </p:spPr>
        <p:txBody>
          <a:bodyPr wrap="square" rtlCol="0">
            <a:spAutoFit/>
          </a:bodyPr>
          <a:lstStyle/>
          <a:p>
            <a:pPr algn="just"/>
            <a:r>
              <a:rPr lang="en-US" sz="1000" b="1" dirty="0" smtClean="0"/>
              <a:t>Hours open to complaints</a:t>
            </a:r>
            <a:endParaRPr lang="en-US" sz="1000" dirty="0" smtClean="0"/>
          </a:p>
          <a:p>
            <a:pPr algn="just"/>
            <a:r>
              <a:rPr lang="en-US" sz="1000" dirty="0" smtClean="0"/>
              <a:t>Hot line will be open to accept complains during  office hours (from 8.30 – 5.30). Hot line will be closed after the office hours and no complaints will be accepted.  </a:t>
            </a:r>
          </a:p>
          <a:p>
            <a:pPr algn="just"/>
            <a:endParaRPr lang="en-US" sz="1000" dirty="0" smtClean="0"/>
          </a:p>
          <a:p>
            <a:pPr algn="just"/>
            <a:r>
              <a:rPr lang="en-US" sz="1000" b="1" dirty="0" smtClean="0"/>
              <a:t>Will anonymous calls be accepted? </a:t>
            </a:r>
            <a:endParaRPr lang="en-US" sz="1000" dirty="0" smtClean="0"/>
          </a:p>
          <a:p>
            <a:pPr algn="just"/>
            <a:r>
              <a:rPr lang="en-US" sz="1000" dirty="0" smtClean="0"/>
              <a:t>Although anonymous calls are not encouraged, due to the sensitivity of certain issues and protection aspects, some people may not  be comfortable disclosing their names. Hence, anonymous calls will be accepted and  given equal attention as regular calls. Management will review credibility of the anonymous calls and make a decision about the viability of continuing this service.  </a:t>
            </a:r>
          </a:p>
          <a:p>
            <a:pPr algn="just"/>
            <a:endParaRPr lang="en-US" sz="1000" dirty="0" smtClean="0"/>
          </a:p>
          <a:p>
            <a:pPr algn="just"/>
            <a:r>
              <a:rPr lang="en-US" sz="1000" b="1" dirty="0" smtClean="0"/>
              <a:t>Means of response. </a:t>
            </a:r>
            <a:endParaRPr lang="en-US" sz="1000" dirty="0" smtClean="0"/>
          </a:p>
          <a:p>
            <a:pPr algn="just"/>
            <a:r>
              <a:rPr lang="en-US" sz="1000" dirty="0" smtClean="0"/>
              <a:t>Following a complain review, management will identify a person to communicate our response to the particular beneficiary / non beneficiary. This could be a Field Coordinator, Project Manager or Area Director. Person will be identified by the management based on the issue. CARE will always resort towards direct responses and try to reduce written communication when responding to the beneficiaries. i.e., if there are critical issues that requires the attention of GA, DS , then management will take a decision to write a letter or use other modes to communicate. When we receive a complaint from a beneficiary, we will agree on  a time to provide an answer to that complain. It will be from 1 week to 10 days maximum.           </a:t>
            </a:r>
          </a:p>
          <a:p>
            <a:pPr algn="just"/>
            <a:endParaRPr lang="en-US" sz="1000" dirty="0" smtClean="0"/>
          </a:p>
          <a:p>
            <a:pPr algn="just"/>
            <a:r>
              <a:rPr lang="en-US" sz="1000" b="1" dirty="0" smtClean="0"/>
              <a:t>Authority limitations of the person who receives the complain. </a:t>
            </a:r>
            <a:endParaRPr lang="en-US" sz="1000" dirty="0" smtClean="0"/>
          </a:p>
          <a:p>
            <a:pPr algn="just"/>
            <a:r>
              <a:rPr lang="en-US" sz="1000" dirty="0" smtClean="0"/>
              <a:t>The person who receives the complain will not have authority to come to any conclusion or decide which complain needs to be recorded. The person will record all the complains and forward to the committee. Committee will then decide on how to follow up.  </a:t>
            </a:r>
          </a:p>
          <a:p>
            <a:pPr algn="just"/>
            <a:endParaRPr lang="en-US" sz="1000" dirty="0" smtClean="0"/>
          </a:p>
          <a:p>
            <a:pPr algn="just"/>
            <a:endParaRPr lang="en-US" sz="1000" dirty="0" smtClean="0"/>
          </a:p>
        </p:txBody>
      </p:sp>
      <p:sp>
        <p:nvSpPr>
          <p:cNvPr id="5" name="TextBox 4"/>
          <p:cNvSpPr txBox="1"/>
          <p:nvPr/>
        </p:nvSpPr>
        <p:spPr>
          <a:xfrm>
            <a:off x="3581400" y="1669494"/>
            <a:ext cx="2895600" cy="6093976"/>
          </a:xfrm>
          <a:prstGeom prst="rect">
            <a:avLst/>
          </a:prstGeom>
          <a:noFill/>
        </p:spPr>
        <p:txBody>
          <a:bodyPr wrap="square" rtlCol="0">
            <a:spAutoFit/>
          </a:bodyPr>
          <a:lstStyle/>
          <a:p>
            <a:pPr algn="just"/>
            <a:r>
              <a:rPr lang="en-US" sz="1000" b="1" dirty="0" smtClean="0"/>
              <a:t>Complain reviewing Committee </a:t>
            </a:r>
            <a:endParaRPr lang="en-US" sz="1000" dirty="0" smtClean="0"/>
          </a:p>
          <a:p>
            <a:pPr algn="just"/>
            <a:r>
              <a:rPr lang="en-US" sz="1000" dirty="0" smtClean="0"/>
              <a:t>The committee will consist of 4 staff, namely Area Director, 2 Project Managers and Strategic Support Coordinator. This committee will meet every week to review complaints. We are anticipating more number of complains during the period of beneficiary selection and assert transfers. During this period committees will meet every week. After asset transfer period is over, committee will decide the frequency of meetings. Some complains will require  immediate attention. In which case, the committee will meet immediately and come to a decision. If a committee member is not available, others will contact him / her via phone. When contacting a committee member over the phone, confidentiality will be maintained.       </a:t>
            </a:r>
          </a:p>
          <a:p>
            <a:pPr algn="just"/>
            <a:r>
              <a:rPr lang="en-US" sz="1000" dirty="0" smtClean="0"/>
              <a:t>Complain reviewing committee is a sub group of PMT (Program Management team) of Vavuniya office. PMT meets every once in two week. An update will be given by the complain reviewing committee to the PMT.    </a:t>
            </a:r>
          </a:p>
          <a:p>
            <a:pPr algn="just"/>
            <a:endParaRPr lang="en-US" sz="1000" dirty="0" smtClean="0"/>
          </a:p>
          <a:p>
            <a:pPr algn="just"/>
            <a:r>
              <a:rPr lang="en-US" sz="1000" b="1" dirty="0" smtClean="0"/>
              <a:t>Who will receive the complaints </a:t>
            </a:r>
            <a:endParaRPr lang="en-US" sz="1000" dirty="0" smtClean="0"/>
          </a:p>
          <a:p>
            <a:pPr algn="just"/>
            <a:r>
              <a:rPr lang="en-US" sz="1000" dirty="0" smtClean="0"/>
              <a:t>The Strategic Support Coordinator (SSC) has been identified as a suitable candidate to receive the complaints from the community. She is part of CARE Sri Lanka’s complain reviewing committee and possesses much experience on the subject. Due to the nature of her work, she spends lot of time at the office. The person who receive the complain should stay at office mainly to answer calls. Therefore, SSC has been nominated for this responsibility. In SSC’s absence, the Junior Finance Manager will hold responsibility of receiving complains.      </a:t>
            </a:r>
          </a:p>
          <a:p>
            <a:pPr algn="just"/>
            <a:endParaRPr lang="en-US" sz="1000" dirty="0" smtClean="0"/>
          </a:p>
        </p:txBody>
      </p:sp>
      <p:graphicFrame>
        <p:nvGraphicFramePr>
          <p:cNvPr id="6" name="Chart 5"/>
          <p:cNvGraphicFramePr/>
          <p:nvPr/>
        </p:nvGraphicFramePr>
        <p:xfrm>
          <a:off x="3429000" y="7391400"/>
          <a:ext cx="2133600" cy="15240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4876800" y="7797225"/>
            <a:ext cx="1524000" cy="707886"/>
          </a:xfrm>
          <a:prstGeom prst="rect">
            <a:avLst/>
          </a:prstGeom>
          <a:noFill/>
        </p:spPr>
        <p:txBody>
          <a:bodyPr wrap="square" rtlCol="0">
            <a:spAutoFit/>
          </a:bodyPr>
          <a:lstStyle/>
          <a:p>
            <a:pPr algn="ctr"/>
            <a:r>
              <a:rPr lang="en-US" sz="1600" dirty="0" smtClean="0">
                <a:solidFill>
                  <a:srgbClr val="FF9900"/>
                </a:solidFill>
              </a:rPr>
              <a:t>Complainer by Gender</a:t>
            </a:r>
          </a:p>
          <a:p>
            <a:pPr algn="ctr"/>
            <a:r>
              <a:rPr lang="en-US" sz="800" dirty="0" smtClean="0">
                <a:solidFill>
                  <a:srgbClr val="FF9900"/>
                </a:solidFill>
              </a:rPr>
              <a:t>(November 2012)</a:t>
            </a:r>
            <a:endParaRPr lang="en-US" sz="800" dirty="0">
              <a:solidFill>
                <a:srgbClr val="FF99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1800761"/>
            <a:ext cx="5867400" cy="1323439"/>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lvl="0" algn="just"/>
            <a:r>
              <a:rPr lang="en-US" sz="1000" b="1" i="1" dirty="0" smtClean="0"/>
              <a:t>S. </a:t>
            </a:r>
            <a:r>
              <a:rPr lang="en-US" sz="1000" b="1" i="1" dirty="0" err="1" smtClean="0"/>
              <a:t>Vanithatevi</a:t>
            </a:r>
            <a:r>
              <a:rPr lang="en-US" sz="1000" b="1" i="1" dirty="0" smtClean="0"/>
              <a:t> – </a:t>
            </a:r>
            <a:r>
              <a:rPr lang="en-US" sz="1000" b="1" i="1" dirty="0" err="1" smtClean="0"/>
              <a:t>Udayarkattu</a:t>
            </a:r>
            <a:r>
              <a:rPr lang="en-US" sz="1000" b="1" i="1" dirty="0" smtClean="0"/>
              <a:t> South GND</a:t>
            </a:r>
          </a:p>
          <a:p>
            <a:pPr algn="just"/>
            <a:r>
              <a:rPr lang="en-US" sz="1000" i="1" dirty="0" err="1" smtClean="0"/>
              <a:t>Vanithatevi</a:t>
            </a:r>
            <a:r>
              <a:rPr lang="en-US" sz="1000" i="1" dirty="0" smtClean="0"/>
              <a:t> is a CFW beneficiary of CARE’s resettlement project. She sent her brother for a particular day work due to her illness. However, CARE assigned supervisory team for CFW did not accept him and assigned to </a:t>
            </a:r>
            <a:r>
              <a:rPr lang="en-US" sz="1000" i="1" dirty="0" err="1" smtClean="0"/>
              <a:t>labour</a:t>
            </a:r>
            <a:r>
              <a:rPr lang="en-US" sz="1000" i="1" dirty="0" smtClean="0"/>
              <a:t> work. According to the project guideline, the registered person should come for CFW. But this regulation can be excused upon a valid justification. </a:t>
            </a:r>
            <a:r>
              <a:rPr lang="en-US" sz="1000" i="1" dirty="0" err="1" smtClean="0"/>
              <a:t>Vanithathevi</a:t>
            </a:r>
            <a:r>
              <a:rPr lang="en-US" sz="1000" i="1" dirty="0" smtClean="0"/>
              <a:t> called the CARE’s compliant hotline and informed about her representative for CFW. Considering the urgency of this complaint, this was </a:t>
            </a:r>
            <a:r>
              <a:rPr lang="en-US" sz="1000" i="1" dirty="0" err="1" smtClean="0"/>
              <a:t>immedeiately</a:t>
            </a:r>
            <a:r>
              <a:rPr lang="en-US" sz="1000" i="1" dirty="0" smtClean="0"/>
              <a:t> informed to responsible FC and he instructed the supervisory team to accept her brother for CFW. </a:t>
            </a:r>
          </a:p>
        </p:txBody>
      </p:sp>
      <p:sp>
        <p:nvSpPr>
          <p:cNvPr id="7" name="TextBox 6"/>
          <p:cNvSpPr txBox="1"/>
          <p:nvPr/>
        </p:nvSpPr>
        <p:spPr>
          <a:xfrm>
            <a:off x="381000" y="3657600"/>
            <a:ext cx="5943600" cy="1785104"/>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lvl="0" algn="just"/>
            <a:r>
              <a:rPr lang="en-US" sz="1000" b="1" i="1" dirty="0" smtClean="0"/>
              <a:t>S. </a:t>
            </a:r>
            <a:r>
              <a:rPr lang="en-US" sz="1000" b="1" i="1" dirty="0" err="1" smtClean="0"/>
              <a:t>Mahendran</a:t>
            </a:r>
            <a:r>
              <a:rPr lang="en-US" sz="1000" b="1" i="1" dirty="0" smtClean="0"/>
              <a:t> – </a:t>
            </a:r>
            <a:r>
              <a:rPr lang="en-US" sz="1000" b="1" i="1" dirty="0" err="1" smtClean="0"/>
              <a:t>Iranaipalai</a:t>
            </a:r>
            <a:r>
              <a:rPr lang="en-US" sz="1000" b="1" i="1" dirty="0" smtClean="0"/>
              <a:t> GND</a:t>
            </a:r>
          </a:p>
          <a:p>
            <a:pPr algn="just"/>
            <a:r>
              <a:rPr lang="en-US" sz="1000" i="1" dirty="0" smtClean="0"/>
              <a:t>“I am a casual government staff and a father of 3 daughters and a son. I have applied for Livelihood assistance from CARE. However, when the selected list was displayed at community hall, my name was not included. Then I inquired from the RDS leaders and CARE volunteer. The reason was I am a government staff. However, later I met CARE officer for this village and I explained about my situation, two elder daughters are mentally and physically disabled. My total earning is even insufficient for caring my two daughters. CARE staff informed me that, she will consider after the discussion at office in the 2</a:t>
            </a:r>
            <a:r>
              <a:rPr lang="en-US" sz="1000" i="1" baseline="30000" dirty="0" smtClean="0"/>
              <a:t>nd</a:t>
            </a:r>
            <a:r>
              <a:rPr lang="en-US" sz="1000" i="1" dirty="0" smtClean="0"/>
              <a:t> phase of beneficiary selection. Meanwhile, I also informed through the CARE’s telephone number mentioned in the posters in our village. One week later, an officer visited from CARE noted all details about our family situation. Finally they selected me as a beneficiary in first round itself. I am very much happy about the response of CARE over the complaint I made.”</a:t>
            </a:r>
            <a:endParaRPr lang="en-US" sz="1000" i="1" dirty="0"/>
          </a:p>
        </p:txBody>
      </p:sp>
      <p:sp>
        <p:nvSpPr>
          <p:cNvPr id="8" name="TextBox 7"/>
          <p:cNvSpPr txBox="1"/>
          <p:nvPr/>
        </p:nvSpPr>
        <p:spPr>
          <a:xfrm>
            <a:off x="304800" y="381000"/>
            <a:ext cx="6248400" cy="1015663"/>
          </a:xfrm>
          <a:prstGeom prst="rect">
            <a:avLst/>
          </a:prstGeom>
          <a:noFill/>
        </p:spPr>
        <p:txBody>
          <a:bodyPr wrap="square" rtlCol="0">
            <a:spAutoFit/>
          </a:bodyPr>
          <a:lstStyle/>
          <a:p>
            <a:pPr lvl="0" algn="just"/>
            <a:r>
              <a:rPr lang="en-US" sz="1000" i="1" dirty="0" smtClean="0">
                <a:solidFill>
                  <a:srgbClr val="FF9900"/>
                </a:solidFill>
              </a:rPr>
              <a:t>“I was sick for particular day and I sent my brother for CARE’s Cash for Work. But, the site supervisor did not accept him. So I heard about a telephone no of CARE and I tried that. I made my request through that phone number and a person recorded all the details politely. The CARE staff who responsible for our village is quickly responded to my complaint and my brother was accepted to participate in the CFW”.</a:t>
            </a:r>
            <a:r>
              <a:rPr lang="en-US" sz="1000" b="1" i="1" dirty="0" smtClean="0">
                <a:solidFill>
                  <a:srgbClr val="FF9900"/>
                </a:solidFill>
              </a:rPr>
              <a:t> 			                 		   </a:t>
            </a:r>
            <a:r>
              <a:rPr lang="en-US" sz="1000" i="1" dirty="0" smtClean="0">
                <a:solidFill>
                  <a:schemeClr val="bg1"/>
                </a:solidFill>
              </a:rPr>
              <a:t>S. </a:t>
            </a:r>
            <a:r>
              <a:rPr lang="en-US" sz="1000" i="1" dirty="0" err="1" smtClean="0">
                <a:solidFill>
                  <a:schemeClr val="bg1"/>
                </a:solidFill>
              </a:rPr>
              <a:t>Vanithatevi</a:t>
            </a:r>
            <a:r>
              <a:rPr lang="en-US" sz="1000" i="1" dirty="0" smtClean="0">
                <a:solidFill>
                  <a:schemeClr val="bg1"/>
                </a:solidFill>
              </a:rPr>
              <a:t> – </a:t>
            </a:r>
            <a:r>
              <a:rPr lang="en-US" sz="1000" i="1" dirty="0" err="1" smtClean="0">
                <a:solidFill>
                  <a:schemeClr val="bg1"/>
                </a:solidFill>
              </a:rPr>
              <a:t>Udayarkattu</a:t>
            </a:r>
            <a:r>
              <a:rPr lang="en-US" sz="1000" i="1" dirty="0" smtClean="0">
                <a:solidFill>
                  <a:schemeClr val="bg1"/>
                </a:solidFill>
              </a:rPr>
              <a:t> South GND</a:t>
            </a:r>
          </a:p>
          <a:p>
            <a:pPr algn="just"/>
            <a:endParaRPr lang="en-US" sz="1000" i="1" dirty="0" smtClean="0">
              <a:solidFill>
                <a:srgbClr val="FF9900"/>
              </a:solidFill>
            </a:endParaRPr>
          </a:p>
        </p:txBody>
      </p:sp>
      <p:pic>
        <p:nvPicPr>
          <p:cNvPr id="4099" name="Picture 3"/>
          <p:cNvPicPr>
            <a:picLocks noChangeAspect="1" noChangeArrowheads="1"/>
          </p:cNvPicPr>
          <p:nvPr/>
        </p:nvPicPr>
        <p:blipFill>
          <a:blip r:embed="rId2" cstate="print"/>
          <a:srcRect/>
          <a:stretch>
            <a:fillRect/>
          </a:stretch>
        </p:blipFill>
        <p:spPr bwMode="auto">
          <a:xfrm>
            <a:off x="1" y="6486812"/>
            <a:ext cx="6858000" cy="2199987"/>
          </a:xfrm>
          <a:prstGeom prst="rect">
            <a:avLst/>
          </a:prstGeom>
          <a:noFill/>
          <a:ln w="9525">
            <a:noFill/>
            <a:miter lim="800000"/>
            <a:headEnd/>
            <a:tailEnd/>
          </a:ln>
          <a:effectLst/>
        </p:spPr>
      </p:pic>
      <p:sp>
        <p:nvSpPr>
          <p:cNvPr id="10" name="Rounded Rectangle 9"/>
          <p:cNvSpPr/>
          <p:nvPr/>
        </p:nvSpPr>
        <p:spPr bwMode="auto">
          <a:xfrm>
            <a:off x="0" y="8907759"/>
            <a:ext cx="6858000" cy="236241"/>
          </a:xfrm>
          <a:prstGeom prst="roundRect">
            <a:avLst/>
          </a:prstGeom>
          <a:noFill/>
          <a:ln>
            <a:noFill/>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pPr rtl="0" fontAlgn="base">
              <a:spcBef>
                <a:spcPct val="0"/>
              </a:spcBef>
              <a:spcAft>
                <a:spcPct val="0"/>
              </a:spcAft>
            </a:pPr>
            <a:r>
              <a:rPr lang="en-GB" sz="800" i="1" kern="1200" dirty="0" smtClean="0">
                <a:solidFill>
                  <a:schemeClr val="tx1"/>
                </a:solidFill>
                <a:latin typeface="Arial" charset="0"/>
                <a:ea typeface="+mn-ea"/>
                <a:cs typeface="+mn-cs"/>
              </a:rPr>
              <a:t>Prepared by Resettlement Team   				Designed by Maithree Abeyrathna</a:t>
            </a:r>
            <a:endParaRPr lang="en-GB" sz="800" i="1" kern="1200" dirty="0">
              <a:solidFill>
                <a:srgbClr val="0070C0"/>
              </a:solidFill>
              <a:latin typeface="Arial" charset="0"/>
              <a:ea typeface="+mn-ea"/>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304800" y="7772400"/>
            <a:ext cx="5943600" cy="512139"/>
          </a:xfrm>
          <a:prstGeom prst="roundRect">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algn="ctr" rtl="0" fontAlgn="base">
              <a:spcBef>
                <a:spcPct val="0"/>
              </a:spcBef>
              <a:spcAft>
                <a:spcPct val="0"/>
              </a:spcAft>
            </a:pPr>
            <a:r>
              <a:rPr lang="en-US" sz="1000" b="1" dirty="0" smtClean="0">
                <a:solidFill>
                  <a:srgbClr val="000000"/>
                </a:solidFill>
                <a:latin typeface="Arial"/>
              </a:rPr>
              <a:t>For more information: </a:t>
            </a:r>
          </a:p>
          <a:p>
            <a:pPr algn="ctr" rtl="0" fontAlgn="base">
              <a:spcBef>
                <a:spcPct val="0"/>
              </a:spcBef>
              <a:spcAft>
                <a:spcPct val="0"/>
              </a:spcAft>
            </a:pPr>
            <a:r>
              <a:rPr lang="en-US" sz="1000" dirty="0" smtClean="0">
                <a:solidFill>
                  <a:srgbClr val="000000"/>
                </a:solidFill>
                <a:latin typeface="Arial"/>
              </a:rPr>
              <a:t>CARE International - Vavuniya Area Office</a:t>
            </a:r>
          </a:p>
          <a:p>
            <a:pPr algn="ctr" rtl="0" fontAlgn="base">
              <a:spcBef>
                <a:spcPct val="0"/>
              </a:spcBef>
              <a:spcAft>
                <a:spcPct val="0"/>
              </a:spcAft>
            </a:pPr>
            <a:r>
              <a:rPr lang="en-US" sz="1000" dirty="0" smtClean="0">
                <a:solidFill>
                  <a:srgbClr val="000000"/>
                </a:solidFill>
                <a:latin typeface="Arial"/>
              </a:rPr>
              <a:t>No, 77 Temple Road, Kurumankadu – TP: 024 224074</a:t>
            </a:r>
            <a:endParaRPr lang="en-GB" sz="1000" b="1" kern="1200" dirty="0">
              <a:solidFill>
                <a:srgbClr val="0070C0"/>
              </a:solidFill>
              <a:latin typeface="Arial" charset="0"/>
              <a:ea typeface="+mn-ea"/>
              <a:cs typeface="+mn-cs"/>
            </a:endParaRPr>
          </a:p>
        </p:txBody>
      </p:sp>
      <p:pic>
        <p:nvPicPr>
          <p:cNvPr id="5" name="Picture 14" descr="ce_3c_p"/>
          <p:cNvPicPr>
            <a:picLocks noChangeAspect="1" noChangeArrowheads="1"/>
          </p:cNvPicPr>
          <p:nvPr/>
        </p:nvPicPr>
        <p:blipFill>
          <a:blip r:embed="rId2" cstate="print"/>
          <a:srcRect/>
          <a:stretch>
            <a:fillRect/>
          </a:stretch>
        </p:blipFill>
        <p:spPr bwMode="auto">
          <a:xfrm>
            <a:off x="2819400" y="3657600"/>
            <a:ext cx="1082217" cy="13716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Default Design">
  <a:themeElements>
    <a:clrScheme name="Custom 7">
      <a:dk1>
        <a:srgbClr val="000000"/>
      </a:dk1>
      <a:lt1>
        <a:srgbClr val="FFFFFF"/>
      </a:lt1>
      <a:dk2>
        <a:srgbClr val="000000"/>
      </a:dk2>
      <a:lt2>
        <a:srgbClr val="808080"/>
      </a:lt2>
      <a:accent1>
        <a:srgbClr val="BBE0E3"/>
      </a:accent1>
      <a:accent2>
        <a:srgbClr val="FF9933"/>
      </a:accent2>
      <a:accent3>
        <a:srgbClr val="FFFFFF"/>
      </a:accent3>
      <a:accent4>
        <a:srgbClr val="000000"/>
      </a:accent4>
      <a:accent5>
        <a:srgbClr val="DAEDEF"/>
      </a:accent5>
      <a:accent6>
        <a:srgbClr val="FFCC66"/>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1"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E036D5CA0A4184C93138411DA490102" ma:contentTypeVersion="0" ma:contentTypeDescription="Create a new document." ma:contentTypeScope="" ma:versionID="691631f1dd7ba6ce429232d8bd37da13">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3B2C75F-199A-4AA1-8430-FAE3565109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A01CD660-C001-4F47-AF60-37AD3BE89C65}">
  <ds:schemaRefs>
    <ds:schemaRef ds:uri="http://purl.org/dc/dcmitype/"/>
    <ds:schemaRef ds:uri="http://schemas.microsoft.com/office/2006/documentManagement/types"/>
    <ds:schemaRef ds:uri="http://www.w3.org/XML/1998/namespace"/>
    <ds:schemaRef ds:uri="http://schemas.microsoft.com/office/2006/metadata/properties"/>
    <ds:schemaRef ds:uri="http://schemas.openxmlformats.org/package/2006/metadata/core-properties"/>
    <ds:schemaRef ds:uri="http://purl.org/dc/terms/"/>
    <ds:schemaRef ds:uri="http://purl.org/dc/elements/1.1/"/>
  </ds:schemaRefs>
</ds:datastoreItem>
</file>

<file path=customXml/itemProps3.xml><?xml version="1.0" encoding="utf-8"?>
<ds:datastoreItem xmlns:ds="http://schemas.openxmlformats.org/officeDocument/2006/customXml" ds:itemID="{5E2F07E0-46FD-4852-9F85-79577E296EA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616</TotalTime>
  <Words>2596</Words>
  <Application>Microsoft Office PowerPoint</Application>
  <PresentationFormat>On-screen Show (4:3)</PresentationFormat>
  <Paragraphs>93</Paragraphs>
  <Slides>8</Slides>
  <Notes>1</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Default Design</vt:lpstr>
      <vt:lpstr>PowerPoint Presentation</vt:lpstr>
      <vt:lpstr>COMPLAINT</vt:lpstr>
      <vt:lpstr>PRE</vt:lpstr>
      <vt:lpstr>What type of complain will be received through this system? </vt:lpstr>
      <vt:lpstr>HOW</vt:lpstr>
      <vt:lpstr>Complain Review</vt:lpstr>
      <vt:lpstr>PowerPoint Presentation</vt:lpstr>
      <vt:lpstr>PowerPoint Presentation</vt:lpstr>
    </vt:vector>
  </TitlesOfParts>
  <Company>Accenture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amanda.e.meyer</dc:creator>
  <cp:lastModifiedBy>uwe</cp:lastModifiedBy>
  <cp:revision>83</cp:revision>
  <dcterms:created xsi:type="dcterms:W3CDTF">2011-04-01T10:18:11Z</dcterms:created>
  <dcterms:modified xsi:type="dcterms:W3CDTF">2016-09-28T06:22:41Z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0x0101008E036D5CA0A4184C93138411DA490102</vt:lpwstr>
  </property>
</Properties>
</file>