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21" r:id="rId5"/>
    <p:sldMasterId id="2147483739" r:id="rId6"/>
    <p:sldMasterId id="2147483757" r:id="rId7"/>
  </p:sldMasterIdLst>
  <p:notesMasterIdLst>
    <p:notesMasterId r:id="rId21"/>
  </p:notesMasterIdLst>
  <p:handoutMasterIdLst>
    <p:handoutMasterId r:id="rId22"/>
  </p:handoutMasterIdLst>
  <p:sldIdLst>
    <p:sldId id="304" r:id="rId8"/>
    <p:sldId id="355" r:id="rId9"/>
    <p:sldId id="349" r:id="rId10"/>
    <p:sldId id="350" r:id="rId11"/>
    <p:sldId id="351" r:id="rId12"/>
    <p:sldId id="356" r:id="rId13"/>
    <p:sldId id="358" r:id="rId14"/>
    <p:sldId id="359" r:id="rId15"/>
    <p:sldId id="360" r:id="rId16"/>
    <p:sldId id="353" r:id="rId17"/>
    <p:sldId id="361" r:id="rId18"/>
    <p:sldId id="315" r:id="rId19"/>
    <p:sldId id="322" r:id="rId20"/>
  </p:sldIdLst>
  <p:sldSz cx="12192000" cy="6858000"/>
  <p:notesSz cx="6858000" cy="1000125"/>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ora Curry" initials="DC" lastIdx="4" clrIdx="6">
    <p:extLst>
      <p:ext uri="{19B8F6BF-5375-455C-9EA6-DF929625EA0E}">
        <p15:presenceInfo xmlns:p15="http://schemas.microsoft.com/office/powerpoint/2012/main" userId="S::Dora.Curry@care.org::cbb352d9-5e6d-4e89-8446-272997fb4cf8" providerId="AD"/>
      </p:ext>
    </p:extLst>
  </p:cmAuthor>
  <p:cmAuthor id="1" name="Alison Canavan" initials="AC" lastIdx="4" clrIdx="0"/>
  <p:cmAuthor id="8" name="Ryan Derni" initials="RD" lastIdx="1" clrIdx="7">
    <p:extLst>
      <p:ext uri="{19B8F6BF-5375-455C-9EA6-DF929625EA0E}">
        <p15:presenceInfo xmlns:p15="http://schemas.microsoft.com/office/powerpoint/2012/main" userId="S::Ryan.Derni@care.org::19cf061c-6a3e-456b-b9db-666fd282066e" providerId="AD"/>
      </p:ext>
    </p:extLst>
  </p:cmAuthor>
  <p:cmAuthor id="2" name="Brittney Gove" initials="BG" lastIdx="45" clrIdx="1"/>
  <p:cmAuthor id="9" name="Tonya Rawe" initials="TR" lastIdx="3" clrIdx="8">
    <p:extLst>
      <p:ext uri="{19B8F6BF-5375-455C-9EA6-DF929625EA0E}">
        <p15:presenceInfo xmlns:p15="http://schemas.microsoft.com/office/powerpoint/2012/main" userId="S::tonya.rawe@care.org::40211497-d8ff-4ec5-8eda-bb17c0381cc2" providerId="AD"/>
      </p:ext>
    </p:extLst>
  </p:cmAuthor>
  <p:cmAuthor id="3" name="Leesa Coyne" initials="LC" lastIdx="8" clrIdx="2"/>
  <p:cmAuthor id="10" name="Pinault, Delphine" initials="PD" lastIdx="1" clrIdx="9">
    <p:extLst>
      <p:ext uri="{19B8F6BF-5375-455C-9EA6-DF929625EA0E}">
        <p15:presenceInfo xmlns:p15="http://schemas.microsoft.com/office/powerpoint/2012/main" userId="S::Pinault@careinternational.org::d02569ad-c5e2-465a-ba6c-55115400df81" providerId="AD"/>
      </p:ext>
    </p:extLst>
  </p:cmAuthor>
  <p:cmAuthor id="4" name="Anushka Kalyanpur" initials="AK" lastIdx="4" clrIdx="3">
    <p:extLst>
      <p:ext uri="{19B8F6BF-5375-455C-9EA6-DF929625EA0E}">
        <p15:presenceInfo xmlns:p15="http://schemas.microsoft.com/office/powerpoint/2012/main" userId="S::Anushka.Kalyanpur@care.org::6cc6652c-c627-4ef2-86ac-330615d771eb" providerId="AD"/>
      </p:ext>
    </p:extLst>
  </p:cmAuthor>
  <p:cmAuthor id="5" name="Allison Prather" initials="AP" lastIdx="3" clrIdx="4">
    <p:extLst>
      <p:ext uri="{19B8F6BF-5375-455C-9EA6-DF929625EA0E}">
        <p15:presenceInfo xmlns:p15="http://schemas.microsoft.com/office/powerpoint/2012/main" userId="S::allison.prather@care.org::84fef6f7-52fd-431c-a783-33ed02a83984" providerId="AD"/>
      </p:ext>
    </p:extLst>
  </p:cmAuthor>
  <p:cmAuthor id="6" name="Jesse Rattan" initials="JR" lastIdx="3" clrIdx="5">
    <p:extLst>
      <p:ext uri="{19B8F6BF-5375-455C-9EA6-DF929625EA0E}">
        <p15:presenceInfo xmlns:p15="http://schemas.microsoft.com/office/powerpoint/2012/main" userId="S::jrattan@care.org::ada2e25b-9426-47c2-97c4-7f9e3ed897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36F1E"/>
    <a:srgbClr val="E2762D"/>
    <a:srgbClr val="F9DBD2"/>
    <a:srgbClr val="441701"/>
    <a:srgbClr val="595959"/>
    <a:srgbClr val="E4761E"/>
    <a:srgbClr val="FDB924"/>
    <a:srgbClr val="EFB71B"/>
    <a:srgbClr val="C5C7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2548D-DF0E-4941-AF2E-61236EC2159D}" v="1" dt="2022-07-04T10:44:08.7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54" autoAdjust="0"/>
  </p:normalViewPr>
  <p:slideViewPr>
    <p:cSldViewPr snapToGrid="0">
      <p:cViewPr varScale="1">
        <p:scale>
          <a:sx n="66" d="100"/>
          <a:sy n="66" d="100"/>
        </p:scale>
        <p:origin x="1301" y="5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5E4608-7C8B-C24C-8291-19EE5077C62D}" type="slidenum">
              <a:rPr lang="en-US" smtClean="0"/>
              <a:t>‹#›</a:t>
            </a:fld>
            <a:endParaRPr lang="en-US"/>
          </a:p>
        </p:txBody>
      </p:sp>
    </p:spTree>
    <p:extLst>
      <p:ext uri="{BB962C8B-B14F-4D97-AF65-F5344CB8AC3E}">
        <p14:creationId xmlns:p14="http://schemas.microsoft.com/office/powerpoint/2010/main" val="22965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7834F-9D0F-DA44-A6B8-2B68254A4486}" type="datetimeFigureOut">
              <a:rPr lang="en-US" smtClean="0"/>
              <a:t>7/6/2022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5C322D-20A1-3A41-A13B-DB0DA2ACFEC8}" type="slidenum">
              <a:rPr lang="en-US" smtClean="0"/>
              <a:t>‹#›</a:t>
            </a:fld>
            <a:endParaRPr lang="en-US"/>
          </a:p>
        </p:txBody>
      </p:sp>
    </p:spTree>
    <p:extLst>
      <p:ext uri="{BB962C8B-B14F-4D97-AF65-F5344CB8AC3E}">
        <p14:creationId xmlns:p14="http://schemas.microsoft.com/office/powerpoint/2010/main" val="324284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rehumanitarianstandard.org/"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careinternational.sharepoint.com/:w:/r/sites/Global-Advocacy-Hub/Shared%20Documents/Humanitarian%20Advocacy/Humanitarian%20Legal%20and%20Policy%20Framework%20(for%20advocacy%20strategy),%20May%202021.docx?d=wa363771ec207437987581009d23b13fb&amp;csf=1&amp;web=1&amp;e=SXHBq4" TargetMode="External"/><Relationship Id="rId5" Type="http://schemas.openxmlformats.org/officeDocument/2006/relationships/hyperlink" Target="https://interagencystandingcommittee.org/system/files/iasc_af_gender_report_2018.pdf" TargetMode="External"/><Relationship Id="rId4" Type="http://schemas.openxmlformats.org/officeDocument/2006/relationships/hyperlink" Target="https://interagencystandingcommittee.org/system/files/2020-11/IASC%20Policy%20on%20Gender%20Equality%20and%20the%20Empowerment%20of%20Women%20and%20Girls%20in%20Humanitarian%20Action.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Humanitarian%20Access%20%26%20Humanitarian%20Principles/CI%20Policy%20Position%20on%20Principled%20Humanitarian%20Access%20and%20Localization,%20May%202021.docx?d=w2834537e7f1042588bbfdf103cb39d23&amp;csf=1&amp;web=1&amp;e=1bOn6t" TargetMode="External"/><Relationship Id="rId3" Type="http://schemas.openxmlformats.org/officeDocument/2006/relationships/hyperlink" Target="https://careinternational.sharepoint.com/:w:/r/sites/Global-Advocacy-Hub/Shared%20Documents/Humanitarian%20Advocacy/Humanitarian%20Access%20%26%20Humanitarian%20Principles/WHS%20Policy%20Brief%20Humantarian%20Access%20FINAL.docx?d=w11effe4a386a44d99d83ba137ae84f0a&amp;csf=1&amp;web=1&amp;e=MLntM8" TargetMode="External"/><Relationship Id="rId7" Type="http://schemas.openxmlformats.org/officeDocument/2006/relationships/hyperlink" Target="https://careinternational.sharepoint.com/:b:/r/sites/Global-CIConfederation/Shared%20Documents/Global%20Policies/Counter%20Terrorism/CI%20Counter-Terrorism%20Policy%20.pdf?csf=1&amp;web=1&amp;e=iqYoiN" TargetMode="External"/><Relationship Id="rId12" Type="http://schemas.openxmlformats.org/officeDocument/2006/relationships/hyperlink" Target="https://careinternational.sharepoint.com/:w:/r/sites/Global-Advocacy-Hub/Shared%20Documents/Humanitarian%20Advocacy/Protection%20of%20Civilians/CARE%20Policy%20on%20Protection%20and%20Displacement.docx?d=wc7c1b6f05e2e452da1f2454f0b0cce7d&amp;csf=1&amp;web=1&amp;e=brFADF"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careinternational.sharepoint.com/:w:/r/sites/Global-Advocacy-Hub/Shared%20Documents/Humanitarian%20Advocacy/Humanitarian%20Access%20%26%20Humanitarian%20Principles/Joint%20INGO%20Statement%20on%20CT%26humanitarian%20Space,%20UNGA%20Sept%202019.docx?d=w6a88b1548b8248c79e77f8f73b95584e&amp;csf=1&amp;web=1&amp;e=0KsT88" TargetMode="External"/><Relationship Id="rId11" Type="http://schemas.openxmlformats.org/officeDocument/2006/relationships/hyperlink" Target="https://careinternational.sharepoint.com/:b:/r/sites/Global-Advocacy-Hub/Shared%20Documents/Women%20Peace%20and%20Security%20Advocacy%20Position%202020/WPS%20CARE%20Position%20Paper%20long%20version,%20English%20FINAL%20FINAL%20.pdf?csf=1&amp;web=1&amp;e=xWkVH8" TargetMode="External"/><Relationship Id="rId5" Type="http://schemas.openxmlformats.org/officeDocument/2006/relationships/hyperlink" Target="https://careinternational.sharepoint.com/:b:/r/sites/Global-Advocacy-Hub/Shared%20Documents/Humanitarian%20Advocacy/Humanitarian%20Access%20%26%20Humanitarian%20Principles/CI%20Policy%20Position%20on%20Sanctions%20Advocacy_FINAL%20Approved%20July%202020,%20Disseminated.pdf?csf=1&amp;web=1&amp;e=s228f9" TargetMode="External"/><Relationship Id="rId10" Type="http://schemas.openxmlformats.org/officeDocument/2006/relationships/hyperlink" Target="https://careinternational.sharepoint.com/:b:/r/sites/Global-Advocacy-Hub/Shared%20Documents/Humanitarian%20Advocacy/Protection%20of%20Civilians/Joint%20Civil%20Society%20Statement%20on%20POC_May%202021_Final.pdf?csf=1&amp;web=1&amp;e=nQSal9" TargetMode="External"/><Relationship Id="rId4" Type="http://schemas.openxmlformats.org/officeDocument/2006/relationships/hyperlink" Target="https://careinternational.sharepoint.com/:w:/r/sites/Global-Advocacy-Hub/Shared%20Documents/Humanitarian%20Advocacy/Humanitarian%20Access%20%26%20Humanitarian%20Principles/CARE%20Policy%20Brief%20on%20Humanitarian%20Principles,%20Sept%202018.docx?d=wb4de47b6d26743ac88c07e6eeb2b8088&amp;csf=1&amp;web=1&amp;e=LhO80e" TargetMode="External"/><Relationship Id="rId9" Type="http://schemas.openxmlformats.org/officeDocument/2006/relationships/hyperlink" Target="https://careinternational.sharepoint.com/:w:/r/sites/Global-Advocacy-Hub/Shared%20Documents/Humanitarian%20Advocacy/Humanitarian%20Access%20%26%20Humanitarian%20Principles/CARE%20policy%20on%20Protection%20of%20Humanitarians.docx?d=wac9254522e7a4a90b104e091bb0a507f&amp;csf=1&amp;web=1&amp;e=HE03Q5"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areinternational.sharepoint.com/:w:/r/sites/Global-Advocacy-Hub/Shared%20Documents/Humanitarian%20Advocacy/Nexus/CI%20Policy%20Position%20on%20Nexus,%20May%202021%20(draft).docx?d=we72d9258d27b4384ad7f43acc02674c5&amp;csf=1&amp;web=1&amp;e=Q99ahH"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eministhumanitariannetwork.org/#:~:text=The%20Feminist%20Humanitarian%20Network%20is%20an%20international%20network,humanitarian%20system%20that%20promotes%20a%20feminist%20humanitarian%20agend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5C322D-20A1-3A41-A13B-DB0DA2ACFEC8}" type="slidenum">
              <a:rPr lang="en-US" smtClean="0"/>
              <a:t>1</a:t>
            </a:fld>
            <a:endParaRPr lang="en-US"/>
          </a:p>
        </p:txBody>
      </p:sp>
    </p:spTree>
    <p:extLst>
      <p:ext uri="{BB962C8B-B14F-4D97-AF65-F5344CB8AC3E}">
        <p14:creationId xmlns:p14="http://schemas.microsoft.com/office/powerpoint/2010/main" val="1329746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554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664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At a more operational and technical level, we influence and adhere to all relevant Inter Agency Standing Committee (IASC) / </a:t>
            </a:r>
            <a:r>
              <a:rPr lang="en-GB" sz="1200" b="0" i="0" u="sng" strike="noStrike" kern="1200" dirty="0">
                <a:solidFill>
                  <a:schemeClr val="tx1"/>
                </a:solidFill>
                <a:effectLst/>
                <a:latin typeface="+mn-lt"/>
                <a:ea typeface="+mn-ea"/>
                <a:cs typeface="+mn-cs"/>
                <a:hlinkClick r:id="rId3"/>
              </a:rPr>
              <a:t>Core Humanitarian Standards</a:t>
            </a:r>
            <a:r>
              <a:rPr lang="en-GB" sz="1200" b="0" i="0" kern="1200" dirty="0">
                <a:solidFill>
                  <a:schemeClr val="tx1"/>
                </a:solidFill>
                <a:effectLst/>
                <a:latin typeface="+mn-lt"/>
                <a:ea typeface="+mn-ea"/>
                <a:cs typeface="+mn-cs"/>
              </a:rPr>
              <a:t> and other relevant (e.g. specific clusters) guidelines, policies, and standards, especially when they are related to gender (e.g. IASC </a:t>
            </a:r>
            <a:r>
              <a:rPr lang="en-GB" sz="1200" b="0" i="0" u="sng" strike="noStrike" kern="1200" dirty="0">
                <a:solidFill>
                  <a:schemeClr val="tx1"/>
                </a:solidFill>
                <a:effectLst/>
                <a:latin typeface="+mn-lt"/>
                <a:ea typeface="+mn-ea"/>
                <a:cs typeface="+mn-cs"/>
                <a:hlinkClick r:id="rId4"/>
              </a:rPr>
              <a:t>Policy on Gender Equality and the Empowerment of Women and Girls (GEEWG) in Humanitarian Action endorsed in December 2017,</a:t>
            </a:r>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 </a:t>
            </a:r>
            <a:r>
              <a:rPr lang="en-US" sz="1200" b="0" i="0" u="sng" strike="noStrike" kern="1200" dirty="0">
                <a:solidFill>
                  <a:schemeClr val="tx1"/>
                </a:solidFill>
                <a:effectLst/>
                <a:latin typeface="+mn-lt"/>
                <a:ea typeface="+mn-ea"/>
                <a:cs typeface="+mn-cs"/>
                <a:hlinkClick r:id="rId5"/>
              </a:rPr>
              <a:t>IASC Gender Accountability Framework</a:t>
            </a:r>
            <a:r>
              <a:rPr lang="en-US" sz="1200" b="0" i="0" u="sng" strike="noStrike"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For more details on the relevant legal and policy framework for CARE’s humanitarian advocacy, refer to </a:t>
            </a:r>
            <a:r>
              <a:rPr lang="en-US" sz="1200" b="0" i="0" u="sng" strike="noStrike" kern="1200" dirty="0">
                <a:solidFill>
                  <a:schemeClr val="tx1"/>
                </a:solidFill>
                <a:effectLst/>
                <a:latin typeface="+mn-lt"/>
                <a:ea typeface="+mn-ea"/>
                <a:cs typeface="+mn-cs"/>
                <a:hlinkClick r:id="rId6"/>
              </a:rPr>
              <a:t>this policy analysis document</a:t>
            </a:r>
            <a:r>
              <a:rPr lang="en-US"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18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AAP: Accountability to Affected People</a:t>
            </a:r>
          </a:p>
          <a:p>
            <a:r>
              <a:rPr lang="en-GB" dirty="0"/>
              <a:t>PSHEA: Protection from Sexual Harassment, Exploitation and Abuse.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9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GB" sz="1200" b="1" u="sng" kern="1200" dirty="0">
                <a:solidFill>
                  <a:schemeClr val="tx1"/>
                </a:solidFill>
                <a:effectLst/>
                <a:latin typeface="+mn-lt"/>
                <a:ea typeface="+mn-ea"/>
                <a:cs typeface="+mn-cs"/>
              </a:rPr>
              <a:t>Policy Asks Related to safeguarding humanitarian space: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Crisis affected countries’ governments (official or “de facto”) have a responsibility to facilitate </a:t>
            </a:r>
            <a:r>
              <a:rPr lang="en-GB" sz="1200" b="1" kern="1200" dirty="0">
                <a:solidFill>
                  <a:schemeClr val="tx1"/>
                </a:solidFill>
                <a:effectLst/>
                <a:latin typeface="+mn-lt"/>
                <a:ea typeface="+mn-ea"/>
                <a:cs typeface="+mn-cs"/>
              </a:rPr>
              <a:t>unhindered humanitarian access</a:t>
            </a:r>
            <a:r>
              <a:rPr lang="en-GB" sz="1200" kern="1200" dirty="0">
                <a:solidFill>
                  <a:schemeClr val="tx1"/>
                </a:solidFill>
                <a:effectLst/>
                <a:latin typeface="+mn-lt"/>
                <a:ea typeface="+mn-ea"/>
                <a:cs typeface="+mn-cs"/>
              </a:rPr>
              <a:t> to people in need at all times, including during conflict, but also during health outbreaks such as Ebola, COVID-19, ensuring:</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Humanitarian goods and personnel for lifesaving interventions reach people in need by allowing and supporting the transport of goods and personnel by air, overland, and over water as appropriate;</a:t>
            </a:r>
          </a:p>
          <a:p>
            <a:pPr lvl="0"/>
            <a:r>
              <a:rPr lang="en-GB" sz="1200" kern="1200" dirty="0">
                <a:solidFill>
                  <a:schemeClr val="tx1"/>
                </a:solidFill>
                <a:effectLst/>
                <a:latin typeface="+mn-lt"/>
                <a:ea typeface="+mn-ea"/>
                <a:cs typeface="+mn-cs"/>
              </a:rPr>
              <a:t>Efficient emergency supply &amp; distribution chains (including for Personnel Protection Equipment kits and safety and security equipment as appropriate) are established, including user-friendly import licenses, clearing processes, zero taxation on humanitarian good and supplies, etc.;</a:t>
            </a:r>
          </a:p>
          <a:p>
            <a:pPr lvl="0"/>
            <a:r>
              <a:rPr lang="en-GB" sz="1200" kern="1200" dirty="0">
                <a:solidFill>
                  <a:schemeClr val="tx1"/>
                </a:solidFill>
                <a:effectLst/>
                <a:latin typeface="+mn-lt"/>
                <a:ea typeface="+mn-ea"/>
                <a:cs typeface="+mn-cs"/>
              </a:rPr>
              <a:t>Humanitarian personnel is considered essential and afforded the necessary support to travel internationally and domestically to be urgently deployed by establishing light, fast track administrative procedures for required visas, work, travel and any other permits; </a:t>
            </a:r>
          </a:p>
          <a:p>
            <a:pPr lvl="0"/>
            <a:r>
              <a:rPr lang="en-GB" sz="1200" kern="1200" dirty="0">
                <a:solidFill>
                  <a:schemeClr val="tx1"/>
                </a:solidFill>
                <a:effectLst/>
                <a:latin typeface="+mn-lt"/>
                <a:ea typeface="+mn-ea"/>
                <a:cs typeface="+mn-cs"/>
              </a:rPr>
              <a:t>Laws, policies, rules and regulations for NGO registration and permits to operate specific humanitarian projects’ approvals etc. are efficiently and clearly communicated to all humanitarian actors. We recommend governments consider putting “one stop shop” measures in place to ensure </a:t>
            </a:r>
            <a:r>
              <a:rPr lang="en-GB" sz="1200" i="1" kern="1200" dirty="0">
                <a:solidFill>
                  <a:schemeClr val="tx1"/>
                </a:solidFill>
                <a:effectLst/>
                <a:latin typeface="+mn-lt"/>
                <a:ea typeface="+mn-ea"/>
                <a:cs typeface="+mn-cs"/>
              </a:rPr>
              <a:t>real</a:t>
            </a:r>
            <a:r>
              <a:rPr lang="en-GB" sz="1200" kern="1200" dirty="0">
                <a:solidFill>
                  <a:schemeClr val="tx1"/>
                </a:solidFill>
                <a:effectLst/>
                <a:latin typeface="+mn-lt"/>
                <a:ea typeface="+mn-ea"/>
                <a:cs typeface="+mn-cs"/>
              </a:rPr>
              <a:t>-time processing of NGO requests when responding to a Government declared crisis. </a:t>
            </a:r>
          </a:p>
          <a:p>
            <a:pPr lvl="0"/>
            <a:r>
              <a:rPr lang="en-GB" sz="1200" kern="1200" dirty="0">
                <a:solidFill>
                  <a:schemeClr val="tx1"/>
                </a:solidFill>
                <a:effectLst/>
                <a:latin typeface="+mn-lt"/>
                <a:ea typeface="+mn-ea"/>
                <a:cs typeface="+mn-cs"/>
              </a:rPr>
              <a:t>See also C</a:t>
            </a:r>
            <a:r>
              <a:rPr lang="en-GB" sz="1200" u="sng" kern="1200" dirty="0">
                <a:solidFill>
                  <a:schemeClr val="tx1"/>
                </a:solidFill>
                <a:effectLst/>
                <a:latin typeface="+mn-lt"/>
                <a:ea typeface="+mn-ea"/>
                <a:cs typeface="+mn-cs"/>
                <a:hlinkClick r:id="rId3"/>
              </a:rPr>
              <a:t>ARE International Policy Brief on humanitarian Access (prepared ahead of the 2016 WHS</a:t>
            </a:r>
            <a:r>
              <a:rPr lang="en-GB" sz="1200" kern="1200" dirty="0">
                <a:solidFill>
                  <a:schemeClr val="tx1"/>
                </a:solidFill>
                <a:effectLst/>
                <a:latin typeface="+mn-lt"/>
                <a:ea typeface="+mn-ea"/>
                <a:cs typeface="+mn-cs"/>
              </a:rPr>
              <a:t>) and </a:t>
            </a:r>
            <a:r>
              <a:rPr lang="en-GB" sz="1200" u="sng" kern="1200" dirty="0">
                <a:solidFill>
                  <a:schemeClr val="tx1"/>
                </a:solidFill>
                <a:effectLst/>
                <a:latin typeface="+mn-lt"/>
                <a:ea typeface="+mn-ea"/>
                <a:cs typeface="+mn-cs"/>
                <a:hlinkClick r:id="rId4"/>
              </a:rPr>
              <a:t>CARE policy advocacy position on Humanitarian Principles, September 2018</a:t>
            </a:r>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For details on our advocacy position to limit the potential negative impacts of sanctions and counter terrorism regulations, see</a:t>
            </a:r>
            <a:r>
              <a:rPr lang="en-GB" sz="1200" b="1" kern="1200" dirty="0">
                <a:solidFill>
                  <a:schemeClr val="tx1"/>
                </a:solidFill>
                <a:effectLst/>
                <a:latin typeface="+mn-lt"/>
                <a:ea typeface="+mn-ea"/>
                <a:cs typeface="+mn-cs"/>
              </a:rPr>
              <a:t> </a:t>
            </a:r>
            <a:r>
              <a:rPr lang="en-GB" sz="1200" u="sng" kern="1200" dirty="0">
                <a:solidFill>
                  <a:schemeClr val="tx1"/>
                </a:solidFill>
                <a:effectLst/>
                <a:latin typeface="+mn-lt"/>
                <a:ea typeface="+mn-ea"/>
                <a:cs typeface="+mn-cs"/>
                <a:hlinkClick r:id="rId5"/>
              </a:rPr>
              <a:t>CI Policy Position on sanctions advocacy, July 2020;</a:t>
            </a:r>
            <a:r>
              <a:rPr lang="en-GB" sz="1200" u="sng" kern="1200" dirty="0">
                <a:solidFill>
                  <a:schemeClr val="tx1"/>
                </a:solidFill>
                <a:effectLst/>
                <a:latin typeface="+mn-lt"/>
                <a:ea typeface="+mn-ea"/>
                <a:cs typeface="+mn-cs"/>
              </a:rPr>
              <a:t>  </a:t>
            </a:r>
            <a:r>
              <a:rPr lang="en-GB" sz="1200" u="sng" kern="1200" dirty="0">
                <a:solidFill>
                  <a:schemeClr val="tx1"/>
                </a:solidFill>
                <a:effectLst/>
                <a:latin typeface="+mn-lt"/>
                <a:ea typeface="+mn-ea"/>
                <a:cs typeface="+mn-cs"/>
                <a:hlinkClick r:id="rId6"/>
              </a:rPr>
              <a:t>The joint INGO statement on Counter-Terrorism Frameworks and Safeguarding Humanitarian Space for a UNGA High Level Side Event in 2019</a:t>
            </a:r>
            <a:r>
              <a:rPr lang="en-GB" sz="1200" kern="1200" dirty="0">
                <a:solidFill>
                  <a:schemeClr val="tx1"/>
                </a:solidFill>
                <a:effectLst/>
                <a:latin typeface="+mn-lt"/>
                <a:ea typeface="+mn-ea"/>
                <a:cs typeface="+mn-cs"/>
              </a:rPr>
              <a:t> signed by CARE ahead of UNGA in September 2019 which should be read alongside the </a:t>
            </a:r>
            <a:r>
              <a:rPr lang="en-GB" sz="1200" u="sng" kern="1200" dirty="0">
                <a:solidFill>
                  <a:schemeClr val="tx1"/>
                </a:solidFill>
                <a:effectLst/>
                <a:latin typeface="+mn-lt"/>
                <a:ea typeface="+mn-ea"/>
                <a:cs typeface="+mn-cs"/>
                <a:hlinkClick r:id="rId7"/>
              </a:rPr>
              <a:t>CARE International policy in response to Counter Terrorism regulations, </a:t>
            </a:r>
            <a:r>
              <a:rPr lang="en-GB" sz="1200" i="1" u="sng" kern="1200" dirty="0">
                <a:solidFill>
                  <a:schemeClr val="tx1"/>
                </a:solidFill>
                <a:effectLst/>
                <a:latin typeface="+mn-lt"/>
                <a:ea typeface="+mn-ea"/>
                <a:cs typeface="+mn-cs"/>
                <a:hlinkClick r:id="rId7"/>
              </a:rPr>
              <a:t>July</a:t>
            </a:r>
            <a:r>
              <a:rPr lang="en-GB" sz="1200" u="sng" kern="1200" dirty="0">
                <a:solidFill>
                  <a:schemeClr val="tx1"/>
                </a:solidFill>
                <a:effectLst/>
                <a:latin typeface="+mn-lt"/>
                <a:ea typeface="+mn-ea"/>
                <a:cs typeface="+mn-cs"/>
                <a:hlinkClick r:id="rId7"/>
              </a:rPr>
              <a:t> 2020</a:t>
            </a:r>
            <a:r>
              <a:rPr lang="en-GB" sz="1200" kern="1200" dirty="0">
                <a:solidFill>
                  <a:schemeClr val="tx1"/>
                </a:solidFill>
                <a:effectLst/>
                <a:latin typeface="+mn-lt"/>
                <a:ea typeface="+mn-ea"/>
                <a:cs typeface="+mn-cs"/>
              </a:rPr>
              <a:t>;</a:t>
            </a:r>
          </a:p>
          <a:p>
            <a:pPr lvl="0"/>
            <a:r>
              <a:rPr lang="en-GB" sz="1200" kern="1200" dirty="0">
                <a:solidFill>
                  <a:schemeClr val="tx1"/>
                </a:solidFill>
                <a:effectLst/>
                <a:latin typeface="+mn-lt"/>
                <a:ea typeface="+mn-ea"/>
                <a:cs typeface="+mn-cs"/>
              </a:rPr>
              <a:t>For more details on our advocacy position in relation to localization and safeguarding humanitarian space, see</a:t>
            </a:r>
            <a:r>
              <a:rPr lang="en-GB" sz="1200" b="1" u="sng" kern="1200" dirty="0">
                <a:solidFill>
                  <a:schemeClr val="tx1"/>
                </a:solidFill>
                <a:effectLst/>
                <a:latin typeface="+mn-lt"/>
                <a:ea typeface="+mn-ea"/>
                <a:cs typeface="+mn-cs"/>
              </a:rPr>
              <a:t> </a:t>
            </a:r>
            <a:r>
              <a:rPr lang="en-GB" sz="1200" u="sng" kern="1200" dirty="0">
                <a:solidFill>
                  <a:schemeClr val="tx1"/>
                </a:solidFill>
                <a:effectLst/>
                <a:latin typeface="+mn-lt"/>
                <a:ea typeface="+mn-ea"/>
                <a:cs typeface="+mn-cs"/>
                <a:hlinkClick r:id="rId8"/>
              </a:rPr>
              <a:t>CI Policy Position on Principled Humanitarian Access and Localization, May 2021</a:t>
            </a:r>
            <a:r>
              <a:rPr lang="en-GB" sz="1200" kern="1200" dirty="0">
                <a:solidFill>
                  <a:schemeClr val="tx1"/>
                </a:solidFill>
                <a:effectLst/>
                <a:latin typeface="+mn-lt"/>
                <a:ea typeface="+mn-ea"/>
                <a:cs typeface="+mn-cs"/>
              </a:rPr>
              <a:t> </a:t>
            </a:r>
          </a:p>
          <a:p>
            <a:endParaRPr lang="en-GB" dirty="0"/>
          </a:p>
          <a:p>
            <a:r>
              <a:rPr lang="en-US" sz="1200" b="1" u="sng" kern="1200" dirty="0">
                <a:solidFill>
                  <a:schemeClr val="tx1"/>
                </a:solidFill>
                <a:effectLst/>
                <a:latin typeface="+mn-lt"/>
                <a:ea typeface="+mn-ea"/>
                <a:cs typeface="+mn-cs"/>
              </a:rPr>
              <a:t>Policy Asks related to protection of humanitarian workers and operations:</a:t>
            </a:r>
            <a:endParaRPr lang="en-GB"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Parties to </a:t>
            </a:r>
            <a:r>
              <a:rPr lang="fr-FR" sz="1200" kern="1200" dirty="0" err="1">
                <a:solidFill>
                  <a:schemeClr val="tx1"/>
                </a:solidFill>
                <a:effectLst/>
                <a:latin typeface="+mn-lt"/>
                <a:ea typeface="+mn-ea"/>
                <a:cs typeface="+mn-cs"/>
              </a:rPr>
              <a:t>conflicts</a:t>
            </a:r>
            <a:r>
              <a:rPr lang="fr-FR" sz="1200" kern="1200" dirty="0">
                <a:solidFill>
                  <a:schemeClr val="tx1"/>
                </a:solidFill>
                <a:effectLst/>
                <a:latin typeface="+mn-lt"/>
                <a:ea typeface="+mn-ea"/>
                <a:cs typeface="+mn-cs"/>
              </a:rPr>
              <a:t> and </a:t>
            </a:r>
            <a:r>
              <a:rPr lang="fr-FR" sz="1200" kern="1200" dirty="0" err="1">
                <a:solidFill>
                  <a:schemeClr val="tx1"/>
                </a:solidFill>
                <a:effectLst/>
                <a:latin typeface="+mn-lt"/>
                <a:ea typeface="+mn-ea"/>
                <a:cs typeface="+mn-cs"/>
              </a:rPr>
              <a:t>armed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actors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whether</a:t>
            </a:r>
            <a:r>
              <a:rPr lang="fr-FR" sz="1200" kern="1200" dirty="0">
                <a:solidFill>
                  <a:schemeClr val="tx1"/>
                </a:solidFill>
                <a:effectLst/>
                <a:latin typeface="+mn-lt"/>
                <a:ea typeface="+mn-ea"/>
                <a:cs typeface="+mn-cs"/>
              </a:rPr>
              <a:t> States or Non-States, </a:t>
            </a:r>
            <a:r>
              <a:rPr lang="en-GB" sz="1200" kern="1200" dirty="0">
                <a:solidFill>
                  <a:schemeClr val="tx1"/>
                </a:solidFill>
                <a:effectLst/>
                <a:latin typeface="+mn-lt"/>
                <a:ea typeface="+mn-ea"/>
                <a:cs typeface="+mn-cs"/>
              </a:rPr>
              <a:t>must comply with their responsibility and obligations not to attack</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humanitarian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workers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humanitarian</a:t>
            </a:r>
            <a:r>
              <a:rPr lang="fr-FR" sz="1200" kern="1200" dirty="0">
                <a:solidFill>
                  <a:schemeClr val="tx1"/>
                </a:solidFill>
                <a:effectLst/>
                <a:latin typeface="+mn-lt"/>
                <a:ea typeface="+mn-ea"/>
                <a:cs typeface="+mn-cs"/>
              </a:rPr>
              <a:t> assets, and </a:t>
            </a:r>
            <a:r>
              <a:rPr lang="fr-FR" sz="1200" kern="1200" dirty="0" err="1">
                <a:solidFill>
                  <a:schemeClr val="tx1"/>
                </a:solidFill>
                <a:effectLst/>
                <a:latin typeface="+mn-lt"/>
                <a:ea typeface="+mn-ea"/>
                <a:cs typeface="+mn-cs"/>
              </a:rPr>
              <a:t>operations</a:t>
            </a:r>
            <a:r>
              <a:rPr lang="fr-FR"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but also to protect them from the attacks of others</a:t>
            </a:r>
            <a:r>
              <a:rPr lang="fr-FR" sz="1200" kern="1200" dirty="0">
                <a:solidFill>
                  <a:schemeClr val="tx1"/>
                </a:solidFill>
                <a:effectLst/>
                <a:latin typeface="+mn-lt"/>
                <a:ea typeface="+mn-ea"/>
                <a:cs typeface="+mn-cs"/>
              </a:rPr>
              <a:t>. States— </a:t>
            </a:r>
            <a:r>
              <a:rPr lang="fr-FR" sz="1200" kern="1200" dirty="0" err="1">
                <a:solidFill>
                  <a:schemeClr val="tx1"/>
                </a:solidFill>
                <a:effectLst/>
                <a:latin typeface="+mn-lt"/>
                <a:ea typeface="+mn-ea"/>
                <a:cs typeface="+mn-cs"/>
              </a:rPr>
              <a:t>particularly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those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that</a:t>
            </a:r>
            <a:r>
              <a:rPr lang="fr-FR" sz="1200" kern="1200" dirty="0">
                <a:solidFill>
                  <a:schemeClr val="tx1"/>
                </a:solidFill>
                <a:effectLst/>
                <a:latin typeface="+mn-lt"/>
                <a:ea typeface="+mn-ea"/>
                <a:cs typeface="+mn-cs"/>
              </a:rPr>
              <a:t> are </a:t>
            </a:r>
            <a:r>
              <a:rPr lang="fr-FR" sz="1200" kern="1200" dirty="0" err="1">
                <a:solidFill>
                  <a:schemeClr val="tx1"/>
                </a:solidFill>
                <a:effectLst/>
                <a:latin typeface="+mn-lt"/>
                <a:ea typeface="+mn-ea"/>
                <a:cs typeface="+mn-cs"/>
              </a:rPr>
              <a:t>humanitarian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donors</a:t>
            </a:r>
            <a:r>
              <a:rPr lang="fr-FR" sz="1200" kern="1200" dirty="0">
                <a:solidFill>
                  <a:schemeClr val="tx1"/>
                </a:solidFill>
                <a:effectLst/>
                <a:latin typeface="+mn-lt"/>
                <a:ea typeface="+mn-ea"/>
                <a:cs typeface="+mn-cs"/>
              </a:rPr>
              <a:t>— must </a:t>
            </a:r>
            <a:r>
              <a:rPr lang="fr-FR" sz="1200" kern="1200" dirty="0" err="1">
                <a:solidFill>
                  <a:schemeClr val="tx1"/>
                </a:solidFill>
                <a:effectLst/>
                <a:latin typeface="+mn-lt"/>
                <a:ea typeface="+mn-ea"/>
                <a:cs typeface="+mn-cs"/>
              </a:rPr>
              <a:t>urgently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step</a:t>
            </a:r>
            <a:r>
              <a:rPr lang="fr-FR" sz="1200" kern="1200" dirty="0">
                <a:solidFill>
                  <a:schemeClr val="tx1"/>
                </a:solidFill>
                <a:effectLst/>
                <a:latin typeface="+mn-lt"/>
                <a:ea typeface="+mn-ea"/>
                <a:cs typeface="+mn-cs"/>
              </a:rPr>
              <a:t> up efforts to help </a:t>
            </a:r>
            <a:r>
              <a:rPr lang="fr-FR" sz="1200" kern="1200" dirty="0" err="1">
                <a:solidFill>
                  <a:schemeClr val="tx1"/>
                </a:solidFill>
                <a:effectLst/>
                <a:latin typeface="+mn-lt"/>
                <a:ea typeface="+mn-ea"/>
                <a:cs typeface="+mn-cs"/>
              </a:rPr>
              <a:t>safeguard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humanitarian</a:t>
            </a:r>
            <a:r>
              <a:rPr lang="fr-FR" sz="1200" kern="1200" dirty="0">
                <a:solidFill>
                  <a:schemeClr val="tx1"/>
                </a:solidFill>
                <a:effectLst/>
                <a:latin typeface="+mn-lt"/>
                <a:ea typeface="+mn-ea"/>
                <a:cs typeface="+mn-cs"/>
              </a:rPr>
              <a:t> staff, support </a:t>
            </a:r>
            <a:r>
              <a:rPr lang="fr-FR" sz="1200" kern="1200" dirty="0" err="1">
                <a:solidFill>
                  <a:schemeClr val="tx1"/>
                </a:solidFill>
                <a:effectLst/>
                <a:latin typeface="+mn-lt"/>
                <a:ea typeface="+mn-ea"/>
                <a:cs typeface="+mn-cs"/>
              </a:rPr>
              <a:t>humanitarian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organizations</a:t>
            </a:r>
            <a:r>
              <a:rPr lang="fr-FR" sz="1200" kern="1200" dirty="0">
                <a:solidFill>
                  <a:schemeClr val="tx1"/>
                </a:solidFill>
                <a:effectLst/>
                <a:latin typeface="+mn-lt"/>
                <a:ea typeface="+mn-ea"/>
                <a:cs typeface="+mn-cs"/>
              </a:rPr>
              <a:t>’ vital </a:t>
            </a:r>
            <a:r>
              <a:rPr lang="fr-FR" sz="1200" kern="1200" dirty="0" err="1">
                <a:solidFill>
                  <a:schemeClr val="tx1"/>
                </a:solidFill>
                <a:effectLst/>
                <a:latin typeface="+mn-lt"/>
                <a:ea typeface="+mn-ea"/>
                <a:cs typeface="+mn-cs"/>
              </a:rPr>
              <a:t>role</a:t>
            </a:r>
            <a:r>
              <a:rPr lang="fr-FR" sz="1200" kern="1200" dirty="0">
                <a:solidFill>
                  <a:schemeClr val="tx1"/>
                </a:solidFill>
                <a:effectLst/>
                <a:latin typeface="+mn-lt"/>
                <a:ea typeface="+mn-ea"/>
                <a:cs typeface="+mn-cs"/>
              </a:rPr>
              <a:t> in meeting the </a:t>
            </a:r>
            <a:r>
              <a:rPr lang="fr-FR" sz="1200" kern="1200" dirty="0" err="1">
                <a:solidFill>
                  <a:schemeClr val="tx1"/>
                </a:solidFill>
                <a:effectLst/>
                <a:latin typeface="+mn-lt"/>
                <a:ea typeface="+mn-ea"/>
                <a:cs typeface="+mn-cs"/>
              </a:rPr>
              <a:t>needs</a:t>
            </a:r>
            <a:r>
              <a:rPr lang="fr-FR" sz="1200" kern="1200" dirty="0">
                <a:solidFill>
                  <a:schemeClr val="tx1"/>
                </a:solidFill>
                <a:effectLst/>
                <a:latin typeface="+mn-lt"/>
                <a:ea typeface="+mn-ea"/>
                <a:cs typeface="+mn-cs"/>
              </a:rPr>
              <a:t> of people in FCA settings, and encourage </a:t>
            </a:r>
            <a:r>
              <a:rPr lang="fr-FR" sz="1200" kern="1200" dirty="0" err="1">
                <a:solidFill>
                  <a:schemeClr val="tx1"/>
                </a:solidFill>
                <a:effectLst/>
                <a:latin typeface="+mn-lt"/>
                <a:ea typeface="+mn-ea"/>
                <a:cs typeface="+mn-cs"/>
              </a:rPr>
              <a:t>their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own</a:t>
            </a:r>
            <a:r>
              <a:rPr lang="fr-FR" sz="1200" kern="1200" dirty="0">
                <a:solidFill>
                  <a:schemeClr val="tx1"/>
                </a:solidFill>
                <a:effectLst/>
                <a:latin typeface="+mn-lt"/>
                <a:ea typeface="+mn-ea"/>
                <a:cs typeface="+mn-cs"/>
              </a:rPr>
              <a:t> and </a:t>
            </a:r>
            <a:r>
              <a:rPr lang="fr-FR" sz="1200" kern="1200" dirty="0" err="1">
                <a:solidFill>
                  <a:schemeClr val="tx1"/>
                </a:solidFill>
                <a:effectLst/>
                <a:latin typeface="+mn-lt"/>
                <a:ea typeface="+mn-ea"/>
                <a:cs typeface="+mn-cs"/>
              </a:rPr>
              <a:t>other</a:t>
            </a:r>
            <a:r>
              <a:rPr lang="fr-FR" sz="1200" kern="1200" dirty="0">
                <a:solidFill>
                  <a:schemeClr val="tx1"/>
                </a:solidFill>
                <a:effectLst/>
                <a:latin typeface="+mn-lt"/>
                <a:ea typeface="+mn-ea"/>
                <a:cs typeface="+mn-cs"/>
              </a:rPr>
              <a:t> states’ </a:t>
            </a:r>
            <a:r>
              <a:rPr lang="fr-FR" sz="1200" kern="1200" dirty="0" err="1">
                <a:solidFill>
                  <a:schemeClr val="tx1"/>
                </a:solidFill>
                <a:effectLst/>
                <a:latin typeface="+mn-lt"/>
                <a:ea typeface="+mn-ea"/>
                <a:cs typeface="+mn-cs"/>
              </a:rPr>
              <a:t>accountability</a:t>
            </a:r>
            <a:r>
              <a:rPr lang="fr-FR" sz="1200" kern="1200" dirty="0">
                <a:solidFill>
                  <a:schemeClr val="tx1"/>
                </a:solidFill>
                <a:effectLst/>
                <a:latin typeface="+mn-lt"/>
                <a:ea typeface="+mn-ea"/>
                <a:cs typeface="+mn-cs"/>
              </a:rPr>
              <a:t> to international </a:t>
            </a:r>
            <a:r>
              <a:rPr lang="fr-FR" sz="1200" kern="1200" dirty="0" err="1">
                <a:solidFill>
                  <a:schemeClr val="tx1"/>
                </a:solidFill>
                <a:effectLst/>
                <a:latin typeface="+mn-lt"/>
                <a:ea typeface="+mn-ea"/>
                <a:cs typeface="+mn-cs"/>
              </a:rPr>
              <a:t>law</a:t>
            </a:r>
            <a:r>
              <a:rPr lang="fr-FR" sz="1200" kern="1200" dirty="0">
                <a:solidFill>
                  <a:schemeClr val="tx1"/>
                </a:solidFill>
                <a:effectLst/>
                <a:latin typeface="+mn-lt"/>
                <a:ea typeface="+mn-ea"/>
                <a:cs typeface="+mn-cs"/>
              </a:rPr>
              <a:t>. For more </a:t>
            </a:r>
            <a:r>
              <a:rPr lang="fr-FR" sz="1200" kern="1200" dirty="0" err="1">
                <a:solidFill>
                  <a:schemeClr val="tx1"/>
                </a:solidFill>
                <a:effectLst/>
                <a:latin typeface="+mn-lt"/>
                <a:ea typeface="+mn-ea"/>
                <a:cs typeface="+mn-cs"/>
              </a:rPr>
              <a:t>details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see</a:t>
            </a:r>
            <a:r>
              <a:rPr lang="fr-FR" sz="1200" kern="1200" dirty="0">
                <a:solidFill>
                  <a:schemeClr val="tx1"/>
                </a:solidFill>
                <a:effectLst/>
                <a:latin typeface="+mn-lt"/>
                <a:ea typeface="+mn-ea"/>
                <a:cs typeface="+mn-cs"/>
              </a:rPr>
              <a:t> </a:t>
            </a:r>
            <a:r>
              <a:rPr lang="fr-FR" sz="1200" u="sng" kern="1200" dirty="0">
                <a:solidFill>
                  <a:schemeClr val="tx1"/>
                </a:solidFill>
                <a:effectLst/>
                <a:latin typeface="+mn-lt"/>
                <a:ea typeface="+mn-ea"/>
                <a:cs typeface="+mn-cs"/>
                <a:hlinkClick r:id="rId9"/>
              </a:rPr>
              <a:t>CI’ </a:t>
            </a:r>
            <a:r>
              <a:rPr lang="fr-FR" sz="1200" u="sng" kern="1200" dirty="0" err="1">
                <a:solidFill>
                  <a:schemeClr val="tx1"/>
                </a:solidFill>
                <a:effectLst/>
                <a:latin typeface="+mn-lt"/>
                <a:ea typeface="+mn-ea"/>
                <a:cs typeface="+mn-cs"/>
                <a:hlinkClick r:id="rId9"/>
              </a:rPr>
              <a:t>Internal</a:t>
            </a:r>
            <a:r>
              <a:rPr lang="fr-FR" sz="1200" u="sng" kern="1200" dirty="0">
                <a:solidFill>
                  <a:schemeClr val="tx1"/>
                </a:solidFill>
                <a:effectLst/>
                <a:latin typeface="+mn-lt"/>
                <a:ea typeface="+mn-ea"/>
                <a:cs typeface="+mn-cs"/>
                <a:hlinkClick r:id="rId9"/>
              </a:rPr>
              <a:t> Policy Brief on the protection of </a:t>
            </a:r>
            <a:r>
              <a:rPr lang="fr-FR" sz="1200" u="sng" kern="1200" dirty="0" err="1">
                <a:solidFill>
                  <a:schemeClr val="tx1"/>
                </a:solidFill>
                <a:effectLst/>
                <a:latin typeface="+mn-lt"/>
                <a:ea typeface="+mn-ea"/>
                <a:cs typeface="+mn-cs"/>
                <a:hlinkClick r:id="rId9"/>
              </a:rPr>
              <a:t>humanitarian</a:t>
            </a:r>
            <a:r>
              <a:rPr lang="fr-FR" sz="1200" u="sng" kern="1200" dirty="0">
                <a:solidFill>
                  <a:schemeClr val="tx1"/>
                </a:solidFill>
                <a:effectLst/>
                <a:latin typeface="+mn-lt"/>
                <a:ea typeface="+mn-ea"/>
                <a:cs typeface="+mn-cs"/>
                <a:hlinkClick r:id="rId9"/>
              </a:rPr>
              <a:t> </a:t>
            </a:r>
            <a:r>
              <a:rPr lang="fr-FR" sz="1200" u="sng" kern="1200" dirty="0" err="1">
                <a:solidFill>
                  <a:schemeClr val="tx1"/>
                </a:solidFill>
                <a:effectLst/>
                <a:latin typeface="+mn-lt"/>
                <a:ea typeface="+mn-ea"/>
                <a:cs typeface="+mn-cs"/>
                <a:hlinkClick r:id="rId9"/>
              </a:rPr>
              <a:t>workers</a:t>
            </a:r>
            <a:r>
              <a:rPr lang="fr-FR" sz="1200" u="sng" kern="1200" dirty="0">
                <a:solidFill>
                  <a:schemeClr val="tx1"/>
                </a:solidFill>
                <a:effectLst/>
                <a:latin typeface="+mn-lt"/>
                <a:ea typeface="+mn-ea"/>
                <a:cs typeface="+mn-cs"/>
                <a:hlinkClick r:id="rId9"/>
              </a:rPr>
              <a:t> (draft, </a:t>
            </a:r>
            <a:r>
              <a:rPr lang="fr-FR" sz="1200" u="sng" kern="1200" dirty="0" err="1">
                <a:solidFill>
                  <a:schemeClr val="tx1"/>
                </a:solidFill>
                <a:effectLst/>
                <a:latin typeface="+mn-lt"/>
                <a:ea typeface="+mn-ea"/>
                <a:cs typeface="+mn-cs"/>
                <a:hlinkClick r:id="rId9"/>
              </a:rPr>
              <a:t>September</a:t>
            </a:r>
            <a:r>
              <a:rPr lang="fr-FR" sz="1200" u="sng" kern="1200" dirty="0">
                <a:solidFill>
                  <a:schemeClr val="tx1"/>
                </a:solidFill>
                <a:effectLst/>
                <a:latin typeface="+mn-lt"/>
                <a:ea typeface="+mn-ea"/>
                <a:cs typeface="+mn-cs"/>
                <a:hlinkClick r:id="rId9"/>
              </a:rPr>
              <a:t> 2018</a:t>
            </a:r>
            <a:endParaRPr lang="fr-FR" sz="1200" u="sng" kern="1200" dirty="0">
              <a:solidFill>
                <a:schemeClr val="tx1"/>
              </a:solidFill>
              <a:effectLst/>
              <a:latin typeface="+mn-lt"/>
              <a:ea typeface="+mn-ea"/>
              <a:cs typeface="+mn-cs"/>
            </a:endParaRPr>
          </a:p>
          <a:p>
            <a:endParaRPr lang="en-GB" dirty="0"/>
          </a:p>
          <a:p>
            <a:r>
              <a:rPr lang="en-US" sz="1200" b="1" u="sng" kern="1200" dirty="0">
                <a:solidFill>
                  <a:schemeClr val="tx1"/>
                </a:solidFill>
                <a:effectLst/>
                <a:latin typeface="+mn-lt"/>
                <a:ea typeface="+mn-ea"/>
                <a:cs typeface="+mn-cs"/>
              </a:rPr>
              <a:t>Policy Asks related to Protection of Civilians (</a:t>
            </a:r>
            <a:r>
              <a:rPr lang="en-US" sz="1200" b="1" u="sng" kern="1200" dirty="0" err="1">
                <a:solidFill>
                  <a:schemeClr val="tx1"/>
                </a:solidFill>
                <a:effectLst/>
                <a:latin typeface="+mn-lt"/>
                <a:ea typeface="+mn-ea"/>
                <a:cs typeface="+mn-cs"/>
              </a:rPr>
              <a:t>PoC</a:t>
            </a:r>
            <a:r>
              <a:rPr lang="en-US" sz="1200" b="1" u="sng"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Conflict parties, whether States or Non-States, </a:t>
            </a:r>
            <a:r>
              <a:rPr lang="en-GB" sz="1200" kern="1200" dirty="0">
                <a:solidFill>
                  <a:schemeClr val="tx1"/>
                </a:solidFill>
                <a:effectLst/>
                <a:latin typeface="+mn-lt"/>
                <a:ea typeface="+mn-ea"/>
                <a:cs typeface="+mn-cs"/>
              </a:rPr>
              <a:t>must comply with their responsibility and obligations </a:t>
            </a:r>
            <a:r>
              <a:rPr lang="en-GB" sz="1200" u="sng" kern="1200" dirty="0">
                <a:solidFill>
                  <a:schemeClr val="tx1"/>
                </a:solidFill>
                <a:effectLst/>
                <a:latin typeface="+mn-lt"/>
                <a:ea typeface="+mn-ea"/>
                <a:cs typeface="+mn-cs"/>
              </a:rPr>
              <a:t>under IHL to </a:t>
            </a:r>
            <a:r>
              <a:rPr lang="en-GB" sz="1200" b="1" u="sng" kern="1200" dirty="0">
                <a:solidFill>
                  <a:schemeClr val="tx1"/>
                </a:solidFill>
                <a:effectLst/>
                <a:latin typeface="+mn-lt"/>
                <a:ea typeface="+mn-ea"/>
                <a:cs typeface="+mn-cs"/>
              </a:rPr>
              <a:t>minimize the effects of conflicts on civilians</a:t>
            </a:r>
            <a:r>
              <a:rPr lang="en-GB" sz="1200" u="sng" kern="1200" dirty="0">
                <a:solidFill>
                  <a:schemeClr val="tx1"/>
                </a:solidFill>
                <a:effectLst/>
                <a:latin typeface="+mn-lt"/>
                <a:ea typeface="+mn-ea"/>
                <a:cs typeface="+mn-cs"/>
              </a:rPr>
              <a:t> by respecting the principles of humanity, necessity, proportionality, and distinction— the corner stone of IHL—  and by ensuring </a:t>
            </a:r>
            <a:r>
              <a:rPr lang="en-GB" sz="1200" b="1" u="sng" kern="1200" dirty="0">
                <a:solidFill>
                  <a:schemeClr val="tx1"/>
                </a:solidFill>
                <a:effectLst/>
                <a:latin typeface="+mn-lt"/>
                <a:ea typeface="+mn-ea"/>
                <a:cs typeface="+mn-cs"/>
              </a:rPr>
              <a:t>the humane treatment and the protection of civilians and </a:t>
            </a:r>
            <a:r>
              <a:rPr lang="en-US" sz="1200" b="1" kern="1200" dirty="0">
                <a:solidFill>
                  <a:schemeClr val="tx1"/>
                </a:solidFill>
                <a:effectLst/>
                <a:latin typeface="+mn-lt"/>
                <a:ea typeface="+mn-ea"/>
                <a:cs typeface="+mn-cs"/>
              </a:rPr>
              <a:t>civilian infrastructure</a:t>
            </a:r>
            <a:r>
              <a:rPr lang="en-US" sz="1200" kern="1200" dirty="0">
                <a:solidFill>
                  <a:schemeClr val="tx1"/>
                </a:solidFill>
                <a:effectLst/>
                <a:latin typeface="+mn-lt"/>
                <a:ea typeface="+mn-ea"/>
                <a:cs typeface="+mn-cs"/>
              </a:rPr>
              <a:t>.  For more details, see </a:t>
            </a:r>
            <a:r>
              <a:rPr lang="en-GB" sz="1200" u="sng" kern="1200" dirty="0">
                <a:solidFill>
                  <a:schemeClr val="tx1"/>
                </a:solidFill>
                <a:effectLst/>
                <a:latin typeface="+mn-lt"/>
                <a:ea typeface="+mn-ea"/>
                <a:cs typeface="+mn-cs"/>
                <a:hlinkClick r:id="rId10"/>
              </a:rPr>
              <a:t>Civil Society Statement on the Protection of Civilians in Armed Conflict (2021).</a:t>
            </a:r>
            <a:r>
              <a:rPr lang="en-GB" sz="1200" kern="1200" dirty="0">
                <a:solidFill>
                  <a:schemeClr val="tx1"/>
                </a:solidFill>
                <a:effectLst/>
                <a:latin typeface="+mn-lt"/>
                <a:ea typeface="+mn-ea"/>
                <a:cs typeface="+mn-cs"/>
              </a:rPr>
              <a:t>  signed by CARE. </a:t>
            </a: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actors must</a:t>
            </a:r>
            <a:r>
              <a:rPr lang="en-GB" sz="1200" kern="1200" dirty="0">
                <a:solidFill>
                  <a:schemeClr val="tx1"/>
                </a:solidFill>
                <a:effectLst/>
                <a:latin typeface="+mn-lt"/>
                <a:ea typeface="+mn-ea"/>
                <a:cs typeface="+mn-cs"/>
              </a:rPr>
              <a:t> recognize that sexual violence has increasingly been used more systematically as a weapon of war, and that GBV prevention and response interventions in conflict settings should adapt to offer a response to </a:t>
            </a:r>
            <a:r>
              <a:rPr lang="en-GB" sz="1200" b="1" kern="1200" dirty="0">
                <a:solidFill>
                  <a:schemeClr val="tx1"/>
                </a:solidFill>
                <a:effectLst/>
                <a:latin typeface="+mn-lt"/>
                <a:ea typeface="+mn-ea"/>
                <a:cs typeface="+mn-cs"/>
              </a:rPr>
              <a:t>Conflict Related Sexual Violence</a:t>
            </a:r>
            <a:r>
              <a:rPr lang="en-GB" sz="1200" kern="1200" dirty="0">
                <a:solidFill>
                  <a:schemeClr val="tx1"/>
                </a:solidFill>
                <a:effectLst/>
                <a:latin typeface="+mn-lt"/>
                <a:ea typeface="+mn-ea"/>
                <a:cs typeface="+mn-cs"/>
              </a:rPr>
              <a:t> (CRSV) that is proportionate to the scale of the problem, as per provisions under the WPS </a:t>
            </a:r>
            <a:r>
              <a:rPr lang="en-US" sz="1200" kern="1200" dirty="0">
                <a:solidFill>
                  <a:schemeClr val="tx1"/>
                </a:solidFill>
                <a:effectLst/>
                <a:latin typeface="+mn-lt"/>
                <a:ea typeface="+mn-ea"/>
                <a:cs typeface="+mn-cs"/>
              </a:rPr>
              <a:t>framework (</a:t>
            </a:r>
            <a:r>
              <a:rPr lang="en-GB" sz="1200" u="sng" kern="1200" dirty="0">
                <a:solidFill>
                  <a:schemeClr val="tx1"/>
                </a:solidFill>
                <a:effectLst/>
                <a:latin typeface="+mn-lt"/>
                <a:ea typeface="+mn-ea"/>
                <a:cs typeface="+mn-cs"/>
                <a:hlinkClick r:id="rId11"/>
              </a:rPr>
              <a:t>CARE WPS Advocacy Policy Position Paper, December 2020</a:t>
            </a:r>
            <a:r>
              <a:rPr lang="en-US" sz="1200"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Impunity related to attacks of civilians and humanitarian workers must come to an end</a:t>
            </a:r>
            <a:r>
              <a:rPr lang="en-GB" sz="1200" kern="1200" dirty="0">
                <a:solidFill>
                  <a:schemeClr val="tx1"/>
                </a:solidFill>
                <a:effectLst/>
                <a:latin typeface="+mn-lt"/>
                <a:ea typeface="+mn-ea"/>
                <a:cs typeface="+mn-cs"/>
              </a:rPr>
              <a:t>. Those who commit atrocities against civilian populations and humanitarian workers must be held accountable. States must conduct impartial independent investigations and prosecute the perpetrators. Human Rights Defenders (HRDs), including Women HRDs who face specific risks, as well as survivors must be afforded the necessary protection and support (</a:t>
            </a:r>
            <a:r>
              <a:rPr lang="en-GB" sz="1200" u="sng" kern="1200" dirty="0">
                <a:solidFill>
                  <a:schemeClr val="tx1"/>
                </a:solidFill>
                <a:effectLst/>
                <a:latin typeface="+mn-lt"/>
                <a:ea typeface="+mn-ea"/>
                <a:cs typeface="+mn-cs"/>
                <a:hlinkClick r:id="rId11"/>
              </a:rPr>
              <a:t>CARE WPS Advocacy Policy Position Paper, December 2020</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Global solidarity and leadership urgently needs to be stepped up to ensure </a:t>
            </a:r>
            <a:r>
              <a:rPr lang="en-GB" sz="1200" b="1" kern="1200" dirty="0">
                <a:solidFill>
                  <a:schemeClr val="tx1"/>
                </a:solidFill>
                <a:effectLst/>
                <a:latin typeface="+mn-lt"/>
                <a:ea typeface="+mn-ea"/>
                <a:cs typeface="+mn-cs"/>
              </a:rPr>
              <a:t>displaced populations</a:t>
            </a:r>
            <a:r>
              <a:rPr lang="en-GB" sz="1200" kern="1200" dirty="0">
                <a:solidFill>
                  <a:schemeClr val="tx1"/>
                </a:solidFill>
                <a:effectLst/>
                <a:latin typeface="+mn-lt"/>
                <a:ea typeface="+mn-ea"/>
                <a:cs typeface="+mn-cs"/>
              </a:rPr>
              <a:t> (refugees, migrants, asylum seekers, IDPs, stateless people) in all of their diversity are afforded the protection they are entitled to under the various relevant international and domestic legal instruments.  For more details, </a:t>
            </a:r>
            <a:r>
              <a:rPr lang="en-GB" sz="1200" u="sng" kern="1200" dirty="0">
                <a:solidFill>
                  <a:schemeClr val="tx1"/>
                </a:solidFill>
                <a:effectLst/>
                <a:latin typeface="+mn-lt"/>
                <a:ea typeface="+mn-ea"/>
                <a:cs typeface="+mn-cs"/>
                <a:hlinkClick r:id="rId12"/>
              </a:rPr>
              <a:t>See CI</a:t>
            </a:r>
            <a:r>
              <a:rPr lang="en-GB" sz="1200" b="1" u="sng" kern="1200" dirty="0">
                <a:solidFill>
                  <a:schemeClr val="tx1"/>
                </a:solidFill>
                <a:effectLst/>
                <a:latin typeface="+mn-lt"/>
                <a:ea typeface="+mn-ea"/>
                <a:cs typeface="+mn-cs"/>
                <a:hlinkClick r:id="rId12"/>
              </a:rPr>
              <a:t> </a:t>
            </a:r>
            <a:r>
              <a:rPr lang="en-GB" sz="1200" u="sng" kern="1200" dirty="0">
                <a:solidFill>
                  <a:schemeClr val="tx1"/>
                </a:solidFill>
                <a:effectLst/>
                <a:latin typeface="+mn-lt"/>
                <a:ea typeface="+mn-ea"/>
                <a:cs typeface="+mn-cs"/>
                <a:hlinkClick r:id="rId12"/>
              </a:rPr>
              <a:t>Position on Protection of Displaced Populations, May 2021. </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33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a:t>Issue 4.2  Urgent need to transform humanitarian financing to support HDP Nexus programming </a:t>
            </a:r>
            <a:br>
              <a:rPr lang="en-GB" sz="1200" dirty="0"/>
            </a:br>
            <a:r>
              <a:rPr lang="en-GB" sz="1200" i="1" dirty="0"/>
              <a:t>Key policy asks:      </a:t>
            </a:r>
            <a:r>
              <a:rPr lang="en-GB" sz="1200" b="0" dirty="0"/>
              <a:t>See detailed policy advocacy position on nexus </a:t>
            </a:r>
            <a:r>
              <a:rPr lang="en-GB" sz="1200" b="0" dirty="0">
                <a:hlinkClick r:id="rId3"/>
              </a:rPr>
              <a:t>here</a:t>
            </a:r>
            <a:r>
              <a:rPr lang="en-GB" sz="1200" b="0" dirty="0"/>
              <a:t>.</a:t>
            </a:r>
            <a:endParaRPr lang="en-US" sz="1200"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098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sz="1200" dirty="0"/>
            </a:br>
            <a:r>
              <a:rPr lang="en-GB" sz="1200" b="0" dirty="0"/>
              <a:t>CARE has made a commitment to have 4% by end 2023 (in FY21, we reached at 1.3%).</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547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 has a long history of working on Women, Peace and Security, both programmatically and in terms of advocacy.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215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CARE has joined </a:t>
            </a:r>
            <a:r>
              <a:rPr lang="en-GB" dirty="0">
                <a:hlinkClick r:id="rId3"/>
              </a:rPr>
              <a:t>Feminist Humanitarian Network</a:t>
            </a:r>
            <a:r>
              <a:rPr lang="en-GB" dirty="0"/>
              <a:t>)</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 feminist humanitarian system:</a:t>
            </a:r>
          </a:p>
          <a:p>
            <a:r>
              <a:rPr lang="en-US" sz="1200" b="0" i="0" kern="1200" dirty="0">
                <a:solidFill>
                  <a:schemeClr val="tx1"/>
                </a:solidFill>
                <a:effectLst/>
                <a:latin typeface="+mn-lt"/>
                <a:ea typeface="+mn-ea"/>
                <a:cs typeface="+mn-cs"/>
              </a:rPr>
              <a:t>Is collectively and unwaveringly </a:t>
            </a:r>
            <a:r>
              <a:rPr lang="en-US" sz="1200" b="1" i="0" kern="1200" dirty="0">
                <a:solidFill>
                  <a:schemeClr val="tx1"/>
                </a:solidFill>
                <a:effectLst/>
                <a:latin typeface="+mn-lt"/>
                <a:ea typeface="+mn-ea"/>
                <a:cs typeface="+mn-cs"/>
              </a:rPr>
              <a:t>committed to achieving gender equality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recognising</a:t>
            </a:r>
            <a:r>
              <a:rPr lang="en-US" sz="1200" b="0" i="0" kern="1200" dirty="0">
                <a:solidFill>
                  <a:schemeClr val="tx1"/>
                </a:solidFill>
                <a:effectLst/>
                <a:latin typeface="+mn-lt"/>
                <a:ea typeface="+mn-ea"/>
                <a:cs typeface="+mn-cs"/>
              </a:rPr>
              <a:t> and responding to the systemic drivers of inequality, and using emergencies as catalysts to advance women and girls’ rights</a:t>
            </a:r>
          </a:p>
          <a:p>
            <a:r>
              <a:rPr lang="en-US" sz="1200" b="1" i="0" kern="1200" dirty="0">
                <a:solidFill>
                  <a:schemeClr val="tx1"/>
                </a:solidFill>
                <a:effectLst/>
                <a:latin typeface="+mn-lt"/>
                <a:ea typeface="+mn-ea"/>
                <a:cs typeface="+mn-cs"/>
              </a:rPr>
              <a:t>Acknowledges the patriarchal and colonial dynamics within itself</a:t>
            </a:r>
            <a:r>
              <a:rPr lang="en-US" sz="1200" b="0" i="0" kern="1200" dirty="0">
                <a:solidFill>
                  <a:schemeClr val="tx1"/>
                </a:solidFill>
                <a:effectLst/>
                <a:latin typeface="+mn-lt"/>
                <a:ea typeface="+mn-ea"/>
                <a:cs typeface="+mn-cs"/>
              </a:rPr>
              <a:t>, that often exclude or downplay the contribution of those identifying as women and minorities, particularly those from the Global South</a:t>
            </a:r>
          </a:p>
          <a:p>
            <a:r>
              <a:rPr lang="en-US" sz="1200" b="1" i="0" kern="1200" dirty="0">
                <a:solidFill>
                  <a:schemeClr val="tx1"/>
                </a:solidFill>
                <a:effectLst/>
                <a:latin typeface="+mn-lt"/>
                <a:ea typeface="+mn-ea"/>
                <a:cs typeface="+mn-cs"/>
              </a:rPr>
              <a:t>Takes responsibility for identifying unjust formal and informal power relations</a:t>
            </a:r>
            <a:r>
              <a:rPr lang="en-US" sz="1200" b="0" i="0" kern="1200" dirty="0">
                <a:solidFill>
                  <a:schemeClr val="tx1"/>
                </a:solidFill>
                <a:effectLst/>
                <a:latin typeface="+mn-lt"/>
                <a:ea typeface="+mn-ea"/>
                <a:cs typeface="+mn-cs"/>
              </a:rPr>
              <a:t> within itself by regularly critiquing the extent to which its structures and processes reinforce patriarchal power relations through humanitarian action</a:t>
            </a:r>
          </a:p>
          <a:p>
            <a:r>
              <a:rPr lang="en-US" sz="1200" b="1" i="0" kern="1200" dirty="0">
                <a:solidFill>
                  <a:schemeClr val="tx1"/>
                </a:solidFill>
                <a:effectLst/>
                <a:latin typeface="+mn-lt"/>
                <a:ea typeface="+mn-ea"/>
                <a:cs typeface="+mn-cs"/>
              </a:rPr>
              <a:t>Actively shifts power to women-led </a:t>
            </a:r>
            <a:r>
              <a:rPr lang="en-US" sz="1200" b="1" i="0" kern="1200" dirty="0" err="1">
                <a:solidFill>
                  <a:schemeClr val="tx1"/>
                </a:solidFill>
                <a:effectLst/>
                <a:latin typeface="+mn-lt"/>
                <a:ea typeface="+mn-ea"/>
                <a:cs typeface="+mn-cs"/>
              </a:rPr>
              <a:t>organisations</a:t>
            </a:r>
            <a:r>
              <a:rPr lang="en-US" sz="1200" b="1" i="0" kern="1200" dirty="0">
                <a:solidFill>
                  <a:schemeClr val="tx1"/>
                </a:solidFill>
                <a:effectLst/>
                <a:latin typeface="+mn-lt"/>
                <a:ea typeface="+mn-ea"/>
                <a:cs typeface="+mn-cs"/>
              </a:rPr>
              <a:t> working in humanitarian contexts</a:t>
            </a:r>
            <a:r>
              <a:rPr lang="en-US" sz="1200" b="0" i="0" kern="1200" dirty="0">
                <a:solidFill>
                  <a:schemeClr val="tx1"/>
                </a:solidFill>
                <a:effectLst/>
                <a:latin typeface="+mn-lt"/>
                <a:ea typeface="+mn-ea"/>
                <a:cs typeface="+mn-cs"/>
              </a:rPr>
              <a:t> in the Global South by ensuring that they are resourced and consistently included, and that their leadership is </a:t>
            </a:r>
            <a:r>
              <a:rPr lang="en-US" sz="1200" b="0" i="0" kern="1200" dirty="0" err="1">
                <a:solidFill>
                  <a:schemeClr val="tx1"/>
                </a:solidFill>
                <a:effectLst/>
                <a:latin typeface="+mn-lt"/>
                <a:ea typeface="+mn-ea"/>
                <a:cs typeface="+mn-cs"/>
              </a:rPr>
              <a:t>recognised</a:t>
            </a:r>
            <a:r>
              <a:rPr lang="en-US" sz="1200" b="0" i="0" kern="1200" dirty="0">
                <a:solidFill>
                  <a:schemeClr val="tx1"/>
                </a:solidFill>
                <a:effectLst/>
                <a:latin typeface="+mn-lt"/>
                <a:ea typeface="+mn-ea"/>
                <a:cs typeface="+mn-cs"/>
              </a:rPr>
              <a:t> and made central in shaping the humanitarian system</a:t>
            </a:r>
          </a:p>
          <a:p>
            <a:r>
              <a:rPr lang="en-US" sz="1200" b="1" i="0" kern="1200" dirty="0">
                <a:solidFill>
                  <a:schemeClr val="tx1"/>
                </a:solidFill>
                <a:effectLst/>
                <a:latin typeface="+mn-lt"/>
                <a:ea typeface="+mn-ea"/>
                <a:cs typeface="+mn-cs"/>
              </a:rPr>
              <a:t>Facilitates safe spaces through its coordination mechanisms</a:t>
            </a:r>
            <a:r>
              <a:rPr lang="en-US" sz="1200" b="0" i="0" kern="1200" dirty="0">
                <a:solidFill>
                  <a:schemeClr val="tx1"/>
                </a:solidFill>
                <a:effectLst/>
                <a:latin typeface="+mn-lt"/>
                <a:ea typeface="+mn-ea"/>
                <a:cs typeface="+mn-cs"/>
              </a:rPr>
              <a:t>, wherein actors working at all levels can be heard, and the expertise of diverse responders, including those identifying as women, is looked up to.</a:t>
            </a:r>
          </a:p>
          <a:p>
            <a:r>
              <a:rPr lang="en-US" sz="1200" b="1" i="0" kern="1200" dirty="0" err="1">
                <a:solidFill>
                  <a:schemeClr val="tx1"/>
                </a:solidFill>
                <a:effectLst/>
                <a:latin typeface="+mn-lt"/>
                <a:ea typeface="+mn-ea"/>
                <a:cs typeface="+mn-cs"/>
              </a:rPr>
              <a:t>Recognises</a:t>
            </a:r>
            <a:r>
              <a:rPr lang="en-US" sz="1200" b="1" i="0" kern="1200" dirty="0">
                <a:solidFill>
                  <a:schemeClr val="tx1"/>
                </a:solidFill>
                <a:effectLst/>
                <a:latin typeface="+mn-lt"/>
                <a:ea typeface="+mn-ea"/>
                <a:cs typeface="+mn-cs"/>
              </a:rPr>
              <a:t> that there is no one-size-fits-all approach</a:t>
            </a:r>
            <a:r>
              <a:rPr lang="en-US" sz="1200" b="0" i="0" kern="1200" dirty="0">
                <a:solidFill>
                  <a:schemeClr val="tx1"/>
                </a:solidFill>
                <a:effectLst/>
                <a:latin typeface="+mn-lt"/>
                <a:ea typeface="+mn-ea"/>
                <a:cs typeface="+mn-cs"/>
              </a:rPr>
              <a:t>, thereby ensuring that nobody is left behind.</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C322D-20A1-3A41-A13B-DB0DA2ACF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032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importance of engaging in country and regional level humanitarian structures (HCTs and clusters and equivalent), NGO fora; encourage engaging in Advocacy WGs at country and regional levels; </a:t>
            </a:r>
          </a:p>
          <a:p>
            <a:r>
              <a:rPr lang="en-GB" dirty="0"/>
              <a:t>Mention regional groups such as </a:t>
            </a:r>
            <a:r>
              <a:rPr lang="en-GB" dirty="0" err="1"/>
              <a:t>GiHAs</a:t>
            </a:r>
            <a:r>
              <a:rPr lang="en-GB" dirty="0"/>
              <a:t>, IAWG, regional GBV coordination groups etc; </a:t>
            </a:r>
          </a:p>
        </p:txBody>
      </p:sp>
      <p:sp>
        <p:nvSpPr>
          <p:cNvPr id="4" name="Slide Number Placeholder 3"/>
          <p:cNvSpPr>
            <a:spLocks noGrp="1"/>
          </p:cNvSpPr>
          <p:nvPr>
            <p:ph type="sldNum" sz="quarter" idx="10"/>
          </p:nvPr>
        </p:nvSpPr>
        <p:spPr/>
        <p:txBody>
          <a:bodyPr/>
          <a:lstStyle/>
          <a:p>
            <a:fld id="{4FB29A70-522C-3A41-B132-651B32078DD9}" type="slidenum">
              <a:rPr lang="en-US" smtClean="0"/>
              <a:pPr/>
              <a:t>12</a:t>
            </a:fld>
            <a:endParaRPr lang="en-US"/>
          </a:p>
        </p:txBody>
      </p:sp>
    </p:spTree>
    <p:extLst>
      <p:ext uri="{BB962C8B-B14F-4D97-AF65-F5344CB8AC3E}">
        <p14:creationId xmlns:p14="http://schemas.microsoft.com/office/powerpoint/2010/main" val="3756782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Campaigning not CARE’s strength; Secretariat does not have funding for research and / or evidence collection, contracting consultants for thought pieces etc; depends on CMPs, COs, regions; </a:t>
            </a:r>
          </a:p>
          <a:p>
            <a:endParaRPr lang="en-GB" baseline="0" dirty="0"/>
          </a:p>
          <a:p>
            <a:endParaRPr lang="en-GB" baseline="0" dirty="0"/>
          </a:p>
          <a:p>
            <a:r>
              <a:rPr lang="en-GB" baseline="0" dirty="0"/>
              <a:t>CARE Netherlands (Nok van de Langenberg) coordinates CARE’s engagement in the Charter for Change. </a:t>
            </a:r>
            <a:endParaRPr lang="en-GB" dirty="0"/>
          </a:p>
        </p:txBody>
      </p:sp>
      <p:sp>
        <p:nvSpPr>
          <p:cNvPr id="4" name="Slide Number Placeholder 3"/>
          <p:cNvSpPr>
            <a:spLocks noGrp="1"/>
          </p:cNvSpPr>
          <p:nvPr>
            <p:ph type="sldNum" sz="quarter" idx="10"/>
          </p:nvPr>
        </p:nvSpPr>
        <p:spPr/>
        <p:txBody>
          <a:bodyPr/>
          <a:lstStyle/>
          <a:p>
            <a:fld id="{4FB29A70-522C-3A41-B132-651B32078DD9}" type="slidenum">
              <a:rPr lang="en-US" smtClean="0"/>
              <a:pPr/>
              <a:t>13</a:t>
            </a:fld>
            <a:endParaRPr lang="en-US"/>
          </a:p>
        </p:txBody>
      </p:sp>
    </p:spTree>
    <p:extLst>
      <p:ext uri="{BB962C8B-B14F-4D97-AF65-F5344CB8AC3E}">
        <p14:creationId xmlns:p14="http://schemas.microsoft.com/office/powerpoint/2010/main" val="23700679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031DC10-DB62-5340-A520-9BDB2C66DDA1}"/>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a:p>
        </p:txBody>
      </p:sp>
      <p:sp>
        <p:nvSpPr>
          <p:cNvPr id="2" name="Title 1"/>
          <p:cNvSpPr>
            <a:spLocks noGrp="1"/>
          </p:cNvSpPr>
          <p:nvPr>
            <p:ph type="ctrTitle" hasCustomPrompt="1"/>
          </p:nvPr>
        </p:nvSpPr>
        <p:spPr>
          <a:xfrm>
            <a:off x="-1" y="3337111"/>
            <a:ext cx="12191999" cy="1829181"/>
          </a:xfrm>
        </p:spPr>
        <p:txBody>
          <a:bodyPr anchor="t"/>
          <a:lstStyle>
            <a:lvl1pPr algn="ctr">
              <a:defRPr sz="4800" b="1" i="0" cap="none">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3" name="Subtitle 2"/>
          <p:cNvSpPr>
            <a:spLocks noGrp="1"/>
          </p:cNvSpPr>
          <p:nvPr>
            <p:ph type="subTitle" idx="1"/>
          </p:nvPr>
        </p:nvSpPr>
        <p:spPr>
          <a:xfrm>
            <a:off x="-1" y="5303516"/>
            <a:ext cx="12192001" cy="495400"/>
          </a:xfrm>
        </p:spPr>
        <p:txBody>
          <a:bodyPr>
            <a:normAutofit/>
          </a:bodyPr>
          <a:lstStyle>
            <a:lvl1pPr marL="0" indent="0" algn="ctr">
              <a:buNone/>
              <a:defRPr sz="2800" b="1" i="0">
                <a:solidFill>
                  <a:schemeClr val="bg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0" y="1041975"/>
            <a:ext cx="3886296" cy="1253162"/>
          </a:xfrm>
          <a:prstGeom prst="rect">
            <a:avLst/>
          </a:prstGeom>
        </p:spPr>
      </p:pic>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105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3D93A0C-407F-C748-938A-1B729C6C2DA6}"/>
              </a:ext>
            </a:extLst>
          </p:cNvPr>
          <p:cNvSpPr txBox="1"/>
          <p:nvPr userDrawn="1"/>
        </p:nvSpPr>
        <p:spPr>
          <a:xfrm>
            <a:off x="1192192" y="2048718"/>
            <a:ext cx="10999808" cy="4809281"/>
          </a:xfrm>
          <a:prstGeom prst="rect">
            <a:avLst/>
          </a:prstGeom>
          <a:solidFill>
            <a:schemeClr val="bg1"/>
          </a:solidFill>
        </p:spPr>
        <p:txBody>
          <a:bodyPr wrap="square" rtlCol="0">
            <a:spAutoFit/>
          </a:bodyPr>
          <a:lstStyle/>
          <a:p>
            <a:endParaRPr lang="en-US"/>
          </a:p>
        </p:txBody>
      </p:sp>
      <p:sp>
        <p:nvSpPr>
          <p:cNvPr id="10" name="Title 1">
            <a:extLst>
              <a:ext uri="{FF2B5EF4-FFF2-40B4-BE49-F238E27FC236}">
                <a16:creationId xmlns:a16="http://schemas.microsoft.com/office/drawing/2014/main" id="{87C005A4-BD93-9045-8D96-47A27CB1AEDB}"/>
              </a:ext>
            </a:extLst>
          </p:cNvPr>
          <p:cNvSpPr>
            <a:spLocks noGrp="1"/>
          </p:cNvSpPr>
          <p:nvPr>
            <p:ph type="ctrTitle"/>
          </p:nvPr>
        </p:nvSpPr>
        <p:spPr>
          <a:xfrm>
            <a:off x="0" y="3337111"/>
            <a:ext cx="12192000" cy="1829181"/>
          </a:xfrm>
        </p:spPr>
        <p:txBody>
          <a:bodyPr anchor="t"/>
          <a:lstStyle>
            <a:lvl1pPr algn="ctr">
              <a:defRPr sz="48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1"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5795" y="5303516"/>
            <a:ext cx="12180411" cy="495400"/>
          </a:xfrm>
        </p:spPr>
        <p:txBody>
          <a:bodyPr>
            <a:normAutofit/>
          </a:bodyPr>
          <a:lstStyle>
            <a:lvl1pPr marL="0" indent="0" algn="ctr">
              <a:buNone/>
              <a:defRPr sz="2800" b="1" i="0">
                <a:solidFill>
                  <a:schemeClr val="tx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2" y="1039488"/>
            <a:ext cx="3886297" cy="1255649"/>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3581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hoto Option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PLACE</a:t>
            </a:r>
            <a:br>
              <a:rPr lang="en-US" sz="2400" b="1" i="0">
                <a:latin typeface="Fira Sans Condensed SemiBold" panose="020B0603050000020004" pitchFamily="34" charset="0"/>
              </a:rPr>
            </a:br>
            <a:r>
              <a:rPr lang="en-US" sz="24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11" name="Rectangle 10"/>
          <p:cNvSpPr/>
          <p:nvPr userDrawn="1"/>
        </p:nvSpPr>
        <p:spPr>
          <a:xfrm>
            <a:off x="10611556" y="6016978"/>
            <a:ext cx="1580444" cy="84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0" y="2291645"/>
            <a:ext cx="4097867" cy="2874648"/>
          </a:xfrm>
        </p:spPr>
        <p:txBody>
          <a:bodyPr anchor="t"/>
          <a:lstStyle>
            <a:lvl1pPr algn="ctr">
              <a:defRPr sz="48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0" y="5303516"/>
            <a:ext cx="4097867" cy="1176306"/>
          </a:xfrm>
        </p:spPr>
        <p:txBody>
          <a:bodyPr>
            <a:normAutofit/>
          </a:bodyPr>
          <a:lstStyle>
            <a:lvl1pPr marL="0" indent="0" algn="ctr">
              <a:buNone/>
              <a:defRPr sz="2800" b="1" i="0">
                <a:solidFill>
                  <a:schemeClr val="tx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3693" y="742394"/>
            <a:ext cx="2656880" cy="858428"/>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655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Photo Option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8DEF82E-5F27-1249-ADD8-EA6DC56D25F8}"/>
              </a:ext>
            </a:extLst>
          </p:cNvPr>
          <p:cNvSpPr txBox="1"/>
          <p:nvPr userDrawn="1"/>
        </p:nvSpPr>
        <p:spPr>
          <a:xfrm>
            <a:off x="7574845" y="0"/>
            <a:ext cx="4617154" cy="6858000"/>
          </a:xfrm>
          <a:prstGeom prst="rect">
            <a:avLst/>
          </a:prstGeom>
          <a:solidFill>
            <a:srgbClr val="E36F1E"/>
          </a:solidFill>
        </p:spPr>
        <p:txBody>
          <a:bodyPr wrap="square" rtlCol="0">
            <a:spAutoFit/>
          </a:bodyPr>
          <a:lstStyle/>
          <a:p>
            <a:endParaRPr lang="en-US"/>
          </a:p>
        </p:txBody>
      </p:sp>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PLACE</a:t>
            </a:r>
            <a:br>
              <a:rPr lang="en-US" sz="2400" b="1" i="0">
                <a:latin typeface="Fira Sans Condensed SemiBold" panose="020B0603050000020004" pitchFamily="34" charset="0"/>
              </a:rPr>
            </a:br>
            <a:r>
              <a:rPr lang="en-US" sz="24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0" y="2291645"/>
            <a:ext cx="4097867" cy="2874648"/>
          </a:xfrm>
        </p:spPr>
        <p:txBody>
          <a:bodyPr anchor="t"/>
          <a:lstStyle>
            <a:lvl1pPr algn="ctr">
              <a:defRPr sz="4800" b="1" i="0">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0" y="5303516"/>
            <a:ext cx="4097867" cy="1176306"/>
          </a:xfrm>
        </p:spPr>
        <p:txBody>
          <a:bodyPr>
            <a:normAutofit/>
          </a:bodyPr>
          <a:lstStyle>
            <a:lvl1pPr marL="0" indent="0" algn="ctr">
              <a:buNone/>
              <a:defRPr sz="2800" b="1" i="0">
                <a:solidFill>
                  <a:schemeClr val="bg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1059" y="742394"/>
            <a:ext cx="2662149" cy="85842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304" y="1364711"/>
            <a:ext cx="10515600" cy="4065517"/>
          </a:xfrm>
        </p:spPr>
        <p:txBody>
          <a:bodyPr>
            <a:normAutofit/>
          </a:bodyPr>
          <a:lstStyle>
            <a:lvl1pPr>
              <a:defRPr sz="2400">
                <a:solidFill>
                  <a:srgbClr val="000000"/>
                </a:solidFill>
              </a:defRPr>
            </a:lvl1pPr>
            <a:lvl2pPr>
              <a:defRPr sz="1800">
                <a:solidFill>
                  <a:srgbClr val="000000"/>
                </a:solidFill>
              </a:defRPr>
            </a:lvl2pPr>
            <a:lvl3pPr>
              <a:defRPr sz="1800">
                <a:solidFill>
                  <a:srgbClr val="000000"/>
                </a:solidFill>
              </a:defRPr>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5" name="Title 4">
            <a:extLst>
              <a:ext uri="{FF2B5EF4-FFF2-40B4-BE49-F238E27FC236}">
                <a16:creationId xmlns:a16="http://schemas.microsoft.com/office/drawing/2014/main" id="{99FC5F91-9C33-8348-A07D-BD2EC29008C9}"/>
              </a:ext>
            </a:extLst>
          </p:cNvPr>
          <p:cNvSpPr>
            <a:spLocks noGrp="1"/>
          </p:cNvSpPr>
          <p:nvPr>
            <p:ph type="title" hasCustomPrompt="1"/>
          </p:nvPr>
        </p:nvSpPr>
        <p:spPr/>
        <p:txBody>
          <a:bodyPr/>
          <a:lstStyle>
            <a:lvl1pPr>
              <a:defRPr b="1" i="0" spc="0">
                <a:latin typeface="Fira Sans Condensed" charset="0"/>
                <a:ea typeface="Fira Sans Condensed" charset="0"/>
                <a:cs typeface="Fira Sans Condensed" charset="0"/>
              </a:defRPr>
            </a:lvl1pPr>
          </a:lstStyle>
          <a:p>
            <a:r>
              <a:rPr lang="en-US"/>
              <a:t>click to edit master title style</a:t>
            </a:r>
          </a:p>
        </p:txBody>
      </p:sp>
      <p:sp>
        <p:nvSpPr>
          <p:cNvPr id="11" name="Slide Number Placeholder 10">
            <a:extLst>
              <a:ext uri="{FF2B5EF4-FFF2-40B4-BE49-F238E27FC236}">
                <a16:creationId xmlns:a16="http://schemas.microsoft.com/office/drawing/2014/main" id="{2E6D9500-DF1F-F840-B50C-269BC57BC127}"/>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6" name="Rectangle 5">
            <a:extLst>
              <a:ext uri="{FF2B5EF4-FFF2-40B4-BE49-F238E27FC236}">
                <a16:creationId xmlns:a16="http://schemas.microsoft.com/office/drawing/2014/main" id="{D84A5690-103C-4849-9514-9B595B70BFCF}"/>
              </a:ext>
            </a:extLst>
          </p:cNvPr>
          <p:cNvSpPr/>
          <p:nvPr userDrawn="1"/>
        </p:nvSpPr>
        <p:spPr>
          <a:xfrm>
            <a:off x="0"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0F7AD19-4262-BA42-928A-08890AEFF473}"/>
              </a:ext>
            </a:extLst>
          </p:cNvPr>
          <p:cNvSpPr/>
          <p:nvPr userDrawn="1"/>
        </p:nvSpPr>
        <p:spPr>
          <a:xfrm rot="5400000">
            <a:off x="-341237" y="341302"/>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611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3" name="Content Placeholder 2"/>
          <p:cNvSpPr>
            <a:spLocks noGrp="1"/>
          </p:cNvSpPr>
          <p:nvPr>
            <p:ph sz="half" idx="1"/>
          </p:nvPr>
        </p:nvSpPr>
        <p:spPr>
          <a:xfrm>
            <a:off x="514496" y="1355725"/>
            <a:ext cx="5181600" cy="4603641"/>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355725"/>
            <a:ext cx="5181600" cy="4603644"/>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13E693A9-8BB8-0340-B624-E68475D9C5E9}"/>
              </a:ext>
            </a:extLst>
          </p:cNvPr>
          <p:cNvSpPr>
            <a:spLocks noGrp="1"/>
          </p:cNvSpPr>
          <p:nvPr>
            <p:ph type="sldNum" sz="quarter" idx="10"/>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319677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eft - Two 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sz="half" idx="1"/>
          </p:nvPr>
        </p:nvSpPr>
        <p:spPr>
          <a:xfrm>
            <a:off x="514496" y="1363169"/>
            <a:ext cx="5181600" cy="4627727"/>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6" name="Content Placeholder 3">
            <a:extLst>
              <a:ext uri="{FF2B5EF4-FFF2-40B4-BE49-F238E27FC236}">
                <a16:creationId xmlns:a16="http://schemas.microsoft.com/office/drawing/2014/main" id="{3192F148-76DA-8746-BAF3-89007244F406}"/>
              </a:ext>
            </a:extLst>
          </p:cNvPr>
          <p:cNvSpPr>
            <a:spLocks noGrp="1"/>
          </p:cNvSpPr>
          <p:nvPr>
            <p:ph sz="half" idx="10"/>
          </p:nvPr>
        </p:nvSpPr>
        <p:spPr>
          <a:xfrm>
            <a:off x="6172200" y="1363170"/>
            <a:ext cx="5181600" cy="2065830"/>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7" name="Content Placeholder 3">
            <a:extLst>
              <a:ext uri="{FF2B5EF4-FFF2-40B4-BE49-F238E27FC236}">
                <a16:creationId xmlns:a16="http://schemas.microsoft.com/office/drawing/2014/main" id="{FCE69329-2461-8C44-AB1B-BF6AAEA45694}"/>
              </a:ext>
            </a:extLst>
          </p:cNvPr>
          <p:cNvSpPr>
            <a:spLocks noGrp="1"/>
          </p:cNvSpPr>
          <p:nvPr>
            <p:ph sz="half" idx="11"/>
          </p:nvPr>
        </p:nvSpPr>
        <p:spPr>
          <a:xfrm>
            <a:off x="6172200" y="3846529"/>
            <a:ext cx="5181600" cy="2144367"/>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27B91AF9-29CB-2246-8FF3-2B08E6613DA6}"/>
              </a:ext>
            </a:extLst>
          </p:cNvPr>
          <p:cNvSpPr>
            <a:spLocks noGrp="1"/>
          </p:cNvSpPr>
          <p:nvPr>
            <p:ph type="sldNum" sz="quarter" idx="12"/>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419567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496" y="1373613"/>
            <a:ext cx="5157787" cy="506696"/>
          </a:xfrm>
          <a:solidFill>
            <a:schemeClr val="bg1"/>
          </a:solidFill>
        </p:spPr>
        <p:txBody>
          <a:bodyPr anchor="t">
            <a:normAutofit/>
          </a:bodyPr>
          <a:lstStyle>
            <a:lvl1pPr marL="0" indent="0">
              <a:buNone/>
              <a:defRPr sz="2800" b="1">
                <a:solidFill>
                  <a:srgbClr val="E36F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496" y="2063641"/>
            <a:ext cx="5157787" cy="3874704"/>
          </a:xfrm>
        </p:spPr>
        <p:txBody>
          <a:bodyPr>
            <a:normAutofit/>
          </a:bodyPr>
          <a:lstStyle>
            <a:lvl1pPr>
              <a:defRPr sz="2400">
                <a:solidFill>
                  <a:srgbClr val="000000"/>
                </a:solidFill>
              </a:defRPr>
            </a:lvl1pPr>
            <a:lvl2pPr>
              <a:defRPr sz="1800">
                <a:solidFill>
                  <a:srgbClr val="000000"/>
                </a:solidFill>
              </a:defRPr>
            </a:lvl2pPr>
            <a:lvl3pPr>
              <a:defRPr sz="1800">
                <a:solidFill>
                  <a:srgbClr val="000000"/>
                </a:solidFill>
              </a:defRPr>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72200" y="1373613"/>
            <a:ext cx="5183188" cy="506696"/>
          </a:xfrm>
          <a:solidFill>
            <a:schemeClr val="bg1"/>
          </a:solidFill>
        </p:spPr>
        <p:txBody>
          <a:bodyPr anchor="t">
            <a:normAutofit/>
          </a:bodyPr>
          <a:lstStyle>
            <a:lvl1pPr marL="0" indent="0">
              <a:buNone/>
              <a:defRPr sz="2800" b="1">
                <a:solidFill>
                  <a:srgbClr val="E36F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063640"/>
            <a:ext cx="5183188" cy="3874703"/>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10" name="Slide Number Placeholder 9">
            <a:extLst>
              <a:ext uri="{FF2B5EF4-FFF2-40B4-BE49-F238E27FC236}">
                <a16:creationId xmlns:a16="http://schemas.microsoft.com/office/drawing/2014/main" id="{9E33F7C1-7444-1C49-9581-78131C85F93F}"/>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2" name="Title 1">
            <a:extLst>
              <a:ext uri="{FF2B5EF4-FFF2-40B4-BE49-F238E27FC236}">
                <a16:creationId xmlns:a16="http://schemas.microsoft.com/office/drawing/2014/main" id="{7A7EF92F-3B7D-2A43-96C5-D2D9560A5F40}"/>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50339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3" name="Title 2">
            <a:extLst>
              <a:ext uri="{FF2B5EF4-FFF2-40B4-BE49-F238E27FC236}">
                <a16:creationId xmlns:a16="http://schemas.microsoft.com/office/drawing/2014/main" id="{1E8B13EC-82B0-B145-81F9-D923979BA229}"/>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6174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eft, Photo Righ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323" y="1341438"/>
            <a:ext cx="7279652" cy="4175123"/>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6" name="Rectangle 5">
            <a:extLst>
              <a:ext uri="{FF2B5EF4-FFF2-40B4-BE49-F238E27FC236}">
                <a16:creationId xmlns:a16="http://schemas.microsoft.com/office/drawing/2014/main" id="{802CBC1E-C0CC-8943-98A6-DAD8C174A74C}"/>
              </a:ext>
            </a:extLst>
          </p:cNvPr>
          <p:cNvSpPr/>
          <p:nvPr userDrawn="1"/>
        </p:nvSpPr>
        <p:spPr>
          <a:xfrm>
            <a:off x="8090704"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a:t>
            </a:r>
            <a:br>
              <a:rPr lang="en-US" sz="1800" b="1" i="0">
                <a:latin typeface="Fira Sans Condensed SemiBold" panose="020B0603050000020004" pitchFamily="34" charset="0"/>
              </a:rPr>
            </a:br>
            <a:r>
              <a:rPr lang="en-US" sz="1800" b="1" i="0">
                <a:latin typeface="Fira Sans Condensed SemiBold" panose="020B0603050000020004" pitchFamily="34" charset="0"/>
              </a:rPr>
              <a:t>CARE LOGO &gt; COPY &gt;</a:t>
            </a:r>
            <a:r>
              <a:rPr lang="en-US" sz="1800" b="1" i="0" baseline="0">
                <a:latin typeface="Fira Sans Condensed SemiBold" panose="020B0603050000020004" pitchFamily="34" charset="0"/>
              </a:rPr>
              <a:t> </a:t>
            </a:r>
            <a:br>
              <a:rPr lang="en-US" sz="1800" b="1" i="0" baseline="0">
                <a:latin typeface="Fira Sans Condensed SemiBold" panose="020B0603050000020004" pitchFamily="34" charset="0"/>
              </a:rPr>
            </a:b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a:t>
            </a:r>
            <a:br>
              <a:rPr lang="en-US" sz="1800" b="1" i="0">
                <a:latin typeface="Fira Sans Condensed SemiBold" panose="020B0603050000020004" pitchFamily="34" charset="0"/>
              </a:rPr>
            </a:br>
            <a:r>
              <a:rPr lang="en-US" sz="1800" b="1" i="0">
                <a:latin typeface="Fira Sans Condensed SemiBold" panose="020B0603050000020004" pitchFamily="34" charset="0"/>
              </a:rPr>
              <a:t>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9" name="Slide Number Placeholder 8">
            <a:extLst>
              <a:ext uri="{FF2B5EF4-FFF2-40B4-BE49-F238E27FC236}">
                <a16:creationId xmlns:a16="http://schemas.microsoft.com/office/drawing/2014/main" id="{D96ED1DB-7EF7-4749-AA40-B37E7E8C59F8}"/>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4"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514496" y="295924"/>
            <a:ext cx="7286479" cy="429768"/>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51241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Left, Content Right">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675634" y="1341438"/>
            <a:ext cx="7279652" cy="4175123"/>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802CBC1E-C0CC-8943-98A6-DAD8C174A74C}"/>
              </a:ext>
            </a:extLst>
          </p:cNvPr>
          <p:cNvSpPr/>
          <p:nvPr userDrawn="1"/>
        </p:nvSpPr>
        <p:spPr>
          <a:xfrm>
            <a:off x="312659"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a:t>
            </a:r>
            <a:br>
              <a:rPr lang="en-US" sz="1800" b="1" i="0">
                <a:latin typeface="Fira Sans Condensed SemiBold" panose="020B0603050000020004" pitchFamily="34" charset="0"/>
              </a:rPr>
            </a:br>
            <a:r>
              <a:rPr lang="en-US" sz="1800" b="1" i="0">
                <a:latin typeface="Fira Sans Condensed SemiBold" panose="020B0603050000020004" pitchFamily="34" charset="0"/>
              </a:rPr>
              <a:t>CARE LOGO &gt; COPY &gt;</a:t>
            </a:r>
            <a:r>
              <a:rPr lang="en-US" sz="1800" b="1" i="0" baseline="0">
                <a:latin typeface="Fira Sans Condensed SemiBold" panose="020B0603050000020004" pitchFamily="34" charset="0"/>
              </a:rPr>
              <a:t> </a:t>
            </a:r>
            <a:br>
              <a:rPr lang="en-US" sz="1800" b="1" i="0" baseline="0">
                <a:latin typeface="Fira Sans Condensed SemiBold" panose="020B0603050000020004" pitchFamily="34" charset="0"/>
              </a:rPr>
            </a:b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a:t>
            </a:r>
            <a:br>
              <a:rPr lang="en-US" sz="1800" b="1" i="0">
                <a:latin typeface="Fira Sans Condensed SemiBold" panose="020B0603050000020004" pitchFamily="34" charset="0"/>
              </a:rPr>
            </a:br>
            <a:r>
              <a:rPr lang="en-US" sz="1800" b="1" i="0">
                <a:latin typeface="Fira Sans Condensed SemiBold" panose="020B0603050000020004" pitchFamily="34" charset="0"/>
              </a:rPr>
              <a:t>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7"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4668807" y="295924"/>
            <a:ext cx="7286479" cy="429768"/>
          </a:xfrm>
        </p:spPr>
        <p:txBody>
          <a:bodyPr/>
          <a:lstStyle/>
          <a:p>
            <a:r>
              <a:rPr lang="en-US"/>
              <a:t>click to edit master title style</a:t>
            </a:r>
          </a:p>
        </p:txBody>
      </p:sp>
    </p:spTree>
    <p:extLst>
      <p:ext uri="{BB962C8B-B14F-4D97-AF65-F5344CB8AC3E}">
        <p14:creationId xmlns:p14="http://schemas.microsoft.com/office/powerpoint/2010/main" val="2054403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 Photo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4933950"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PLACE</a:t>
            </a:r>
            <a:br>
              <a:rPr lang="en-US" sz="2400" b="1" i="0">
                <a:latin typeface="Fira Sans Condensed SemiBold" panose="020B0603050000020004" pitchFamily="34" charset="0"/>
              </a:rPr>
            </a:br>
            <a:r>
              <a:rPr lang="en-US" sz="24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2"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514496" y="295923"/>
            <a:ext cx="4200378" cy="1101865"/>
          </a:xfrm>
        </p:spPr>
        <p:txBody>
          <a:bodyPr/>
          <a:lstStyle>
            <a:lvl1pPr>
              <a:defRPr>
                <a:solidFill>
                  <a:srgbClr val="000000"/>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C002057D-8784-1949-A43E-6B56579FEA5B}"/>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14"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521323" y="1341438"/>
            <a:ext cx="4193551" cy="4175123"/>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65044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 Photo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PLACE</a:t>
            </a:r>
            <a:br>
              <a:rPr lang="en-US" sz="2400" b="1" i="0">
                <a:latin typeface="Fira Sans Condensed SemiBold" panose="020B0603050000020004" pitchFamily="34" charset="0"/>
              </a:rPr>
            </a:br>
            <a:r>
              <a:rPr lang="en-US" sz="24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a:t>
            </a:r>
            <a:br>
              <a:rPr lang="en-US" sz="1800" b="1" i="0">
                <a:latin typeface="Fira Sans Condensed SemiBold" panose="020B0603050000020004" pitchFamily="34" charset="0"/>
              </a:rPr>
            </a:br>
            <a:r>
              <a:rPr lang="en-US" sz="1800" b="1" i="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 </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p:txBody>
      </p:sp>
      <p:sp>
        <p:nvSpPr>
          <p:cNvPr id="5"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7784541" y="295923"/>
            <a:ext cx="4200378" cy="1101865"/>
          </a:xfrm>
        </p:spPr>
        <p:txBody>
          <a:bodyPr/>
          <a:lstStyle>
            <a:lvl1pPr>
              <a:defRPr>
                <a:solidFill>
                  <a:srgbClr val="000000"/>
                </a:solidFill>
              </a:defRPr>
            </a:lvl1pPr>
          </a:lstStyle>
          <a:p>
            <a:r>
              <a:rPr lang="en-US"/>
              <a:t>click to edit master title style</a:t>
            </a:r>
          </a:p>
        </p:txBody>
      </p:sp>
      <p:sp>
        <p:nvSpPr>
          <p:cNvPr id="6"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7791368" y="1341438"/>
            <a:ext cx="4193551" cy="4175123"/>
          </a:xfrm>
        </p:spPr>
        <p:txBody>
          <a:bodyPr>
            <a:normAutofit/>
          </a:bodyPr>
          <a:lstStyle>
            <a:lvl1pPr>
              <a:defRPr sz="2400"/>
            </a:lvl1pPr>
            <a:lvl2pPr>
              <a:defRPr sz="1800"/>
            </a:lvl2pPr>
            <a:lvl3pPr>
              <a:defRPr sz="1800"/>
            </a:lvl3pPr>
            <a:lvl4pPr>
              <a:defRPr sz="2400"/>
            </a:lvl4pPr>
            <a:lvl5pPr>
              <a:defRPr sz="2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19144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 Oran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a:p>
        </p:txBody>
      </p:sp>
      <p:sp>
        <p:nvSpPr>
          <p:cNvPr id="5"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a:xfrm>
            <a:off x="315948" y="6245397"/>
            <a:ext cx="432416" cy="346075"/>
          </a:xfrm>
        </p:spPr>
        <p:txBody>
          <a:bodyPr/>
          <a:lstStyle>
            <a:lvl1pPr>
              <a:defRPr>
                <a:solidFill>
                  <a:schemeClr val="bg1"/>
                </a:solidFill>
              </a:defRPr>
            </a:lvl1pPr>
          </a:lstStyle>
          <a:p>
            <a:fld id="{C29098D9-6B28-8C47-9D8C-522BFF1DF70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p:spPr>
      </p:pic>
      <p:sp>
        <p:nvSpPr>
          <p:cNvPr id="3" name="Title 2"/>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5708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Full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CBE904-E421-9840-B16D-E2E25EDAE628}"/>
              </a:ext>
            </a:extLst>
          </p:cNvPr>
          <p:cNvSpPr/>
          <p:nvPr userDrawn="1"/>
        </p:nvSpPr>
        <p:spPr>
          <a:xfrm>
            <a:off x="312182" y="0"/>
            <a:ext cx="11879818"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PLACE</a:t>
            </a:r>
            <a:br>
              <a:rPr lang="en-US" sz="2400" b="1" i="0">
                <a:latin typeface="Fira Sans Condensed SemiBold" panose="020B0603050000020004" pitchFamily="34" charset="0"/>
              </a:rPr>
            </a:br>
            <a:r>
              <a:rPr lang="en-US" sz="2400" b="1" i="0">
                <a:latin typeface="Fira Sans Condensed SemiBold" panose="020B0603050000020004" pitchFamily="34" charset="0"/>
              </a:rPr>
              <a:t>PHOTO HERE.</a:t>
            </a:r>
            <a:br>
              <a:rPr lang="en-US" sz="2400" b="1" i="0">
                <a:latin typeface="Fira Sans Condensed SemiBold" panose="020B0603050000020004" pitchFamily="34" charset="0"/>
              </a:rPr>
            </a:br>
            <a:br>
              <a:rPr lang="en-US" sz="2400" b="1" i="0">
                <a:latin typeface="Fira Sans Condensed SemiBold" panose="020B0603050000020004" pitchFamily="34" charset="0"/>
              </a:rPr>
            </a:br>
            <a:br>
              <a:rPr lang="en-US" sz="2400" b="1" i="0">
                <a:latin typeface="Fira Sans Condensed SemiBold" panose="020B0603050000020004" pitchFamily="34" charset="0"/>
              </a:rPr>
            </a:br>
            <a:r>
              <a:rPr lang="en-US" sz="2400" b="1" i="0">
                <a:latin typeface="Fira Sans Condensed SemiBold" panose="020B0603050000020004" pitchFamily="34" charset="0"/>
              </a:rPr>
              <a:t>GO TO VIEW &gt; SLIDE MASTER &gt; 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a:latin typeface="Fira Sans Condensed SemiBold" panose="020B0603050000020004" pitchFamily="34" charset="0"/>
              </a:rPr>
              <a:t>COPY &gt;</a:t>
            </a:r>
            <a:r>
              <a:rPr lang="en-US" sz="2400" b="1" i="0" baseline="0">
                <a:latin typeface="Fira Sans Condensed SemiBold" panose="020B0603050000020004" pitchFamily="34" charset="0"/>
              </a:rPr>
              <a:t> </a:t>
            </a:r>
            <a:r>
              <a:rPr lang="en-US" sz="2400" b="1" i="0">
                <a:latin typeface="Fira Sans Condensed SemiBold" panose="020B0603050000020004" pitchFamily="34" charset="0"/>
              </a:rPr>
              <a:t>GO BACK TO  NORMAL VIEW &gt; </a:t>
            </a:r>
            <a:br>
              <a:rPr lang="en-US" sz="2400" b="1" i="0">
                <a:latin typeface="Fira Sans Condensed SemiBold" panose="020B0603050000020004" pitchFamily="34" charset="0"/>
              </a:rPr>
            </a:br>
            <a:r>
              <a:rPr lang="en-US" sz="2400" b="1" i="0">
                <a:latin typeface="Fira Sans Condensed SemiBold" panose="020B0603050000020004" pitchFamily="34" charset="0"/>
              </a:rPr>
              <a:t>PASTE THIS TEMPLATE WHERE YOU WANT &gt;</a:t>
            </a:r>
            <a:br>
              <a:rPr lang="en-US" sz="2400" b="1" i="0">
                <a:latin typeface="Fira Sans Condensed SemiBold" panose="020B0603050000020004" pitchFamily="34" charset="0"/>
              </a:rPr>
            </a:br>
            <a:r>
              <a:rPr lang="en-US" sz="2400" b="1" i="0">
                <a:latin typeface="Fira Sans Condensed SemiBold" panose="020B0603050000020004" pitchFamily="34" charset="0"/>
              </a:rPr>
              <a:t>SHAPE FORMAT &gt; SHAPE FILL &gt;</a:t>
            </a:r>
            <a:br>
              <a:rPr lang="en-US" sz="2400" b="1" i="0">
                <a:latin typeface="Fira Sans Condensed SemiBold" panose="020B0603050000020004" pitchFamily="34" charset="0"/>
              </a:rPr>
            </a:br>
            <a:r>
              <a:rPr lang="en-US" sz="2400" b="1" i="0">
                <a:latin typeface="Fira Sans Condensed SemiBold" panose="020B0603050000020004" pitchFamily="34" charset="0"/>
              </a:rPr>
              <a:t> PICTURE &gt; BROWSE FOR PHOTO &gt;</a:t>
            </a:r>
            <a:br>
              <a:rPr lang="en-US" sz="2400" b="1" i="0">
                <a:latin typeface="Fira Sans Condensed SemiBold" panose="020B0603050000020004" pitchFamily="34" charset="0"/>
              </a:rPr>
            </a:br>
            <a:r>
              <a:rPr lang="en-US" sz="2400" b="1" i="0">
                <a:latin typeface="Fira Sans Condensed SemiBold" panose="020B0603050000020004" pitchFamily="34" charset="0"/>
              </a:rPr>
              <a:t>INSERT &gt; PICTURE FORMAT &gt;</a:t>
            </a:r>
            <a:br>
              <a:rPr lang="en-US" sz="2400" b="1" i="0">
                <a:latin typeface="Fira Sans Condensed SemiBold" panose="020B0603050000020004" pitchFamily="34" charset="0"/>
              </a:rPr>
            </a:br>
            <a:r>
              <a:rPr lang="en-US" sz="2400" b="1" i="0">
                <a:latin typeface="Fira Sans Condensed SemiBold" panose="020B0603050000020004" pitchFamily="34" charset="0"/>
              </a:rPr>
              <a:t>CROP &gt; FILL &gt; ADJUST IMAGE</a:t>
            </a:r>
            <a:br>
              <a:rPr lang="en-US" sz="2400" b="1" i="0">
                <a:latin typeface="Fira Sans Condensed SemiBold" panose="020B0603050000020004" pitchFamily="34" charset="0"/>
              </a:rPr>
            </a:br>
            <a:r>
              <a:rPr lang="en-US" sz="2400" b="1" i="0">
                <a:latin typeface="Fira Sans Condensed SemiBold" panose="020B0603050000020004" pitchFamily="34" charset="0"/>
              </a:rPr>
              <a:t>SIZE AND PLACEMENT &gt; </a:t>
            </a:r>
            <a:br>
              <a:rPr lang="en-US" sz="2400" b="1" i="0">
                <a:latin typeface="Fira Sans Condensed SemiBold" panose="020B0603050000020004" pitchFamily="34" charset="0"/>
              </a:rPr>
            </a:br>
            <a:r>
              <a:rPr lang="en-US" sz="2400" b="1" i="0">
                <a:latin typeface="Fira Sans Condensed SemiBold" panose="020B0603050000020004" pitchFamily="34" charset="0"/>
              </a:rPr>
              <a:t>DELETE THIS TEXT!</a:t>
            </a:r>
            <a:endParaRPr lang="en-US" sz="2400"/>
          </a:p>
          <a:p>
            <a:pPr algn="ctr"/>
            <a:endParaRPr lang="en-US" sz="2400" b="1" i="0">
              <a:latin typeface="Fira Sans Condensed SemiBold" panose="020B0603050000020004" pitchFamily="34"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719882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0" y="0"/>
            <a:ext cx="12192000" cy="6858000"/>
          </a:xfrm>
          <a:prstGeom prst="rect">
            <a:avLst/>
          </a:prstGeom>
          <a:solidFill>
            <a:schemeClr val="bg1"/>
          </a:solidFill>
        </p:spPr>
        <p:txBody>
          <a:bodyPr wrap="square" rtlCol="0">
            <a:spAutoFit/>
          </a:bodyPr>
          <a:lstStyle/>
          <a:p>
            <a:endParaRPr lang="en-US"/>
          </a:p>
        </p:txBody>
      </p:sp>
    </p:spTree>
    <p:extLst>
      <p:ext uri="{BB962C8B-B14F-4D97-AF65-F5344CB8AC3E}">
        <p14:creationId xmlns:p14="http://schemas.microsoft.com/office/powerpoint/2010/main" val="3095481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no Divider/End Slide/Appendix">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1DC10-DB62-5340-A520-9BDB2C66DDA1}"/>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a:p>
        </p:txBody>
      </p:sp>
      <p:sp>
        <p:nvSpPr>
          <p:cNvPr id="7" name="Title 6"/>
          <p:cNvSpPr>
            <a:spLocks noGrp="1"/>
          </p:cNvSpPr>
          <p:nvPr>
            <p:ph type="title" hasCustomPrompt="1"/>
          </p:nvPr>
        </p:nvSpPr>
        <p:spPr>
          <a:xfrm>
            <a:off x="312182" y="2999232"/>
            <a:ext cx="11879818" cy="429768"/>
          </a:xfrm>
        </p:spPr>
        <p:txBody>
          <a:bodyPr/>
          <a:lstStyle>
            <a:lvl1pPr algn="ctr">
              <a:defRPr sz="6000">
                <a:solidFill>
                  <a:schemeClr val="bg1"/>
                </a:solidFill>
              </a:defRPr>
            </a:lvl1pPr>
          </a:lstStyle>
          <a:p>
            <a:r>
              <a:rPr lang="en-US"/>
              <a:t>click to edit master 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p:spPr>
      </p:pic>
      <p:sp>
        <p:nvSpPr>
          <p:cNvPr id="8" name="Rectangle 7">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427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Title Slide Option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82767" y="987552"/>
            <a:ext cx="8534400" cy="1371600"/>
          </a:xfrm>
        </p:spPr>
        <p:txBody>
          <a:bodyPr/>
          <a:lstStyle>
            <a:lvl1pPr algn="l">
              <a:defRPr sz="3400">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782767" y="2514600"/>
            <a:ext cx="8534400" cy="685800"/>
          </a:xfrm>
        </p:spPr>
        <p:txBody>
          <a:bodyPr/>
          <a:lstStyle>
            <a:lvl1pPr marL="0" indent="0" algn="l">
              <a:buFont typeface="Times" pitchFamily="-96" charset="0"/>
              <a:buNone/>
              <a:defRPr kumimoji="0" lang="en-US" sz="1800"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extLst>
      <p:ext uri="{BB962C8B-B14F-4D97-AF65-F5344CB8AC3E}">
        <p14:creationId xmlns:p14="http://schemas.microsoft.com/office/powerpoint/2010/main" val="402469424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09600" y="1371600"/>
            <a:ext cx="109728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800">
                <a:latin typeface="Arial"/>
                <a:cs typeface="Arial"/>
              </a:defRPr>
            </a:lvl1pPr>
          </a:lstStyle>
          <a:p>
            <a:fld id="{D8FDC965-7079-4FF3-AE33-48291CC3087C}" type="datetime4">
              <a:rPr lang="en-US" smtClean="0"/>
              <a:pPr/>
              <a:t>July 6, 2022</a:t>
            </a:fld>
            <a:endParaRPr lang="en-US" dirty="0"/>
          </a:p>
        </p:txBody>
      </p:sp>
      <p:sp>
        <p:nvSpPr>
          <p:cNvPr id="8" name="Slide Number Placeholder 7"/>
          <p:cNvSpPr>
            <a:spLocks noGrp="1"/>
          </p:cNvSpPr>
          <p:nvPr>
            <p:ph type="sldNum" sz="quarter" idx="11"/>
          </p:nvPr>
        </p:nvSpPr>
        <p:spPr/>
        <p:txBody>
          <a:bodyPr/>
          <a:lstStyle>
            <a:lvl1pPr>
              <a:defRPr sz="800">
                <a:latin typeface="Arial"/>
                <a:cs typeface="Arial"/>
              </a:defRPr>
            </a:lvl1pPr>
          </a:lstStyle>
          <a:p>
            <a:fld id="{43183C4C-EBF1-1A4D-90EC-74EBA7EEE60F}" type="slidenum">
              <a:rPr lang="en-US" smtClean="0"/>
              <a:pPr/>
              <a:t>‹#›</a:t>
            </a:fld>
            <a:endParaRPr lang="en-US" dirty="0"/>
          </a:p>
        </p:txBody>
      </p:sp>
      <p:sp>
        <p:nvSpPr>
          <p:cNvPr id="9" name="Footer Placeholder 8"/>
          <p:cNvSpPr>
            <a:spLocks noGrp="1"/>
          </p:cNvSpPr>
          <p:nvPr>
            <p:ph type="ftr" sz="quarter" idx="12"/>
          </p:nvPr>
        </p:nvSpPr>
        <p:spPr/>
        <p:txBody>
          <a:bodyPr/>
          <a:lstStyle>
            <a:lvl1pPr>
              <a:defRPr sz="800" b="0" i="0">
                <a:latin typeface="Arial"/>
                <a:cs typeface="Arial"/>
              </a:defRPr>
            </a:lvl1pPr>
          </a:lstStyle>
          <a:p>
            <a:endParaRPr lang="en-US" dirty="0"/>
          </a:p>
        </p:txBody>
      </p:sp>
    </p:spTree>
    <p:extLst>
      <p:ext uri="{BB962C8B-B14F-4D97-AF65-F5344CB8AC3E}">
        <p14:creationId xmlns:p14="http://schemas.microsoft.com/office/powerpoint/2010/main" val="150309436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Date Placeholder 9"/>
          <p:cNvSpPr>
            <a:spLocks noGrp="1"/>
          </p:cNvSpPr>
          <p:nvPr>
            <p:ph type="dt" sz="half" idx="11"/>
          </p:nvPr>
        </p:nvSpPr>
        <p:spPr/>
        <p:txBody>
          <a:bodyPr/>
          <a:lstStyle/>
          <a:p>
            <a:fld id="{8AFCC98E-4B64-4E26-B957-7B59E2AEE0A9}" type="datetime4">
              <a:rPr lang="en-US" smtClean="0"/>
              <a:pPr/>
              <a:t>July 6, 2022</a:t>
            </a:fld>
            <a:endParaRPr lang="en-US"/>
          </a:p>
        </p:txBody>
      </p:sp>
      <p:sp>
        <p:nvSpPr>
          <p:cNvPr id="11" name="Slide Number Placeholder 10"/>
          <p:cNvSpPr>
            <a:spLocks noGrp="1"/>
          </p:cNvSpPr>
          <p:nvPr>
            <p:ph type="sldNum" sz="quarter" idx="12"/>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69232693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609600" y="1371600"/>
            <a:ext cx="73152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1"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8" name="Date Placeholder 7"/>
          <p:cNvSpPr>
            <a:spLocks noGrp="1"/>
          </p:cNvSpPr>
          <p:nvPr>
            <p:ph type="dt" sz="half" idx="12"/>
          </p:nvPr>
        </p:nvSpPr>
        <p:spPr/>
        <p:txBody>
          <a:bodyPr/>
          <a:lstStyle/>
          <a:p>
            <a:fld id="{E30F88EE-F8E5-4B77-8D10-458365FD454E}" type="datetime4">
              <a:rPr lang="en-US" smtClean="0"/>
              <a:pPr/>
              <a:t>July 6, 2022</a:t>
            </a:fld>
            <a:endParaRPr lang="en-US"/>
          </a:p>
        </p:txBody>
      </p:sp>
      <p:sp>
        <p:nvSpPr>
          <p:cNvPr id="9" name="Slide Number Placeholder 8"/>
          <p:cNvSpPr>
            <a:spLocks noGrp="1"/>
          </p:cNvSpPr>
          <p:nvPr>
            <p:ph type="sldNum" sz="quarter" idx="13"/>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97970835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5" name="Date Placeholder 4"/>
          <p:cNvSpPr>
            <a:spLocks noGrp="1"/>
          </p:cNvSpPr>
          <p:nvPr>
            <p:ph type="dt" sz="half" idx="11"/>
          </p:nvPr>
        </p:nvSpPr>
        <p:spPr/>
        <p:txBody>
          <a:bodyPr/>
          <a:lstStyle/>
          <a:p>
            <a:fld id="{EB02E76D-49DA-4D00-B201-4CAFB3856B74}" type="datetime4">
              <a:rPr lang="en-US" smtClean="0"/>
              <a:pPr/>
              <a:t>July 6, 2022</a:t>
            </a:fld>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
        <p:nvSpPr>
          <p:cNvPr id="9" name="Picture Placeholder 6"/>
          <p:cNvSpPr>
            <a:spLocks noGrp="1"/>
          </p:cNvSpPr>
          <p:nvPr>
            <p:ph type="pic" sz="quarter" idx="10"/>
          </p:nvPr>
        </p:nvSpPr>
        <p:spPr>
          <a:xfrm>
            <a:off x="609600" y="1371599"/>
            <a:ext cx="10972800" cy="4343400"/>
          </a:xfrm>
        </p:spPr>
        <p:txBody>
          <a:bodyPr>
            <a:normAutofit/>
          </a:bodyPr>
          <a:lstStyle>
            <a:lvl1pPr>
              <a:buNone/>
              <a:defRPr/>
            </a:lvl1pPr>
          </a:lstStyle>
          <a:p>
            <a:pPr lvl="0"/>
            <a:r>
              <a:rPr lang="en-US" noProof="0"/>
              <a:t>Click icon to add picture</a:t>
            </a:r>
          </a:p>
        </p:txBody>
      </p:sp>
    </p:spTree>
    <p:extLst>
      <p:ext uri="{BB962C8B-B14F-4D97-AF65-F5344CB8AC3E}">
        <p14:creationId xmlns:p14="http://schemas.microsoft.com/office/powerpoint/2010/main" val="413082831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p>
        </p:txBody>
      </p:sp>
      <p:sp>
        <p:nvSpPr>
          <p:cNvPr id="4" name="Date Placeholder 3"/>
          <p:cNvSpPr>
            <a:spLocks noGrp="1"/>
          </p:cNvSpPr>
          <p:nvPr>
            <p:ph type="dt" sz="half" idx="10"/>
          </p:nvPr>
        </p:nvSpPr>
        <p:spPr/>
        <p:txBody>
          <a:bodyPr/>
          <a:lstStyle/>
          <a:p>
            <a:fld id="{9FC62CA5-351D-4F61-9691-48907EF0D8EB}" type="datetime4">
              <a:rPr lang="en-US" smtClean="0"/>
              <a:pPr/>
              <a:t>July 6, 2022</a:t>
            </a:fld>
            <a:endParaRPr lang="en-US"/>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3476495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609600" y="1371600"/>
            <a:ext cx="10972800" cy="4343400"/>
          </a:xfrm>
        </p:spPr>
        <p:txBody>
          <a:bodyPr/>
          <a:lstStyle>
            <a:lvl1pPr marL="0" indent="4763">
              <a:buNone/>
              <a:defRPr sz="2400"/>
            </a:lvl1pPr>
            <a:lvl2pPr marL="0" indent="0">
              <a:spcBef>
                <a:spcPts val="900"/>
              </a:spcBef>
              <a:buNone/>
              <a:defRPr sz="2000"/>
            </a:lvl2pPr>
            <a:lvl3pPr marL="0" indent="4763">
              <a:buNone/>
              <a:defRPr/>
            </a:lvl3pPr>
            <a:lvl4pPr marL="3175" indent="-3175">
              <a:buNone/>
              <a:defRPr/>
            </a:lvl4pPr>
            <a:lvl5pPr marL="0" indent="1588" defTabSz="919163">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C1DBA4-7E69-49DF-9D2E-94FDC65A3417}" type="datetime4">
              <a:rPr lang="en-US" smtClean="0"/>
              <a:pPr/>
              <a:t>July 6, 2022</a:t>
            </a:fld>
            <a:endParaRPr lang="en-US"/>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74434784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5" name="Content Placeholder 2"/>
          <p:cNvSpPr>
            <a:spLocks noGrp="1"/>
          </p:cNvSpPr>
          <p:nvPr>
            <p:ph idx="1"/>
          </p:nvPr>
        </p:nvSpPr>
        <p:spPr>
          <a:xfrm>
            <a:off x="609600" y="1371600"/>
            <a:ext cx="109728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0"/>
          </p:nvPr>
        </p:nvSpPr>
        <p:spPr/>
        <p:txBody>
          <a:bodyPr/>
          <a:lstStyle/>
          <a:p>
            <a:fld id="{D220C5AA-993C-455D-89B6-699B78B1ABD8}" type="datetime4">
              <a:rPr lang="en-US" smtClean="0"/>
              <a:pPr/>
              <a:t>July 6, 2022</a:t>
            </a:fld>
            <a:endParaRPr lang="en-US"/>
          </a:p>
        </p:txBody>
      </p:sp>
      <p:sp>
        <p:nvSpPr>
          <p:cNvPr id="10" name="Slide Number Placeholder 9"/>
          <p:cNvSpPr>
            <a:spLocks noGrp="1"/>
          </p:cNvSpPr>
          <p:nvPr>
            <p:ph type="sldNum" sz="quarter" idx="11"/>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41786596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4864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6" name="Date Placeholder 5"/>
          <p:cNvSpPr>
            <a:spLocks noGrp="1"/>
          </p:cNvSpPr>
          <p:nvPr>
            <p:ph type="dt" sz="half" idx="11"/>
          </p:nvPr>
        </p:nvSpPr>
        <p:spPr/>
        <p:txBody>
          <a:bodyPr/>
          <a:lstStyle/>
          <a:p>
            <a:fld id="{D2D1627D-2435-4679-B9EF-20C33C7CFB7B}" type="datetime4">
              <a:rPr lang="en-US" smtClean="0"/>
              <a:pPr/>
              <a:t>July 6, 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13978164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4864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6" name="Date Placeholder 5"/>
          <p:cNvSpPr>
            <a:spLocks noGrp="1"/>
          </p:cNvSpPr>
          <p:nvPr>
            <p:ph type="dt" sz="half" idx="11"/>
          </p:nvPr>
        </p:nvSpPr>
        <p:spPr/>
        <p:txBody>
          <a:bodyPr/>
          <a:lstStyle/>
          <a:p>
            <a:fld id="{45691D9D-B151-42A8-8203-2F4A2C67BEA5}" type="datetime4">
              <a:rPr lang="en-US" smtClean="0"/>
              <a:pPr/>
              <a:t>July 6, 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67115993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73152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7" name="Date Placeholder 6"/>
          <p:cNvSpPr>
            <a:spLocks noGrp="1"/>
          </p:cNvSpPr>
          <p:nvPr>
            <p:ph type="dt" sz="half" idx="12"/>
          </p:nvPr>
        </p:nvSpPr>
        <p:spPr/>
        <p:txBody>
          <a:bodyPr/>
          <a:lstStyle/>
          <a:p>
            <a:fld id="{61CF2EA0-3352-4516-9E27-97C88A0B6624}" type="datetime4">
              <a:rPr lang="en-US" smtClean="0"/>
              <a:pPr/>
              <a:t>July 6, 2022</a:t>
            </a:fld>
            <a:endParaRPr lang="en-US"/>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60172114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73152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7" name="Date Placeholder 6"/>
          <p:cNvSpPr>
            <a:spLocks noGrp="1"/>
          </p:cNvSpPr>
          <p:nvPr>
            <p:ph type="dt" sz="half" idx="12"/>
          </p:nvPr>
        </p:nvSpPr>
        <p:spPr/>
        <p:txBody>
          <a:bodyPr/>
          <a:lstStyle/>
          <a:p>
            <a:fld id="{29E3C976-A9A9-4A56-8A84-70466730FCE2}" type="datetime4">
              <a:rPr lang="en-US" smtClean="0"/>
              <a:pPr/>
              <a:t>July 6, 2022</a:t>
            </a:fld>
            <a:endParaRPr lang="en-US"/>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12444652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254496"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p>
            <a:fld id="{5A547CC2-62B6-4EAB-9922-77700EB9E0C3}" type="datetime4">
              <a:rPr lang="en-US" smtClean="0"/>
              <a:pPr/>
              <a:t>July 6, 2022</a:t>
            </a:fld>
            <a:endParaRPr lang="en-US"/>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Footer Placeholder 8"/>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7980893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6254496"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6" name="Date Placeholder 5"/>
          <p:cNvSpPr>
            <a:spLocks noGrp="1"/>
          </p:cNvSpPr>
          <p:nvPr>
            <p:ph type="dt" sz="half" idx="11"/>
          </p:nvPr>
        </p:nvSpPr>
        <p:spPr/>
        <p:txBody>
          <a:bodyPr/>
          <a:lstStyle/>
          <a:p>
            <a:fld id="{2FFC7E65-2E5C-442C-BE2A-DE6A869D7353}" type="datetime4">
              <a:rPr lang="en-US" smtClean="0"/>
              <a:pPr/>
              <a:t>July 6, 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0" name="Footer Placeholder 9"/>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28723036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254496"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Date Placeholder 8"/>
          <p:cNvSpPr>
            <a:spLocks noGrp="1"/>
          </p:cNvSpPr>
          <p:nvPr>
            <p:ph type="dt" sz="half" idx="11"/>
          </p:nvPr>
        </p:nvSpPr>
        <p:spPr/>
        <p:txBody>
          <a:bodyPr/>
          <a:lstStyle/>
          <a:p>
            <a:fld id="{82C5DB41-1E26-4C99-AAE1-84E432A56B4A}" type="datetime4">
              <a:rPr lang="en-US" smtClean="0"/>
              <a:pPr/>
              <a:t>July 6, 2022</a:t>
            </a:fld>
            <a:endParaRPr lang="en-US"/>
          </a:p>
        </p:txBody>
      </p:sp>
      <p:sp>
        <p:nvSpPr>
          <p:cNvPr id="10" name="Slide Number Placeholder 9"/>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422237747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0E9ECF-EA4F-46B9-8205-567987781B24}" type="datetime4">
              <a:rPr lang="en-US" smtClean="0"/>
              <a:pPr/>
              <a:t>July 6, 2022</a:t>
            </a:fld>
            <a:endParaRPr lang="en-US"/>
          </a:p>
        </p:txBody>
      </p:sp>
      <p:sp>
        <p:nvSpPr>
          <p:cNvPr id="5" name="Slide Number Placeholder 4"/>
          <p:cNvSpPr>
            <a:spLocks noGrp="1"/>
          </p:cNvSpPr>
          <p:nvPr>
            <p:ph type="sldNum" sz="quarter" idx="11"/>
          </p:nvPr>
        </p:nvSpPr>
        <p:spPr/>
        <p:txBody>
          <a:bodyPr/>
          <a:lstStyle/>
          <a:p>
            <a:fld id="{43183C4C-EBF1-1A4D-90EC-74EBA7EEE60F}" type="slidenum">
              <a:rPr lang="en-US" smtClean="0"/>
              <a:pPr/>
              <a:t>‹#›</a:t>
            </a:fld>
            <a:endParaRPr lang="en-US" dirty="0"/>
          </a:p>
        </p:txBody>
      </p:sp>
      <p:sp>
        <p:nvSpPr>
          <p:cNvPr id="6" name="Footer Placeholder 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91878912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2EE70120-1B58-488B-B999-CE1B488C9400}" type="datetime4">
              <a:rPr lang="en-US" smtClean="0"/>
              <a:pPr/>
              <a:t>July 6, 2022</a:t>
            </a:fld>
            <a:endParaRPr lang="en-US" dirty="0"/>
          </a:p>
        </p:txBody>
      </p:sp>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6773235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031DC10-DB62-5340-A520-9BDB2C66DDA1}"/>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2" name="Title 1"/>
          <p:cNvSpPr>
            <a:spLocks noGrp="1"/>
          </p:cNvSpPr>
          <p:nvPr>
            <p:ph type="ctrTitle" hasCustomPrompt="1"/>
          </p:nvPr>
        </p:nvSpPr>
        <p:spPr>
          <a:xfrm>
            <a:off x="1" y="3337113"/>
            <a:ext cx="12191999" cy="1829181"/>
          </a:xfrm>
        </p:spPr>
        <p:txBody>
          <a:bodyPr anchor="t"/>
          <a:lstStyle>
            <a:lvl1pPr algn="ctr">
              <a:defRPr sz="3600" b="1" i="0" cap="none">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3" name="Subtitle 2"/>
          <p:cNvSpPr>
            <a:spLocks noGrp="1"/>
          </p:cNvSpPr>
          <p:nvPr>
            <p:ph type="subTitle" idx="1"/>
          </p:nvPr>
        </p:nvSpPr>
        <p:spPr>
          <a:xfrm>
            <a:off x="-1" y="5303516"/>
            <a:ext cx="12192001" cy="495400"/>
          </a:xfrm>
        </p:spPr>
        <p:txBody>
          <a:bodyPr>
            <a:normAutofit/>
          </a:bodyPr>
          <a:lstStyle>
            <a:lvl1pPr marL="0" indent="0" algn="ctr">
              <a:buNone/>
              <a:defRPr sz="2100" b="1" i="0">
                <a:solidFill>
                  <a:schemeClr val="bg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1" y="1041975"/>
            <a:ext cx="3886296" cy="1253162"/>
          </a:xfrm>
          <a:prstGeom prst="rect">
            <a:avLst/>
          </a:prstGeom>
        </p:spPr>
      </p:pic>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015984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3D93A0C-407F-C748-938A-1B729C6C2DA6}"/>
              </a:ext>
            </a:extLst>
          </p:cNvPr>
          <p:cNvSpPr txBox="1"/>
          <p:nvPr userDrawn="1"/>
        </p:nvSpPr>
        <p:spPr>
          <a:xfrm>
            <a:off x="1192192" y="2048718"/>
            <a:ext cx="10999808" cy="300082"/>
          </a:xfrm>
          <a:prstGeom prst="rect">
            <a:avLst/>
          </a:prstGeom>
          <a:solidFill>
            <a:schemeClr val="bg1"/>
          </a:solidFill>
        </p:spPr>
        <p:txBody>
          <a:bodyPr wrap="square" rtlCol="0">
            <a:spAutoFit/>
          </a:bodyPr>
          <a:lstStyle/>
          <a:p>
            <a:endParaRPr lang="en-US" sz="1350"/>
          </a:p>
        </p:txBody>
      </p:sp>
      <p:sp>
        <p:nvSpPr>
          <p:cNvPr id="10" name="Title 1">
            <a:extLst>
              <a:ext uri="{FF2B5EF4-FFF2-40B4-BE49-F238E27FC236}">
                <a16:creationId xmlns:a16="http://schemas.microsoft.com/office/drawing/2014/main" id="{87C005A4-BD93-9045-8D96-47A27CB1AEDB}"/>
              </a:ext>
            </a:extLst>
          </p:cNvPr>
          <p:cNvSpPr>
            <a:spLocks noGrp="1"/>
          </p:cNvSpPr>
          <p:nvPr>
            <p:ph type="ctrTitle"/>
          </p:nvPr>
        </p:nvSpPr>
        <p:spPr>
          <a:xfrm>
            <a:off x="0" y="3337113"/>
            <a:ext cx="12192000" cy="1829181"/>
          </a:xfrm>
        </p:spPr>
        <p:txBody>
          <a:bodyPr anchor="t"/>
          <a:lstStyle>
            <a:lvl1pPr algn="ctr">
              <a:defRPr sz="36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1"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5796" y="5303516"/>
            <a:ext cx="12180411" cy="495400"/>
          </a:xfrm>
        </p:spPr>
        <p:txBody>
          <a:bodyPr>
            <a:normAutofit/>
          </a:bodyPr>
          <a:lstStyle>
            <a:lvl1pPr marL="0" indent="0" algn="ctr">
              <a:buNone/>
              <a:defRPr sz="2100" b="1" i="0">
                <a:solidFill>
                  <a:schemeClr val="tx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3" y="1039490"/>
            <a:ext cx="3886297" cy="1255649"/>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7614550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Photo Option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11" name="Rectangle 10"/>
          <p:cNvSpPr/>
          <p:nvPr userDrawn="1"/>
        </p:nvSpPr>
        <p:spPr>
          <a:xfrm>
            <a:off x="10611557" y="6016978"/>
            <a:ext cx="1580444" cy="84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1" y="2291645"/>
            <a:ext cx="4097867" cy="2874648"/>
          </a:xfrm>
        </p:spPr>
        <p:txBody>
          <a:bodyPr anchor="t"/>
          <a:lstStyle>
            <a:lvl1pPr algn="ctr">
              <a:defRPr sz="36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1" y="5303516"/>
            <a:ext cx="4097867" cy="1176306"/>
          </a:xfrm>
        </p:spPr>
        <p:txBody>
          <a:bodyPr>
            <a:normAutofit/>
          </a:bodyPr>
          <a:lstStyle>
            <a:lvl1pPr marL="0" indent="0" algn="ctr">
              <a:buNone/>
              <a:defRPr sz="2100" b="1" i="0">
                <a:solidFill>
                  <a:schemeClr val="tx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3693" y="742394"/>
            <a:ext cx="2656880" cy="858428"/>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87225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Photo Option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8DEF82E-5F27-1249-ADD8-EA6DC56D25F8}"/>
              </a:ext>
            </a:extLst>
          </p:cNvPr>
          <p:cNvSpPr txBox="1"/>
          <p:nvPr userDrawn="1"/>
        </p:nvSpPr>
        <p:spPr>
          <a:xfrm>
            <a:off x="7574845" y="0"/>
            <a:ext cx="4617155" cy="300082"/>
          </a:xfrm>
          <a:prstGeom prst="rect">
            <a:avLst/>
          </a:prstGeom>
          <a:solidFill>
            <a:srgbClr val="E36F1E"/>
          </a:solidFill>
        </p:spPr>
        <p:txBody>
          <a:bodyPr wrap="square" rtlCol="0">
            <a:spAutoFit/>
          </a:bodyPr>
          <a:lstStyle/>
          <a:p>
            <a:endParaRPr lang="en-US" sz="1350"/>
          </a:p>
        </p:txBody>
      </p:sp>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1" y="2291645"/>
            <a:ext cx="4097867" cy="2874648"/>
          </a:xfrm>
        </p:spPr>
        <p:txBody>
          <a:bodyPr anchor="t"/>
          <a:lstStyle>
            <a:lvl1pPr algn="ctr">
              <a:defRPr sz="3600" b="1" i="0">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1" y="5303516"/>
            <a:ext cx="4097867" cy="1176306"/>
          </a:xfrm>
        </p:spPr>
        <p:txBody>
          <a:bodyPr>
            <a:normAutofit/>
          </a:bodyPr>
          <a:lstStyle>
            <a:lvl1pPr marL="0" indent="0" algn="ctr">
              <a:buNone/>
              <a:defRPr sz="2100" b="1" i="0">
                <a:solidFill>
                  <a:schemeClr val="bg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1060" y="742394"/>
            <a:ext cx="2662149" cy="858428"/>
          </a:xfrm>
          <a:prstGeom prst="rect">
            <a:avLst/>
          </a:prstGeom>
        </p:spPr>
      </p:pic>
    </p:spTree>
    <p:extLst>
      <p:ext uri="{BB962C8B-B14F-4D97-AF65-F5344CB8AC3E}">
        <p14:creationId xmlns:p14="http://schemas.microsoft.com/office/powerpoint/2010/main" val="35591983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304" y="1364713"/>
            <a:ext cx="10515600" cy="4065517"/>
          </a:xfrm>
        </p:spPr>
        <p:txBody>
          <a:bodyPr>
            <a:normAutofit/>
          </a:bodyPr>
          <a:lstStyle>
            <a:lvl1pPr>
              <a:defRPr sz="1800">
                <a:solidFill>
                  <a:srgbClr val="000000"/>
                </a:solidFill>
              </a:defRPr>
            </a:lvl1pPr>
            <a:lvl2pPr>
              <a:defRPr sz="1350">
                <a:solidFill>
                  <a:srgbClr val="000000"/>
                </a:solidFill>
              </a:defRPr>
            </a:lvl2pPr>
            <a:lvl3pPr>
              <a:defRPr sz="1350">
                <a:solidFill>
                  <a:srgbClr val="000000"/>
                </a:solidFill>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Title 4">
            <a:extLst>
              <a:ext uri="{FF2B5EF4-FFF2-40B4-BE49-F238E27FC236}">
                <a16:creationId xmlns:a16="http://schemas.microsoft.com/office/drawing/2014/main" id="{99FC5F91-9C33-8348-A07D-BD2EC29008C9}"/>
              </a:ext>
            </a:extLst>
          </p:cNvPr>
          <p:cNvSpPr>
            <a:spLocks noGrp="1"/>
          </p:cNvSpPr>
          <p:nvPr>
            <p:ph type="title" hasCustomPrompt="1"/>
          </p:nvPr>
        </p:nvSpPr>
        <p:spPr/>
        <p:txBody>
          <a:bodyPr/>
          <a:lstStyle>
            <a:lvl1pPr>
              <a:defRPr b="1" i="0" spc="0">
                <a:latin typeface="Fira Sans Condensed" charset="0"/>
                <a:ea typeface="Fira Sans Condensed" charset="0"/>
                <a:cs typeface="Fira Sans Condensed" charset="0"/>
              </a:defRPr>
            </a:lvl1pPr>
          </a:lstStyle>
          <a:p>
            <a:r>
              <a:rPr lang="en-US"/>
              <a:t>click to edit master title style</a:t>
            </a:r>
          </a:p>
        </p:txBody>
      </p:sp>
      <p:sp>
        <p:nvSpPr>
          <p:cNvPr id="11" name="Slide Number Placeholder 10">
            <a:extLst>
              <a:ext uri="{FF2B5EF4-FFF2-40B4-BE49-F238E27FC236}">
                <a16:creationId xmlns:a16="http://schemas.microsoft.com/office/drawing/2014/main" id="{2E6D9500-DF1F-F840-B50C-269BC57BC127}"/>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6" name="Rectangle 5">
            <a:extLst>
              <a:ext uri="{FF2B5EF4-FFF2-40B4-BE49-F238E27FC236}">
                <a16:creationId xmlns:a16="http://schemas.microsoft.com/office/drawing/2014/main" id="{D84A5690-103C-4849-9514-9B595B70BFCF}"/>
              </a:ext>
            </a:extLst>
          </p:cNvPr>
          <p:cNvSpPr/>
          <p:nvPr userDrawn="1"/>
        </p:nvSpPr>
        <p:spPr>
          <a:xfrm>
            <a:off x="1"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0F7AD19-4262-BA42-928A-08890AEFF473}"/>
              </a:ext>
            </a:extLst>
          </p:cNvPr>
          <p:cNvSpPr/>
          <p:nvPr userDrawn="1"/>
        </p:nvSpPr>
        <p:spPr>
          <a:xfrm rot="5400000">
            <a:off x="-341236" y="341303"/>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223798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3" name="Content Placeholder 2"/>
          <p:cNvSpPr>
            <a:spLocks noGrp="1"/>
          </p:cNvSpPr>
          <p:nvPr>
            <p:ph sz="half" idx="1"/>
          </p:nvPr>
        </p:nvSpPr>
        <p:spPr>
          <a:xfrm>
            <a:off x="514496" y="1355727"/>
            <a:ext cx="5181600" cy="4603641"/>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355725"/>
            <a:ext cx="5181600" cy="4603644"/>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13E693A9-8BB8-0340-B624-E68475D9C5E9}"/>
              </a:ext>
            </a:extLst>
          </p:cNvPr>
          <p:cNvSpPr>
            <a:spLocks noGrp="1"/>
          </p:cNvSpPr>
          <p:nvPr>
            <p:ph type="sldNum" sz="quarter" idx="10"/>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31974941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Left - Two 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sz="half" idx="1"/>
          </p:nvPr>
        </p:nvSpPr>
        <p:spPr>
          <a:xfrm>
            <a:off x="514496" y="1363171"/>
            <a:ext cx="5181600" cy="4627727"/>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6" name="Content Placeholder 3">
            <a:extLst>
              <a:ext uri="{FF2B5EF4-FFF2-40B4-BE49-F238E27FC236}">
                <a16:creationId xmlns:a16="http://schemas.microsoft.com/office/drawing/2014/main" id="{3192F148-76DA-8746-BAF3-89007244F406}"/>
              </a:ext>
            </a:extLst>
          </p:cNvPr>
          <p:cNvSpPr>
            <a:spLocks noGrp="1"/>
          </p:cNvSpPr>
          <p:nvPr>
            <p:ph sz="half" idx="10"/>
          </p:nvPr>
        </p:nvSpPr>
        <p:spPr>
          <a:xfrm>
            <a:off x="6172200" y="1363170"/>
            <a:ext cx="5181600" cy="2065830"/>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Content Placeholder 3">
            <a:extLst>
              <a:ext uri="{FF2B5EF4-FFF2-40B4-BE49-F238E27FC236}">
                <a16:creationId xmlns:a16="http://schemas.microsoft.com/office/drawing/2014/main" id="{FCE69329-2461-8C44-AB1B-BF6AAEA45694}"/>
              </a:ext>
            </a:extLst>
          </p:cNvPr>
          <p:cNvSpPr>
            <a:spLocks noGrp="1"/>
          </p:cNvSpPr>
          <p:nvPr>
            <p:ph sz="half" idx="11"/>
          </p:nvPr>
        </p:nvSpPr>
        <p:spPr>
          <a:xfrm>
            <a:off x="6172200" y="3846531"/>
            <a:ext cx="5181600" cy="2144367"/>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27B91AF9-29CB-2246-8FF3-2B08E6613DA6}"/>
              </a:ext>
            </a:extLst>
          </p:cNvPr>
          <p:cNvSpPr>
            <a:spLocks noGrp="1"/>
          </p:cNvSpPr>
          <p:nvPr>
            <p:ph type="sldNum" sz="quarter" idx="12"/>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3173252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497" y="1373613"/>
            <a:ext cx="5157787" cy="506696"/>
          </a:xfrm>
          <a:solidFill>
            <a:schemeClr val="bg1"/>
          </a:solidFill>
        </p:spPr>
        <p:txBody>
          <a:bodyPr anchor="t">
            <a:normAutofit/>
          </a:bodyPr>
          <a:lstStyle>
            <a:lvl1pPr marL="0" indent="0">
              <a:buNone/>
              <a:defRPr sz="2100" b="1">
                <a:solidFill>
                  <a:srgbClr val="E36F1E"/>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14497" y="2063641"/>
            <a:ext cx="5157787" cy="3874704"/>
          </a:xfrm>
        </p:spPr>
        <p:txBody>
          <a:bodyPr>
            <a:normAutofit/>
          </a:bodyPr>
          <a:lstStyle>
            <a:lvl1pPr>
              <a:defRPr sz="1800">
                <a:solidFill>
                  <a:srgbClr val="000000"/>
                </a:solidFill>
              </a:defRPr>
            </a:lvl1pPr>
            <a:lvl2pPr>
              <a:defRPr sz="1350">
                <a:solidFill>
                  <a:srgbClr val="000000"/>
                </a:solidFill>
              </a:defRPr>
            </a:lvl2pPr>
            <a:lvl3pPr>
              <a:defRPr sz="1350">
                <a:solidFill>
                  <a:srgbClr val="000000"/>
                </a:solidFill>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72201" y="1373613"/>
            <a:ext cx="5183188" cy="506696"/>
          </a:xfrm>
          <a:solidFill>
            <a:schemeClr val="bg1"/>
          </a:solidFill>
        </p:spPr>
        <p:txBody>
          <a:bodyPr anchor="t">
            <a:normAutofit/>
          </a:bodyPr>
          <a:lstStyle>
            <a:lvl1pPr marL="0" indent="0">
              <a:buNone/>
              <a:defRPr sz="2100" b="1">
                <a:solidFill>
                  <a:srgbClr val="E36F1E"/>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063642"/>
            <a:ext cx="5183188" cy="387470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10" name="Slide Number Placeholder 9">
            <a:extLst>
              <a:ext uri="{FF2B5EF4-FFF2-40B4-BE49-F238E27FC236}">
                <a16:creationId xmlns:a16="http://schemas.microsoft.com/office/drawing/2014/main" id="{9E33F7C1-7444-1C49-9581-78131C85F93F}"/>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2" name="Title 1">
            <a:extLst>
              <a:ext uri="{FF2B5EF4-FFF2-40B4-BE49-F238E27FC236}">
                <a16:creationId xmlns:a16="http://schemas.microsoft.com/office/drawing/2014/main" id="{7A7EF92F-3B7D-2A43-96C5-D2D9560A5F40}"/>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3062164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3" name="Title 2">
            <a:extLst>
              <a:ext uri="{FF2B5EF4-FFF2-40B4-BE49-F238E27FC236}">
                <a16:creationId xmlns:a16="http://schemas.microsoft.com/office/drawing/2014/main" id="{1E8B13EC-82B0-B145-81F9-D923979BA229}"/>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555933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Left, Photo Righ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323" y="1341440"/>
            <a:ext cx="7279652"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6" name="Rectangle 5">
            <a:extLst>
              <a:ext uri="{FF2B5EF4-FFF2-40B4-BE49-F238E27FC236}">
                <a16:creationId xmlns:a16="http://schemas.microsoft.com/office/drawing/2014/main" id="{802CBC1E-C0CC-8943-98A6-DAD8C174A74C}"/>
              </a:ext>
            </a:extLst>
          </p:cNvPr>
          <p:cNvSpPr/>
          <p:nvPr userDrawn="1"/>
        </p:nvSpPr>
        <p:spPr>
          <a:xfrm>
            <a:off x="8090704"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PLACE</a:t>
            </a:r>
            <a:br>
              <a:rPr lang="en-US" sz="1350" b="1" i="0">
                <a:latin typeface="Fira Sans Condensed SemiBold" panose="020B0603050000020004" pitchFamily="34" charset="0"/>
              </a:rPr>
            </a:br>
            <a:r>
              <a:rPr lang="en-US" sz="135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a:t>
            </a:r>
            <a:br>
              <a:rPr lang="en-US" sz="1350" b="1" i="0">
                <a:latin typeface="Fira Sans Condensed SemiBold" panose="020B0603050000020004" pitchFamily="34" charset="0"/>
              </a:rPr>
            </a:br>
            <a:r>
              <a:rPr lang="en-US" sz="1350" b="1" i="0">
                <a:latin typeface="Fira Sans Condensed SemiBold" panose="020B0603050000020004" pitchFamily="34" charset="0"/>
              </a:rPr>
              <a:t>CARE LOGO &gt; COPY &gt;</a:t>
            </a:r>
            <a:r>
              <a:rPr lang="en-US" sz="1350" b="1" i="0" baseline="0">
                <a:latin typeface="Fira Sans Condensed SemiBold" panose="020B0603050000020004" pitchFamily="34" charset="0"/>
              </a:rPr>
              <a:t> </a:t>
            </a:r>
            <a:br>
              <a:rPr lang="en-US" sz="1350" b="1" i="0" baseline="0">
                <a:latin typeface="Fira Sans Condensed SemiBold" panose="020B0603050000020004" pitchFamily="34" charset="0"/>
              </a:rPr>
            </a:b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a:t>
            </a:r>
            <a:br>
              <a:rPr lang="en-US" sz="1350" b="1" i="0">
                <a:latin typeface="Fira Sans Condensed SemiBold" panose="020B0603050000020004" pitchFamily="34" charset="0"/>
              </a:rPr>
            </a:br>
            <a:r>
              <a:rPr lang="en-US" sz="1350" b="1" i="0">
                <a:latin typeface="Fira Sans Condensed SemiBold" panose="020B0603050000020004" pitchFamily="34" charset="0"/>
              </a:rPr>
              <a:t>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9" name="Slide Number Placeholder 8">
            <a:extLst>
              <a:ext uri="{FF2B5EF4-FFF2-40B4-BE49-F238E27FC236}">
                <a16:creationId xmlns:a16="http://schemas.microsoft.com/office/drawing/2014/main" id="{D96ED1DB-7EF7-4749-AA40-B37E7E8C59F8}"/>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4"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514498" y="295924"/>
            <a:ext cx="7286479" cy="429768"/>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9913237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oto Left, Content Right">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675635" y="1341440"/>
            <a:ext cx="7279652"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802CBC1E-C0CC-8943-98A6-DAD8C174A74C}"/>
              </a:ext>
            </a:extLst>
          </p:cNvPr>
          <p:cNvSpPr/>
          <p:nvPr userDrawn="1"/>
        </p:nvSpPr>
        <p:spPr>
          <a:xfrm>
            <a:off x="312659"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PLACE</a:t>
            </a:r>
            <a:br>
              <a:rPr lang="en-US" sz="1350" b="1" i="0">
                <a:latin typeface="Fira Sans Condensed SemiBold" panose="020B0603050000020004" pitchFamily="34" charset="0"/>
              </a:rPr>
            </a:br>
            <a:r>
              <a:rPr lang="en-US" sz="135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a:t>
            </a:r>
            <a:br>
              <a:rPr lang="en-US" sz="1350" b="1" i="0">
                <a:latin typeface="Fira Sans Condensed SemiBold" panose="020B0603050000020004" pitchFamily="34" charset="0"/>
              </a:rPr>
            </a:br>
            <a:r>
              <a:rPr lang="en-US" sz="1350" b="1" i="0">
                <a:latin typeface="Fira Sans Condensed SemiBold" panose="020B0603050000020004" pitchFamily="34" charset="0"/>
              </a:rPr>
              <a:t>CARE LOGO &gt; COPY &gt;</a:t>
            </a:r>
            <a:r>
              <a:rPr lang="en-US" sz="1350" b="1" i="0" baseline="0">
                <a:latin typeface="Fira Sans Condensed SemiBold" panose="020B0603050000020004" pitchFamily="34" charset="0"/>
              </a:rPr>
              <a:t> </a:t>
            </a:r>
            <a:br>
              <a:rPr lang="en-US" sz="1350" b="1" i="0" baseline="0">
                <a:latin typeface="Fira Sans Condensed SemiBold" panose="020B0603050000020004" pitchFamily="34" charset="0"/>
              </a:rPr>
            </a:b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a:t>
            </a:r>
            <a:br>
              <a:rPr lang="en-US" sz="1350" b="1" i="0">
                <a:latin typeface="Fira Sans Condensed SemiBold" panose="020B0603050000020004" pitchFamily="34" charset="0"/>
              </a:rPr>
            </a:br>
            <a:r>
              <a:rPr lang="en-US" sz="1350" b="1" i="0">
                <a:latin typeface="Fira Sans Condensed SemiBold" panose="020B0603050000020004" pitchFamily="34" charset="0"/>
              </a:rPr>
              <a:t>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7"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4668809" y="295924"/>
            <a:ext cx="7286479" cy="429768"/>
          </a:xfrm>
        </p:spPr>
        <p:txBody>
          <a:bodyPr/>
          <a:lstStyle/>
          <a:p>
            <a:r>
              <a:rPr lang="en-US"/>
              <a:t>click to edit master title style</a:t>
            </a:r>
          </a:p>
        </p:txBody>
      </p:sp>
    </p:spTree>
    <p:extLst>
      <p:ext uri="{BB962C8B-B14F-4D97-AF65-F5344CB8AC3E}">
        <p14:creationId xmlns:p14="http://schemas.microsoft.com/office/powerpoint/2010/main" val="40355929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Divider - Photo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4933949"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2"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514496" y="295925"/>
            <a:ext cx="4200379" cy="1101865"/>
          </a:xfrm>
        </p:spPr>
        <p:txBody>
          <a:bodyPr/>
          <a:lstStyle>
            <a:lvl1pPr>
              <a:defRPr>
                <a:solidFill>
                  <a:srgbClr val="000000"/>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C002057D-8784-1949-A43E-6B56579FEA5B}"/>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14"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521325" y="1341440"/>
            <a:ext cx="4193551"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978324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Divider - Photo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5"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7784541" y="295925"/>
            <a:ext cx="4200379" cy="1101865"/>
          </a:xfrm>
        </p:spPr>
        <p:txBody>
          <a:bodyPr/>
          <a:lstStyle>
            <a:lvl1pPr>
              <a:defRPr>
                <a:solidFill>
                  <a:srgbClr val="000000"/>
                </a:solidFill>
              </a:defRPr>
            </a:lvl1pPr>
          </a:lstStyle>
          <a:p>
            <a:r>
              <a:rPr lang="en-US"/>
              <a:t>click to edit master title style</a:t>
            </a:r>
          </a:p>
        </p:txBody>
      </p:sp>
      <p:sp>
        <p:nvSpPr>
          <p:cNvPr id="6"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7791370" y="1341440"/>
            <a:ext cx="4193551"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11367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nk - Oran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5"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a:xfrm>
            <a:off x="315948" y="6245399"/>
            <a:ext cx="432416" cy="346075"/>
          </a:xfrm>
        </p:spPr>
        <p:txBody>
          <a:bodyPr/>
          <a:lstStyle>
            <a:lvl1pPr>
              <a:defRPr>
                <a:solidFill>
                  <a:schemeClr val="bg1"/>
                </a:solidFill>
              </a:defRPr>
            </a:lvl1pPr>
          </a:lstStyle>
          <a:p>
            <a:fld id="{C29098D9-6B28-8C47-9D8C-522BFF1DF70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p:spPr>
      </p:pic>
      <p:sp>
        <p:nvSpPr>
          <p:cNvPr id="3" name="Title 2"/>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28976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Full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CBE904-E421-9840-B16D-E2E25EDAE628}"/>
              </a:ext>
            </a:extLst>
          </p:cNvPr>
          <p:cNvSpPr/>
          <p:nvPr userDrawn="1"/>
        </p:nvSpPr>
        <p:spPr>
          <a:xfrm>
            <a:off x="312181" y="0"/>
            <a:ext cx="11879819"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a:p>
            <a:pPr algn="ctr"/>
            <a:endParaRPr lang="en-US" sz="1800" b="1" i="0">
              <a:latin typeface="Fira Sans Condensed SemiBold" panose="020B0603050000020004" pitchFamily="34"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39936781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0" y="0"/>
            <a:ext cx="12192000" cy="300082"/>
          </a:xfrm>
          <a:prstGeom prst="rect">
            <a:avLst/>
          </a:prstGeom>
          <a:solidFill>
            <a:schemeClr val="bg1"/>
          </a:solidFill>
        </p:spPr>
        <p:txBody>
          <a:bodyPr wrap="square" rtlCol="0">
            <a:spAutoFit/>
          </a:bodyPr>
          <a:lstStyle/>
          <a:p>
            <a:endParaRPr lang="en-US" sz="1350"/>
          </a:p>
        </p:txBody>
      </p:sp>
    </p:spTree>
    <p:extLst>
      <p:ext uri="{BB962C8B-B14F-4D97-AF65-F5344CB8AC3E}">
        <p14:creationId xmlns:p14="http://schemas.microsoft.com/office/powerpoint/2010/main" val="39987023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no Divider/End Slide/Appendix">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1DC10-DB62-5340-A520-9BDB2C66DDA1}"/>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7" name="Title 6"/>
          <p:cNvSpPr>
            <a:spLocks noGrp="1"/>
          </p:cNvSpPr>
          <p:nvPr>
            <p:ph type="title" hasCustomPrompt="1"/>
          </p:nvPr>
        </p:nvSpPr>
        <p:spPr>
          <a:xfrm>
            <a:off x="312181" y="2999232"/>
            <a:ext cx="11879819" cy="429768"/>
          </a:xfrm>
        </p:spPr>
        <p:txBody>
          <a:bodyPr/>
          <a:lstStyle>
            <a:lvl1pPr algn="ctr">
              <a:defRPr sz="4500">
                <a:solidFill>
                  <a:schemeClr val="bg1"/>
                </a:solidFill>
              </a:defRPr>
            </a:lvl1pPr>
          </a:lstStyle>
          <a:p>
            <a:r>
              <a:rPr lang="en-US"/>
              <a:t>click to edit master 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p:spPr>
      </p:pic>
      <p:sp>
        <p:nvSpPr>
          <p:cNvPr id="8" name="Rectangle 7">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27554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031DC10-DB62-5340-A520-9BDB2C66DDA1}"/>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2" name="Title 1"/>
          <p:cNvSpPr>
            <a:spLocks noGrp="1"/>
          </p:cNvSpPr>
          <p:nvPr>
            <p:ph type="ctrTitle" hasCustomPrompt="1"/>
          </p:nvPr>
        </p:nvSpPr>
        <p:spPr>
          <a:xfrm>
            <a:off x="1" y="3337113"/>
            <a:ext cx="12191999" cy="1829181"/>
          </a:xfrm>
        </p:spPr>
        <p:txBody>
          <a:bodyPr anchor="t"/>
          <a:lstStyle>
            <a:lvl1pPr algn="ctr">
              <a:defRPr sz="3600" b="1" i="0" cap="none">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3" name="Subtitle 2"/>
          <p:cNvSpPr>
            <a:spLocks noGrp="1"/>
          </p:cNvSpPr>
          <p:nvPr>
            <p:ph type="subTitle" idx="1"/>
          </p:nvPr>
        </p:nvSpPr>
        <p:spPr>
          <a:xfrm>
            <a:off x="-1" y="5303516"/>
            <a:ext cx="12192001" cy="495400"/>
          </a:xfrm>
        </p:spPr>
        <p:txBody>
          <a:bodyPr>
            <a:normAutofit/>
          </a:bodyPr>
          <a:lstStyle>
            <a:lvl1pPr marL="0" indent="0" algn="ctr">
              <a:buNone/>
              <a:defRPr sz="2100" b="1" i="0">
                <a:solidFill>
                  <a:schemeClr val="bg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1" y="1041975"/>
            <a:ext cx="3886296" cy="1253162"/>
          </a:xfrm>
          <a:prstGeom prst="rect">
            <a:avLst/>
          </a:prstGeom>
        </p:spPr>
      </p:pic>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472756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3D93A0C-407F-C748-938A-1B729C6C2DA6}"/>
              </a:ext>
            </a:extLst>
          </p:cNvPr>
          <p:cNvSpPr txBox="1"/>
          <p:nvPr userDrawn="1"/>
        </p:nvSpPr>
        <p:spPr>
          <a:xfrm>
            <a:off x="1192192" y="2048718"/>
            <a:ext cx="10999808" cy="300082"/>
          </a:xfrm>
          <a:prstGeom prst="rect">
            <a:avLst/>
          </a:prstGeom>
          <a:solidFill>
            <a:schemeClr val="bg1"/>
          </a:solidFill>
        </p:spPr>
        <p:txBody>
          <a:bodyPr wrap="square" rtlCol="0">
            <a:spAutoFit/>
          </a:bodyPr>
          <a:lstStyle/>
          <a:p>
            <a:endParaRPr lang="en-US" sz="1350"/>
          </a:p>
        </p:txBody>
      </p:sp>
      <p:sp>
        <p:nvSpPr>
          <p:cNvPr id="10" name="Title 1">
            <a:extLst>
              <a:ext uri="{FF2B5EF4-FFF2-40B4-BE49-F238E27FC236}">
                <a16:creationId xmlns:a16="http://schemas.microsoft.com/office/drawing/2014/main" id="{87C005A4-BD93-9045-8D96-47A27CB1AEDB}"/>
              </a:ext>
            </a:extLst>
          </p:cNvPr>
          <p:cNvSpPr>
            <a:spLocks noGrp="1"/>
          </p:cNvSpPr>
          <p:nvPr>
            <p:ph type="ctrTitle"/>
          </p:nvPr>
        </p:nvSpPr>
        <p:spPr>
          <a:xfrm>
            <a:off x="0" y="3337113"/>
            <a:ext cx="12192000" cy="1829181"/>
          </a:xfrm>
        </p:spPr>
        <p:txBody>
          <a:bodyPr anchor="t"/>
          <a:lstStyle>
            <a:lvl1pPr algn="ctr">
              <a:defRPr sz="36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1"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5796" y="5303516"/>
            <a:ext cx="12180411" cy="495400"/>
          </a:xfrm>
        </p:spPr>
        <p:txBody>
          <a:bodyPr>
            <a:normAutofit/>
          </a:bodyPr>
          <a:lstStyle>
            <a:lvl1pPr marL="0" indent="0" algn="ctr">
              <a:buNone/>
              <a:defRPr sz="2100" b="1" i="0">
                <a:solidFill>
                  <a:schemeClr val="tx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3" y="1039490"/>
            <a:ext cx="3886297" cy="1255649"/>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3532129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 Photo Option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11" name="Rectangle 10"/>
          <p:cNvSpPr/>
          <p:nvPr userDrawn="1"/>
        </p:nvSpPr>
        <p:spPr>
          <a:xfrm>
            <a:off x="10611557" y="6016978"/>
            <a:ext cx="1580444" cy="84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1" y="2291645"/>
            <a:ext cx="4097867" cy="2874648"/>
          </a:xfrm>
        </p:spPr>
        <p:txBody>
          <a:bodyPr anchor="t"/>
          <a:lstStyle>
            <a:lvl1pPr algn="ctr">
              <a:defRPr sz="3600"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1" y="5303516"/>
            <a:ext cx="4097867" cy="1176306"/>
          </a:xfrm>
        </p:spPr>
        <p:txBody>
          <a:bodyPr>
            <a:normAutofit/>
          </a:bodyPr>
          <a:lstStyle>
            <a:lvl1pPr marL="0" indent="0" algn="ctr">
              <a:buNone/>
              <a:defRPr sz="2100" b="1" i="0">
                <a:solidFill>
                  <a:schemeClr val="tx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3693" y="742394"/>
            <a:ext cx="2656880" cy="858428"/>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4694838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 Photo Option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8DEF82E-5F27-1249-ADD8-EA6DC56D25F8}"/>
              </a:ext>
            </a:extLst>
          </p:cNvPr>
          <p:cNvSpPr txBox="1"/>
          <p:nvPr userDrawn="1"/>
        </p:nvSpPr>
        <p:spPr>
          <a:xfrm>
            <a:off x="7574845" y="0"/>
            <a:ext cx="4617155" cy="300082"/>
          </a:xfrm>
          <a:prstGeom prst="rect">
            <a:avLst/>
          </a:prstGeom>
          <a:solidFill>
            <a:srgbClr val="E36F1E"/>
          </a:solidFill>
        </p:spPr>
        <p:txBody>
          <a:bodyPr wrap="square" rtlCol="0">
            <a:spAutoFit/>
          </a:bodyPr>
          <a:lstStyle/>
          <a:p>
            <a:endParaRPr lang="en-US" sz="1350"/>
          </a:p>
        </p:txBody>
      </p:sp>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1" y="2291645"/>
            <a:ext cx="4097867" cy="2874648"/>
          </a:xfrm>
        </p:spPr>
        <p:txBody>
          <a:bodyPr anchor="t"/>
          <a:lstStyle>
            <a:lvl1pPr algn="ctr">
              <a:defRPr sz="3600" b="1" i="0">
                <a:solidFill>
                  <a:schemeClr val="bg1"/>
                </a:solidFill>
                <a:latin typeface="Fira Sans Condensed" charset="0"/>
                <a:ea typeface="Fira Sans Condensed" charset="0"/>
                <a:cs typeface="Fira Sans Condensed" charset="0"/>
              </a:defRPr>
            </a:lvl1pPr>
          </a:lstStyle>
          <a:p>
            <a:r>
              <a:rPr lang="en-US"/>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1" y="5303516"/>
            <a:ext cx="4097867" cy="1176306"/>
          </a:xfrm>
        </p:spPr>
        <p:txBody>
          <a:bodyPr>
            <a:normAutofit/>
          </a:bodyPr>
          <a:lstStyle>
            <a:lvl1pPr marL="0" indent="0" algn="ctr">
              <a:buNone/>
              <a:defRPr sz="2100" b="1" i="0">
                <a:solidFill>
                  <a:schemeClr val="bg1"/>
                </a:solidFill>
                <a:latin typeface="Fira Sans Condensed" charset="0"/>
                <a:ea typeface="Fira Sans Condensed" charset="0"/>
                <a:cs typeface="Fira Sans Condensed"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1060" y="742394"/>
            <a:ext cx="2662149" cy="858428"/>
          </a:xfrm>
          <a:prstGeom prst="rect">
            <a:avLst/>
          </a:prstGeom>
        </p:spPr>
      </p:pic>
    </p:spTree>
    <p:extLst>
      <p:ext uri="{BB962C8B-B14F-4D97-AF65-F5344CB8AC3E}">
        <p14:creationId xmlns:p14="http://schemas.microsoft.com/office/powerpoint/2010/main" val="3341594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304" y="1364713"/>
            <a:ext cx="10515600" cy="4065517"/>
          </a:xfrm>
        </p:spPr>
        <p:txBody>
          <a:bodyPr>
            <a:normAutofit/>
          </a:bodyPr>
          <a:lstStyle>
            <a:lvl1pPr>
              <a:defRPr sz="1800">
                <a:solidFill>
                  <a:srgbClr val="000000"/>
                </a:solidFill>
              </a:defRPr>
            </a:lvl1pPr>
            <a:lvl2pPr>
              <a:defRPr sz="1350">
                <a:solidFill>
                  <a:srgbClr val="000000"/>
                </a:solidFill>
              </a:defRPr>
            </a:lvl2pPr>
            <a:lvl3pPr>
              <a:defRPr sz="1350">
                <a:solidFill>
                  <a:srgbClr val="000000"/>
                </a:solidFill>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Title 4">
            <a:extLst>
              <a:ext uri="{FF2B5EF4-FFF2-40B4-BE49-F238E27FC236}">
                <a16:creationId xmlns:a16="http://schemas.microsoft.com/office/drawing/2014/main" id="{99FC5F91-9C33-8348-A07D-BD2EC29008C9}"/>
              </a:ext>
            </a:extLst>
          </p:cNvPr>
          <p:cNvSpPr>
            <a:spLocks noGrp="1"/>
          </p:cNvSpPr>
          <p:nvPr>
            <p:ph type="title" hasCustomPrompt="1"/>
          </p:nvPr>
        </p:nvSpPr>
        <p:spPr/>
        <p:txBody>
          <a:bodyPr/>
          <a:lstStyle>
            <a:lvl1pPr>
              <a:defRPr b="1" i="0" spc="0">
                <a:latin typeface="Fira Sans Condensed" charset="0"/>
                <a:ea typeface="Fira Sans Condensed" charset="0"/>
                <a:cs typeface="Fira Sans Condensed" charset="0"/>
              </a:defRPr>
            </a:lvl1pPr>
          </a:lstStyle>
          <a:p>
            <a:r>
              <a:rPr lang="en-US"/>
              <a:t>click to edit master title style</a:t>
            </a:r>
          </a:p>
        </p:txBody>
      </p:sp>
      <p:sp>
        <p:nvSpPr>
          <p:cNvPr id="11" name="Slide Number Placeholder 10">
            <a:extLst>
              <a:ext uri="{FF2B5EF4-FFF2-40B4-BE49-F238E27FC236}">
                <a16:creationId xmlns:a16="http://schemas.microsoft.com/office/drawing/2014/main" id="{2E6D9500-DF1F-F840-B50C-269BC57BC127}"/>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6" name="Rectangle 5">
            <a:extLst>
              <a:ext uri="{FF2B5EF4-FFF2-40B4-BE49-F238E27FC236}">
                <a16:creationId xmlns:a16="http://schemas.microsoft.com/office/drawing/2014/main" id="{D84A5690-103C-4849-9514-9B595B70BFCF}"/>
              </a:ext>
            </a:extLst>
          </p:cNvPr>
          <p:cNvSpPr/>
          <p:nvPr userDrawn="1"/>
        </p:nvSpPr>
        <p:spPr>
          <a:xfrm>
            <a:off x="1"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0F7AD19-4262-BA42-928A-08890AEFF473}"/>
              </a:ext>
            </a:extLst>
          </p:cNvPr>
          <p:cNvSpPr/>
          <p:nvPr userDrawn="1"/>
        </p:nvSpPr>
        <p:spPr>
          <a:xfrm rot="5400000">
            <a:off x="-341236" y="341303"/>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02246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000000"/>
                </a:solidFill>
                <a:latin typeface="Fira Sans Condensed" charset="0"/>
                <a:ea typeface="Fira Sans Condensed" charset="0"/>
                <a:cs typeface="Fira Sans Condensed" charset="0"/>
              </a:defRPr>
            </a:lvl1pPr>
          </a:lstStyle>
          <a:p>
            <a:r>
              <a:rPr lang="en-US"/>
              <a:t>click to edit master title style</a:t>
            </a:r>
          </a:p>
        </p:txBody>
      </p:sp>
      <p:sp>
        <p:nvSpPr>
          <p:cNvPr id="3" name="Content Placeholder 2"/>
          <p:cNvSpPr>
            <a:spLocks noGrp="1"/>
          </p:cNvSpPr>
          <p:nvPr>
            <p:ph sz="half" idx="1"/>
          </p:nvPr>
        </p:nvSpPr>
        <p:spPr>
          <a:xfrm>
            <a:off x="514496" y="1355727"/>
            <a:ext cx="5181600" cy="4603641"/>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355725"/>
            <a:ext cx="5181600" cy="4603644"/>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13E693A9-8BB8-0340-B624-E68475D9C5E9}"/>
              </a:ext>
            </a:extLst>
          </p:cNvPr>
          <p:cNvSpPr>
            <a:spLocks noGrp="1"/>
          </p:cNvSpPr>
          <p:nvPr>
            <p:ph type="sldNum" sz="quarter" idx="10"/>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28345942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Left - Two 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0000"/>
                </a:solidFill>
              </a:defRPr>
            </a:lvl1pPr>
          </a:lstStyle>
          <a:p>
            <a:r>
              <a:rPr lang="en-US"/>
              <a:t>click to edit master title style</a:t>
            </a:r>
          </a:p>
        </p:txBody>
      </p:sp>
      <p:sp>
        <p:nvSpPr>
          <p:cNvPr id="3" name="Content Placeholder 2"/>
          <p:cNvSpPr>
            <a:spLocks noGrp="1"/>
          </p:cNvSpPr>
          <p:nvPr>
            <p:ph sz="half" idx="1"/>
          </p:nvPr>
        </p:nvSpPr>
        <p:spPr>
          <a:xfrm>
            <a:off x="514496" y="1363171"/>
            <a:ext cx="5181600" cy="4627727"/>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6" name="Content Placeholder 3">
            <a:extLst>
              <a:ext uri="{FF2B5EF4-FFF2-40B4-BE49-F238E27FC236}">
                <a16:creationId xmlns:a16="http://schemas.microsoft.com/office/drawing/2014/main" id="{3192F148-76DA-8746-BAF3-89007244F406}"/>
              </a:ext>
            </a:extLst>
          </p:cNvPr>
          <p:cNvSpPr>
            <a:spLocks noGrp="1"/>
          </p:cNvSpPr>
          <p:nvPr>
            <p:ph sz="half" idx="10"/>
          </p:nvPr>
        </p:nvSpPr>
        <p:spPr>
          <a:xfrm>
            <a:off x="6172200" y="1363170"/>
            <a:ext cx="5181600" cy="2065830"/>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Content Placeholder 3">
            <a:extLst>
              <a:ext uri="{FF2B5EF4-FFF2-40B4-BE49-F238E27FC236}">
                <a16:creationId xmlns:a16="http://schemas.microsoft.com/office/drawing/2014/main" id="{FCE69329-2461-8C44-AB1B-BF6AAEA45694}"/>
              </a:ext>
            </a:extLst>
          </p:cNvPr>
          <p:cNvSpPr>
            <a:spLocks noGrp="1"/>
          </p:cNvSpPr>
          <p:nvPr>
            <p:ph sz="half" idx="11"/>
          </p:nvPr>
        </p:nvSpPr>
        <p:spPr>
          <a:xfrm>
            <a:off x="6172200" y="3846531"/>
            <a:ext cx="5181600" cy="2144367"/>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27B91AF9-29CB-2246-8FF3-2B08E6613DA6}"/>
              </a:ext>
            </a:extLst>
          </p:cNvPr>
          <p:cNvSpPr>
            <a:spLocks noGrp="1"/>
          </p:cNvSpPr>
          <p:nvPr>
            <p:ph type="sldNum" sz="quarter" idx="12"/>
          </p:nvPr>
        </p:nvSpPr>
        <p:spPr/>
        <p:txBody>
          <a:bodyPr/>
          <a:lstStyle/>
          <a:p>
            <a:fld id="{C29098D9-6B28-8C47-9D8C-522BFF1DF707}" type="slidenum">
              <a:rPr lang="en-US" smtClean="0"/>
              <a:pPr/>
              <a:t>‹#›</a:t>
            </a:fld>
            <a:endParaRPr lang="en-US"/>
          </a:p>
        </p:txBody>
      </p:sp>
    </p:spTree>
    <p:extLst>
      <p:ext uri="{BB962C8B-B14F-4D97-AF65-F5344CB8AC3E}">
        <p14:creationId xmlns:p14="http://schemas.microsoft.com/office/powerpoint/2010/main" val="11056413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497" y="1373613"/>
            <a:ext cx="5157787" cy="506696"/>
          </a:xfrm>
          <a:solidFill>
            <a:schemeClr val="bg1"/>
          </a:solidFill>
        </p:spPr>
        <p:txBody>
          <a:bodyPr anchor="t">
            <a:normAutofit/>
          </a:bodyPr>
          <a:lstStyle>
            <a:lvl1pPr marL="0" indent="0">
              <a:buNone/>
              <a:defRPr sz="2100" b="1">
                <a:solidFill>
                  <a:srgbClr val="E36F1E"/>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14497" y="2063641"/>
            <a:ext cx="5157787" cy="3874704"/>
          </a:xfrm>
        </p:spPr>
        <p:txBody>
          <a:bodyPr>
            <a:normAutofit/>
          </a:bodyPr>
          <a:lstStyle>
            <a:lvl1pPr>
              <a:defRPr sz="1800">
                <a:solidFill>
                  <a:srgbClr val="000000"/>
                </a:solidFill>
              </a:defRPr>
            </a:lvl1pPr>
            <a:lvl2pPr>
              <a:defRPr sz="1350">
                <a:solidFill>
                  <a:srgbClr val="000000"/>
                </a:solidFill>
              </a:defRPr>
            </a:lvl2pPr>
            <a:lvl3pPr>
              <a:defRPr sz="1350">
                <a:solidFill>
                  <a:srgbClr val="000000"/>
                </a:solidFill>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72201" y="1373613"/>
            <a:ext cx="5183188" cy="506696"/>
          </a:xfrm>
          <a:solidFill>
            <a:schemeClr val="bg1"/>
          </a:solidFill>
        </p:spPr>
        <p:txBody>
          <a:bodyPr anchor="t">
            <a:normAutofit/>
          </a:bodyPr>
          <a:lstStyle>
            <a:lvl1pPr marL="0" indent="0">
              <a:buNone/>
              <a:defRPr sz="2100" b="1">
                <a:solidFill>
                  <a:srgbClr val="E36F1E"/>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063642"/>
            <a:ext cx="5183188" cy="387470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10" name="Slide Number Placeholder 9">
            <a:extLst>
              <a:ext uri="{FF2B5EF4-FFF2-40B4-BE49-F238E27FC236}">
                <a16:creationId xmlns:a16="http://schemas.microsoft.com/office/drawing/2014/main" id="{9E33F7C1-7444-1C49-9581-78131C85F93F}"/>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2" name="Title 1">
            <a:extLst>
              <a:ext uri="{FF2B5EF4-FFF2-40B4-BE49-F238E27FC236}">
                <a16:creationId xmlns:a16="http://schemas.microsoft.com/office/drawing/2014/main" id="{7A7EF92F-3B7D-2A43-96C5-D2D9560A5F40}"/>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0194151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3" name="Title 2">
            <a:extLst>
              <a:ext uri="{FF2B5EF4-FFF2-40B4-BE49-F238E27FC236}">
                <a16:creationId xmlns:a16="http://schemas.microsoft.com/office/drawing/2014/main" id="{1E8B13EC-82B0-B145-81F9-D923979BA229}"/>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3329377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Left, Photo Righ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323" y="1341440"/>
            <a:ext cx="7279652"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6" name="Rectangle 5">
            <a:extLst>
              <a:ext uri="{FF2B5EF4-FFF2-40B4-BE49-F238E27FC236}">
                <a16:creationId xmlns:a16="http://schemas.microsoft.com/office/drawing/2014/main" id="{802CBC1E-C0CC-8943-98A6-DAD8C174A74C}"/>
              </a:ext>
            </a:extLst>
          </p:cNvPr>
          <p:cNvSpPr/>
          <p:nvPr userDrawn="1"/>
        </p:nvSpPr>
        <p:spPr>
          <a:xfrm>
            <a:off x="8090704"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PLACE</a:t>
            </a:r>
            <a:br>
              <a:rPr lang="en-US" sz="1350" b="1" i="0">
                <a:latin typeface="Fira Sans Condensed SemiBold" panose="020B0603050000020004" pitchFamily="34" charset="0"/>
              </a:rPr>
            </a:br>
            <a:r>
              <a:rPr lang="en-US" sz="135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a:t>
            </a:r>
            <a:br>
              <a:rPr lang="en-US" sz="1350" b="1" i="0">
                <a:latin typeface="Fira Sans Condensed SemiBold" panose="020B0603050000020004" pitchFamily="34" charset="0"/>
              </a:rPr>
            </a:br>
            <a:r>
              <a:rPr lang="en-US" sz="1350" b="1" i="0">
                <a:latin typeface="Fira Sans Condensed SemiBold" panose="020B0603050000020004" pitchFamily="34" charset="0"/>
              </a:rPr>
              <a:t>CARE LOGO &gt; COPY &gt;</a:t>
            </a:r>
            <a:r>
              <a:rPr lang="en-US" sz="1350" b="1" i="0" baseline="0">
                <a:latin typeface="Fira Sans Condensed SemiBold" panose="020B0603050000020004" pitchFamily="34" charset="0"/>
              </a:rPr>
              <a:t> </a:t>
            </a:r>
            <a:br>
              <a:rPr lang="en-US" sz="1350" b="1" i="0" baseline="0">
                <a:latin typeface="Fira Sans Condensed SemiBold" panose="020B0603050000020004" pitchFamily="34" charset="0"/>
              </a:rPr>
            </a:b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a:t>
            </a:r>
            <a:br>
              <a:rPr lang="en-US" sz="1350" b="1" i="0">
                <a:latin typeface="Fira Sans Condensed SemiBold" panose="020B0603050000020004" pitchFamily="34" charset="0"/>
              </a:rPr>
            </a:br>
            <a:r>
              <a:rPr lang="en-US" sz="1350" b="1" i="0">
                <a:latin typeface="Fira Sans Condensed SemiBold" panose="020B0603050000020004" pitchFamily="34" charset="0"/>
              </a:rPr>
              <a:t>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9" name="Slide Number Placeholder 8">
            <a:extLst>
              <a:ext uri="{FF2B5EF4-FFF2-40B4-BE49-F238E27FC236}">
                <a16:creationId xmlns:a16="http://schemas.microsoft.com/office/drawing/2014/main" id="{D96ED1DB-7EF7-4749-AA40-B37E7E8C59F8}"/>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4"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514498" y="295924"/>
            <a:ext cx="7286479" cy="429768"/>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35790756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hoto Left, Content Right">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675635" y="1341440"/>
            <a:ext cx="7279652"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802CBC1E-C0CC-8943-98A6-DAD8C174A74C}"/>
              </a:ext>
            </a:extLst>
          </p:cNvPr>
          <p:cNvSpPr/>
          <p:nvPr userDrawn="1"/>
        </p:nvSpPr>
        <p:spPr>
          <a:xfrm>
            <a:off x="312659"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PLACE</a:t>
            </a:r>
            <a:br>
              <a:rPr lang="en-US" sz="1350" b="1" i="0">
                <a:latin typeface="Fira Sans Condensed SemiBold" panose="020B0603050000020004" pitchFamily="34" charset="0"/>
              </a:rPr>
            </a:br>
            <a:r>
              <a:rPr lang="en-US" sz="135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a:t>
            </a:r>
            <a:br>
              <a:rPr lang="en-US" sz="1350" b="1" i="0">
                <a:latin typeface="Fira Sans Condensed SemiBold" panose="020B0603050000020004" pitchFamily="34" charset="0"/>
              </a:rPr>
            </a:br>
            <a:r>
              <a:rPr lang="en-US" sz="1350" b="1" i="0">
                <a:latin typeface="Fira Sans Condensed SemiBold" panose="020B0603050000020004" pitchFamily="34" charset="0"/>
              </a:rPr>
              <a:t>CARE LOGO &gt; COPY &gt;</a:t>
            </a:r>
            <a:r>
              <a:rPr lang="en-US" sz="1350" b="1" i="0" baseline="0">
                <a:latin typeface="Fira Sans Condensed SemiBold" panose="020B0603050000020004" pitchFamily="34" charset="0"/>
              </a:rPr>
              <a:t> </a:t>
            </a:r>
            <a:br>
              <a:rPr lang="en-US" sz="1350" b="1" i="0" baseline="0">
                <a:latin typeface="Fira Sans Condensed SemiBold" panose="020B0603050000020004" pitchFamily="34" charset="0"/>
              </a:rPr>
            </a:b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a:t>
            </a:r>
            <a:br>
              <a:rPr lang="en-US" sz="1350" b="1" i="0">
                <a:latin typeface="Fira Sans Condensed SemiBold" panose="020B0603050000020004" pitchFamily="34" charset="0"/>
              </a:rPr>
            </a:br>
            <a:r>
              <a:rPr lang="en-US" sz="1350" b="1" i="0">
                <a:latin typeface="Fira Sans Condensed SemiBold" panose="020B0603050000020004" pitchFamily="34" charset="0"/>
              </a:rPr>
              <a:t>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7"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4668809" y="295924"/>
            <a:ext cx="7286479" cy="429768"/>
          </a:xfrm>
        </p:spPr>
        <p:txBody>
          <a:bodyPr/>
          <a:lstStyle/>
          <a:p>
            <a:r>
              <a:rPr lang="en-US"/>
              <a:t>click to edit master title style</a:t>
            </a:r>
          </a:p>
        </p:txBody>
      </p:sp>
    </p:spTree>
    <p:extLst>
      <p:ext uri="{BB962C8B-B14F-4D97-AF65-F5344CB8AC3E}">
        <p14:creationId xmlns:p14="http://schemas.microsoft.com/office/powerpoint/2010/main" val="23656958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Divider - Photo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4933949"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2"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514496" y="295925"/>
            <a:ext cx="4200379" cy="1101865"/>
          </a:xfrm>
        </p:spPr>
        <p:txBody>
          <a:bodyPr/>
          <a:lstStyle>
            <a:lvl1pPr>
              <a:defRPr>
                <a:solidFill>
                  <a:srgbClr val="000000"/>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C002057D-8784-1949-A43E-6B56579FEA5B}"/>
              </a:ext>
            </a:extLst>
          </p:cNvPr>
          <p:cNvSpPr>
            <a:spLocks noGrp="1"/>
          </p:cNvSpPr>
          <p:nvPr>
            <p:ph type="sldNum" sz="quarter" idx="10"/>
          </p:nvPr>
        </p:nvSpPr>
        <p:spPr/>
        <p:txBody>
          <a:bodyPr/>
          <a:lstStyle/>
          <a:p>
            <a:fld id="{C29098D9-6B28-8C47-9D8C-522BFF1DF707}" type="slidenum">
              <a:rPr lang="en-US" smtClean="0"/>
              <a:pPr/>
              <a:t>‹#›</a:t>
            </a:fld>
            <a:endParaRPr lang="en-US"/>
          </a:p>
        </p:txBody>
      </p:sp>
      <p:sp>
        <p:nvSpPr>
          <p:cNvPr id="14"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521325" y="1341440"/>
            <a:ext cx="4193551"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1563563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Divider - Photo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1"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350" b="1" i="0">
                <a:latin typeface="Fira Sans Condensed SemiBold" panose="020B0603050000020004" pitchFamily="34" charset="0"/>
              </a:rPr>
            </a:br>
            <a:br>
              <a:rPr lang="en-US" sz="1350" b="1" i="0">
                <a:latin typeface="Fira Sans Condensed SemiBold" panose="020B0603050000020004" pitchFamily="34" charset="0"/>
              </a:rPr>
            </a:br>
            <a:br>
              <a:rPr lang="en-US" sz="1350" b="1" i="0">
                <a:latin typeface="Fira Sans Condensed SemiBold" panose="020B0603050000020004" pitchFamily="34" charset="0"/>
              </a:rPr>
            </a:br>
            <a:r>
              <a:rPr lang="en-US" sz="1350" b="1" i="0">
                <a:latin typeface="Fira Sans Condensed SemiBold" panose="020B0603050000020004" pitchFamily="34" charset="0"/>
              </a:rPr>
              <a:t>GO TO VIEW &gt; SLIDE MASTER &gt; </a:t>
            </a:r>
            <a:br>
              <a:rPr lang="en-US" sz="1350" b="1" i="0">
                <a:latin typeface="Fira Sans Condensed SemiBold" panose="020B0603050000020004" pitchFamily="34" charset="0"/>
              </a:rPr>
            </a:br>
            <a:r>
              <a:rPr lang="en-US" sz="1350" b="1" i="0">
                <a:latin typeface="Fira Sans Condensed SemiBold" panose="020B0603050000020004" pitchFamily="34" charset="0"/>
              </a:rPr>
              <a:t>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i="0">
                <a:latin typeface="Fira Sans Condensed SemiBold" panose="020B0603050000020004" pitchFamily="34" charset="0"/>
              </a:rPr>
              <a:t>COPY &gt;</a:t>
            </a:r>
            <a:r>
              <a:rPr lang="en-US" sz="1350" b="1" i="0" baseline="0">
                <a:latin typeface="Fira Sans Condensed SemiBold" panose="020B0603050000020004" pitchFamily="34" charset="0"/>
              </a:rPr>
              <a:t> </a:t>
            </a:r>
            <a:r>
              <a:rPr lang="en-US" sz="1350" b="1" i="0">
                <a:latin typeface="Fira Sans Condensed SemiBold" panose="020B0603050000020004" pitchFamily="34" charset="0"/>
              </a:rPr>
              <a:t>GO BACK TO  NORMAL VIEW &gt; </a:t>
            </a:r>
            <a:br>
              <a:rPr lang="en-US" sz="1350" b="1" i="0">
                <a:latin typeface="Fira Sans Condensed SemiBold" panose="020B0603050000020004" pitchFamily="34" charset="0"/>
              </a:rPr>
            </a:br>
            <a:r>
              <a:rPr lang="en-US" sz="1350" b="1" i="0">
                <a:latin typeface="Fira Sans Condensed SemiBold" panose="020B0603050000020004" pitchFamily="34" charset="0"/>
              </a:rPr>
              <a:t>PASTE THIS TEMPLATE WHERE YOU WANT &gt; </a:t>
            </a:r>
            <a:br>
              <a:rPr lang="en-US" sz="1350" b="1" i="0">
                <a:latin typeface="Fira Sans Condensed SemiBold" panose="020B0603050000020004" pitchFamily="34" charset="0"/>
              </a:rPr>
            </a:br>
            <a:r>
              <a:rPr lang="en-US" sz="1350" b="1" i="0">
                <a:latin typeface="Fira Sans Condensed SemiBold" panose="020B0603050000020004" pitchFamily="34" charset="0"/>
              </a:rPr>
              <a:t>SHAPE FORMAT &gt; SHAPE FILL &gt;</a:t>
            </a:r>
            <a:br>
              <a:rPr lang="en-US" sz="1350" b="1" i="0">
                <a:latin typeface="Fira Sans Condensed SemiBold" panose="020B0603050000020004" pitchFamily="34" charset="0"/>
              </a:rPr>
            </a:br>
            <a:r>
              <a:rPr lang="en-US" sz="1350" b="1" i="0">
                <a:latin typeface="Fira Sans Condensed SemiBold" panose="020B0603050000020004" pitchFamily="34" charset="0"/>
              </a:rPr>
              <a:t> PICTURE &gt; BROWSE FOR PHOTO &gt;</a:t>
            </a:r>
            <a:br>
              <a:rPr lang="en-US" sz="1350" b="1" i="0">
                <a:latin typeface="Fira Sans Condensed SemiBold" panose="020B0603050000020004" pitchFamily="34" charset="0"/>
              </a:rPr>
            </a:br>
            <a:r>
              <a:rPr lang="en-US" sz="1350" b="1" i="0">
                <a:latin typeface="Fira Sans Condensed SemiBold" panose="020B0603050000020004" pitchFamily="34" charset="0"/>
              </a:rPr>
              <a:t>INSERT &gt; PICTURE FORMAT &gt;</a:t>
            </a:r>
            <a:br>
              <a:rPr lang="en-US" sz="1350" b="1" i="0">
                <a:latin typeface="Fira Sans Condensed SemiBold" panose="020B0603050000020004" pitchFamily="34" charset="0"/>
              </a:rPr>
            </a:br>
            <a:r>
              <a:rPr lang="en-US" sz="1350" b="1" i="0">
                <a:latin typeface="Fira Sans Condensed SemiBold" panose="020B0603050000020004" pitchFamily="34" charset="0"/>
              </a:rPr>
              <a:t>CROP &gt; FILL &gt; ADJUST IMAGE</a:t>
            </a:r>
            <a:br>
              <a:rPr lang="en-US" sz="1350" b="1" i="0">
                <a:latin typeface="Fira Sans Condensed SemiBold" panose="020B0603050000020004" pitchFamily="34" charset="0"/>
              </a:rPr>
            </a:br>
            <a:r>
              <a:rPr lang="en-US" sz="1350" b="1" i="0">
                <a:latin typeface="Fira Sans Condensed SemiBold" panose="020B0603050000020004" pitchFamily="34" charset="0"/>
              </a:rPr>
              <a:t>SIZE AND PLACEMENT &gt; </a:t>
            </a:r>
            <a:br>
              <a:rPr lang="en-US" sz="1350" b="1" i="0">
                <a:latin typeface="Fira Sans Condensed SemiBold" panose="020B0603050000020004" pitchFamily="34" charset="0"/>
              </a:rPr>
            </a:br>
            <a:r>
              <a:rPr lang="en-US" sz="1350" b="1" i="0">
                <a:latin typeface="Fira Sans Condensed SemiBold" panose="020B0603050000020004" pitchFamily="34" charset="0"/>
              </a:rPr>
              <a:t>DELETE THIS TEXT!</a:t>
            </a:r>
            <a:endParaRPr lang="en-US" sz="1350"/>
          </a:p>
        </p:txBody>
      </p:sp>
      <p:sp>
        <p:nvSpPr>
          <p:cNvPr id="5"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7784541" y="295925"/>
            <a:ext cx="4200379" cy="1101865"/>
          </a:xfrm>
        </p:spPr>
        <p:txBody>
          <a:bodyPr/>
          <a:lstStyle>
            <a:lvl1pPr>
              <a:defRPr>
                <a:solidFill>
                  <a:srgbClr val="000000"/>
                </a:solidFill>
              </a:defRPr>
            </a:lvl1pPr>
          </a:lstStyle>
          <a:p>
            <a:r>
              <a:rPr lang="en-US"/>
              <a:t>click to edit master title style</a:t>
            </a:r>
          </a:p>
        </p:txBody>
      </p:sp>
      <p:sp>
        <p:nvSpPr>
          <p:cNvPr id="6"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7791370" y="1341440"/>
            <a:ext cx="4193551" cy="4175123"/>
          </a:xfrm>
        </p:spPr>
        <p:txBody>
          <a:bodyPr>
            <a:normAutofit/>
          </a:bodyPr>
          <a:lstStyle>
            <a:lvl1pPr>
              <a:defRPr sz="1800"/>
            </a:lvl1pPr>
            <a:lvl2pPr>
              <a:defRPr sz="1350"/>
            </a:lvl2pPr>
            <a:lvl3pPr>
              <a:defRPr sz="135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202940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nk - Oran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5"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a:xfrm>
            <a:off x="315948" y="6245399"/>
            <a:ext cx="432416" cy="346075"/>
          </a:xfrm>
        </p:spPr>
        <p:txBody>
          <a:bodyPr/>
          <a:lstStyle>
            <a:lvl1pPr>
              <a:defRPr>
                <a:solidFill>
                  <a:schemeClr val="bg1"/>
                </a:solidFill>
              </a:defRPr>
            </a:lvl1pPr>
          </a:lstStyle>
          <a:p>
            <a:fld id="{C29098D9-6B28-8C47-9D8C-522BFF1DF70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p:spPr>
      </p:pic>
      <p:sp>
        <p:nvSpPr>
          <p:cNvPr id="3" name="Title 2"/>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602275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Full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CBE904-E421-9840-B16D-E2E25EDAE628}"/>
              </a:ext>
            </a:extLst>
          </p:cNvPr>
          <p:cNvSpPr/>
          <p:nvPr userDrawn="1"/>
        </p:nvSpPr>
        <p:spPr>
          <a:xfrm>
            <a:off x="312181" y="0"/>
            <a:ext cx="11879819"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PLACE</a:t>
            </a:r>
            <a:br>
              <a:rPr lang="en-US" sz="1800" b="1" i="0">
                <a:latin typeface="Fira Sans Condensed SemiBold" panose="020B0603050000020004" pitchFamily="34" charset="0"/>
              </a:rPr>
            </a:br>
            <a:r>
              <a:rPr lang="en-US" sz="1800" b="1" i="0">
                <a:latin typeface="Fira Sans Condensed SemiBold" panose="020B0603050000020004" pitchFamily="34" charset="0"/>
              </a:rPr>
              <a:t>PHOTO HERE.</a:t>
            </a:r>
            <a:br>
              <a:rPr lang="en-US" sz="1800" b="1" i="0">
                <a:latin typeface="Fira Sans Condensed SemiBold" panose="020B0603050000020004" pitchFamily="34" charset="0"/>
              </a:rPr>
            </a:br>
            <a:br>
              <a:rPr lang="en-US" sz="1800" b="1" i="0">
                <a:latin typeface="Fira Sans Condensed SemiBold" panose="020B0603050000020004" pitchFamily="34" charset="0"/>
              </a:rPr>
            </a:br>
            <a:br>
              <a:rPr lang="en-US" sz="1800" b="1" i="0">
                <a:latin typeface="Fira Sans Condensed SemiBold" panose="020B0603050000020004" pitchFamily="34" charset="0"/>
              </a:rPr>
            </a:br>
            <a:r>
              <a:rPr lang="en-US" sz="1800" b="1" i="0">
                <a:latin typeface="Fira Sans Condensed SemiBold" panose="020B0603050000020004" pitchFamily="34" charset="0"/>
              </a:rPr>
              <a:t>GO TO VIEW &gt; SLIDE MASTER &gt; SELECT THIS SHAPE AND THE CARE LOGO &gt;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a:latin typeface="Fira Sans Condensed SemiBold" panose="020B0603050000020004" pitchFamily="34" charset="0"/>
              </a:rPr>
              <a:t>COPY &gt;</a:t>
            </a:r>
            <a:r>
              <a:rPr lang="en-US" sz="1800" b="1" i="0" baseline="0">
                <a:latin typeface="Fira Sans Condensed SemiBold" panose="020B0603050000020004" pitchFamily="34" charset="0"/>
              </a:rPr>
              <a:t> </a:t>
            </a:r>
            <a:r>
              <a:rPr lang="en-US" sz="1800" b="1" i="0">
                <a:latin typeface="Fira Sans Condensed SemiBold" panose="020B0603050000020004" pitchFamily="34" charset="0"/>
              </a:rPr>
              <a:t>GO BACK TO  NORMAL VIEW &gt; </a:t>
            </a:r>
            <a:br>
              <a:rPr lang="en-US" sz="1800" b="1" i="0">
                <a:latin typeface="Fira Sans Condensed SemiBold" panose="020B0603050000020004" pitchFamily="34" charset="0"/>
              </a:rPr>
            </a:br>
            <a:r>
              <a:rPr lang="en-US" sz="1800" b="1" i="0">
                <a:latin typeface="Fira Sans Condensed SemiBold" panose="020B0603050000020004" pitchFamily="34" charset="0"/>
              </a:rPr>
              <a:t>PASTE THIS TEMPLATE WHERE YOU WANT &gt;</a:t>
            </a:r>
            <a:br>
              <a:rPr lang="en-US" sz="1800" b="1" i="0">
                <a:latin typeface="Fira Sans Condensed SemiBold" panose="020B0603050000020004" pitchFamily="34" charset="0"/>
              </a:rPr>
            </a:br>
            <a:r>
              <a:rPr lang="en-US" sz="1800" b="1" i="0">
                <a:latin typeface="Fira Sans Condensed SemiBold" panose="020B0603050000020004" pitchFamily="34" charset="0"/>
              </a:rPr>
              <a:t>SHAPE FORMAT &gt; SHAPE FILL &gt;</a:t>
            </a:r>
            <a:br>
              <a:rPr lang="en-US" sz="1800" b="1" i="0">
                <a:latin typeface="Fira Sans Condensed SemiBold" panose="020B0603050000020004" pitchFamily="34" charset="0"/>
              </a:rPr>
            </a:br>
            <a:r>
              <a:rPr lang="en-US" sz="1800" b="1" i="0">
                <a:latin typeface="Fira Sans Condensed SemiBold" panose="020B0603050000020004" pitchFamily="34" charset="0"/>
              </a:rPr>
              <a:t> PICTURE &gt; BROWSE FOR PHOTO &gt;</a:t>
            </a:r>
            <a:br>
              <a:rPr lang="en-US" sz="1800" b="1" i="0">
                <a:latin typeface="Fira Sans Condensed SemiBold" panose="020B0603050000020004" pitchFamily="34" charset="0"/>
              </a:rPr>
            </a:br>
            <a:r>
              <a:rPr lang="en-US" sz="1800" b="1" i="0">
                <a:latin typeface="Fira Sans Condensed SemiBold" panose="020B0603050000020004" pitchFamily="34" charset="0"/>
              </a:rPr>
              <a:t>INSERT &gt; PICTURE FORMAT &gt;</a:t>
            </a:r>
            <a:br>
              <a:rPr lang="en-US" sz="1800" b="1" i="0">
                <a:latin typeface="Fira Sans Condensed SemiBold" panose="020B0603050000020004" pitchFamily="34" charset="0"/>
              </a:rPr>
            </a:br>
            <a:r>
              <a:rPr lang="en-US" sz="1800" b="1" i="0">
                <a:latin typeface="Fira Sans Condensed SemiBold" panose="020B0603050000020004" pitchFamily="34" charset="0"/>
              </a:rPr>
              <a:t>CROP &gt; FILL &gt; ADJUST IMAGE</a:t>
            </a:r>
            <a:br>
              <a:rPr lang="en-US" sz="1800" b="1" i="0">
                <a:latin typeface="Fira Sans Condensed SemiBold" panose="020B0603050000020004" pitchFamily="34" charset="0"/>
              </a:rPr>
            </a:br>
            <a:r>
              <a:rPr lang="en-US" sz="1800" b="1" i="0">
                <a:latin typeface="Fira Sans Condensed SemiBold" panose="020B0603050000020004" pitchFamily="34" charset="0"/>
              </a:rPr>
              <a:t>SIZE AND PLACEMENT &gt; </a:t>
            </a:r>
            <a:br>
              <a:rPr lang="en-US" sz="1800" b="1" i="0">
                <a:latin typeface="Fira Sans Condensed SemiBold" panose="020B0603050000020004" pitchFamily="34" charset="0"/>
              </a:rPr>
            </a:br>
            <a:r>
              <a:rPr lang="en-US" sz="1800" b="1" i="0">
                <a:latin typeface="Fira Sans Condensed SemiBold" panose="020B0603050000020004" pitchFamily="34" charset="0"/>
              </a:rPr>
              <a:t>DELETE THIS TEXT!</a:t>
            </a:r>
            <a:endParaRPr lang="en-US" sz="1800"/>
          </a:p>
          <a:p>
            <a:pPr algn="ctr"/>
            <a:endParaRPr lang="en-US" sz="1800" b="1" i="0">
              <a:latin typeface="Fira Sans Condensed SemiBold" panose="020B0603050000020004" pitchFamily="34"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38381620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0" y="0"/>
            <a:ext cx="12192000" cy="300082"/>
          </a:xfrm>
          <a:prstGeom prst="rect">
            <a:avLst/>
          </a:prstGeom>
          <a:solidFill>
            <a:schemeClr val="bg1"/>
          </a:solidFill>
        </p:spPr>
        <p:txBody>
          <a:bodyPr wrap="square" rtlCol="0">
            <a:spAutoFit/>
          </a:bodyPr>
          <a:lstStyle/>
          <a:p>
            <a:endParaRPr lang="en-US" sz="1350"/>
          </a:p>
        </p:txBody>
      </p:sp>
    </p:spTree>
    <p:extLst>
      <p:ext uri="{BB962C8B-B14F-4D97-AF65-F5344CB8AC3E}">
        <p14:creationId xmlns:p14="http://schemas.microsoft.com/office/powerpoint/2010/main" val="1427939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no Divider/End Slide/Appendix">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1DC10-DB62-5340-A520-9BDB2C66DDA1}"/>
              </a:ext>
            </a:extLst>
          </p:cNvPr>
          <p:cNvSpPr txBox="1"/>
          <p:nvPr userDrawn="1"/>
        </p:nvSpPr>
        <p:spPr>
          <a:xfrm>
            <a:off x="312181" y="0"/>
            <a:ext cx="11879819" cy="300082"/>
          </a:xfrm>
          <a:prstGeom prst="rect">
            <a:avLst/>
          </a:prstGeom>
          <a:solidFill>
            <a:srgbClr val="E36F1E"/>
          </a:solidFill>
        </p:spPr>
        <p:txBody>
          <a:bodyPr wrap="square" rtlCol="0">
            <a:spAutoFit/>
          </a:bodyPr>
          <a:lstStyle/>
          <a:p>
            <a:endParaRPr lang="en-US" sz="1350"/>
          </a:p>
        </p:txBody>
      </p:sp>
      <p:sp>
        <p:nvSpPr>
          <p:cNvPr id="7" name="Title 6"/>
          <p:cNvSpPr>
            <a:spLocks noGrp="1"/>
          </p:cNvSpPr>
          <p:nvPr>
            <p:ph type="title" hasCustomPrompt="1"/>
          </p:nvPr>
        </p:nvSpPr>
        <p:spPr>
          <a:xfrm>
            <a:off x="312181" y="2999232"/>
            <a:ext cx="11879819" cy="429768"/>
          </a:xfrm>
        </p:spPr>
        <p:txBody>
          <a:bodyPr/>
          <a:lstStyle>
            <a:lvl1pPr algn="ctr">
              <a:defRPr sz="4500">
                <a:solidFill>
                  <a:schemeClr val="bg1"/>
                </a:solidFill>
              </a:defRPr>
            </a:lvl1pPr>
          </a:lstStyle>
          <a:p>
            <a:r>
              <a:rPr lang="en-US"/>
              <a:t>click to edit master 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3" y="6255033"/>
            <a:ext cx="1166361" cy="376101"/>
          </a:xfrm>
          <a:prstGeom prst="rect">
            <a:avLst/>
          </a:prstGeom>
        </p:spPr>
      </p:pic>
      <p:sp>
        <p:nvSpPr>
          <p:cNvPr id="8" name="Rectangle 7">
            <a:extLst>
              <a:ext uri="{FF2B5EF4-FFF2-40B4-BE49-F238E27FC236}">
                <a16:creationId xmlns:a16="http://schemas.microsoft.com/office/drawing/2014/main" id="{969B8BE5-CC2F-AF4B-8D43-AB9C787F4FBB}"/>
              </a:ext>
            </a:extLst>
          </p:cNvPr>
          <p:cNvSpPr/>
          <p:nvPr userDrawn="1"/>
        </p:nvSpPr>
        <p:spPr>
          <a:xfrm rot="5400000">
            <a:off x="-3270994"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269858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09600" y="1371600"/>
            <a:ext cx="109728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800">
                <a:latin typeface="Arial"/>
                <a:cs typeface="Arial"/>
              </a:defRPr>
            </a:lvl1pPr>
          </a:lstStyle>
          <a:p>
            <a:fld id="{D8FDC965-7079-4FF3-AE33-48291CC3087C}" type="datetime4">
              <a:rPr lang="en-US" smtClean="0"/>
              <a:pPr/>
              <a:t>July 6, 2022</a:t>
            </a:fld>
            <a:endParaRPr lang="en-US" dirty="0"/>
          </a:p>
        </p:txBody>
      </p:sp>
      <p:sp>
        <p:nvSpPr>
          <p:cNvPr id="8" name="Slide Number Placeholder 7"/>
          <p:cNvSpPr>
            <a:spLocks noGrp="1"/>
          </p:cNvSpPr>
          <p:nvPr>
            <p:ph type="sldNum" sz="quarter" idx="11"/>
          </p:nvPr>
        </p:nvSpPr>
        <p:spPr/>
        <p:txBody>
          <a:bodyPr/>
          <a:lstStyle>
            <a:lvl1pPr>
              <a:defRPr sz="800">
                <a:latin typeface="Arial"/>
                <a:cs typeface="Arial"/>
              </a:defRPr>
            </a:lvl1pPr>
          </a:lstStyle>
          <a:p>
            <a:fld id="{43183C4C-EBF1-1A4D-90EC-74EBA7EEE60F}" type="slidenum">
              <a:rPr lang="en-US" smtClean="0"/>
              <a:pPr/>
              <a:t>‹#›</a:t>
            </a:fld>
            <a:endParaRPr lang="en-US" dirty="0"/>
          </a:p>
        </p:txBody>
      </p:sp>
      <p:sp>
        <p:nvSpPr>
          <p:cNvPr id="9" name="Footer Placeholder 8"/>
          <p:cNvSpPr>
            <a:spLocks noGrp="1"/>
          </p:cNvSpPr>
          <p:nvPr>
            <p:ph type="ftr" sz="quarter" idx="12"/>
          </p:nvPr>
        </p:nvSpPr>
        <p:spPr/>
        <p:txBody>
          <a:bodyPr/>
          <a:lstStyle>
            <a:lvl1pPr>
              <a:defRPr sz="800" b="0" i="0">
                <a:latin typeface="Arial"/>
                <a:cs typeface="Arial"/>
              </a:defRPr>
            </a:lvl1pPr>
          </a:lstStyle>
          <a:p>
            <a:endParaRPr lang="en-US" dirty="0"/>
          </a:p>
        </p:txBody>
      </p:sp>
    </p:spTree>
    <p:extLst>
      <p:ext uri="{BB962C8B-B14F-4D97-AF65-F5344CB8AC3E}">
        <p14:creationId xmlns:p14="http://schemas.microsoft.com/office/powerpoint/2010/main" val="31392018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4.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tags" Target="../tags/tag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ags" Target="../tags/tag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1.emf"/><Relationship Id="rId10" Type="http://schemas.openxmlformats.org/officeDocument/2006/relationships/slideLayout" Target="../slideLayouts/slideLayout44.xml"/><Relationship Id="rId19" Type="http://schemas.openxmlformats.org/officeDocument/2006/relationships/vmlDrawing" Target="../drawings/vmlDrawing2.v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oleObject" Target="../embeddings/oleObject2.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tags" Target="../tags/tag6.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image" Target="../media/image2.png"/><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vmlDrawing" Target="../drawings/vmlDrawing3.v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emf"/><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oleObject" Target="../embeddings/oleObject2.bin"/><Relationship Id="rId10" Type="http://schemas.openxmlformats.org/officeDocument/2006/relationships/slideLayout" Target="../slideLayouts/slideLayout61.xml"/><Relationship Id="rId19" Type="http://schemas.openxmlformats.org/officeDocument/2006/relationships/theme" Target="../theme/theme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tags" Target="../tags/tag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8DB8221-0358-417D-8D2A-8FFDB423E3C4}"/>
              </a:ext>
            </a:extLst>
          </p:cNvPr>
          <p:cNvGraphicFramePr>
            <a:graphicFrameLocks noChangeAspect="1"/>
          </p:cNvGraphicFramePr>
          <p:nvPr userDrawn="1">
            <p:custDataLst>
              <p:tags r:id="rId20"/>
            </p:custDataLst>
            <p:extLst>
              <p:ext uri="{D42A27DB-BD31-4B8C-83A1-F6EECF244321}">
                <p14:modId xmlns:p14="http://schemas.microsoft.com/office/powerpoint/2010/main" val="3792910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 name="think-cell Slide" r:id="rId22" imgW="395" imgH="394" progId="TCLayout.ActiveDocument.1">
                  <p:embed/>
                </p:oleObj>
              </mc:Choice>
              <mc:Fallback>
                <p:oleObj name="think-cell Slide" r:id="rId22" imgW="395" imgH="394" progId="TCLayout.ActiveDocument.1">
                  <p:embed/>
                  <p:pic>
                    <p:nvPicPr>
                      <p:cNvPr id="5" name="Object 4" hidden="1">
                        <a:extLst>
                          <a:ext uri="{FF2B5EF4-FFF2-40B4-BE49-F238E27FC236}">
                            <a16:creationId xmlns:a16="http://schemas.microsoft.com/office/drawing/2014/main" id="{18DB8221-0358-417D-8D2A-8FFDB423E3C4}"/>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9884E3A-8AAA-439C-9C0C-83971ABC0655}"/>
              </a:ext>
            </a:extLst>
          </p:cNvPr>
          <p:cNvSpPr/>
          <p:nvPr userDrawn="1">
            <p:custDataLst>
              <p:tags r:id="rId2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200" b="1" i="0" baseline="0">
              <a:latin typeface="Fira Sans Condensed" panose="020B0503050000020004"/>
              <a:sym typeface="Fira Sans Condensed" panose="020B0503050000020004"/>
            </a:endParaRPr>
          </a:p>
        </p:txBody>
      </p:sp>
      <p:sp>
        <p:nvSpPr>
          <p:cNvPr id="2" name="Title Placeholder 1"/>
          <p:cNvSpPr>
            <a:spLocks noGrp="1"/>
          </p:cNvSpPr>
          <p:nvPr>
            <p:ph type="title"/>
          </p:nvPr>
        </p:nvSpPr>
        <p:spPr>
          <a:xfrm>
            <a:off x="514496" y="295924"/>
            <a:ext cx="10872216" cy="429768"/>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502304" y="134304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2" name="Slide Number Placeholder 9">
            <a:extLst>
              <a:ext uri="{FF2B5EF4-FFF2-40B4-BE49-F238E27FC236}">
                <a16:creationId xmlns:a16="http://schemas.microsoft.com/office/drawing/2014/main" id="{18EC003F-CB8D-5D46-8EB4-2C0754B8C966}"/>
              </a:ext>
            </a:extLst>
          </p:cNvPr>
          <p:cNvSpPr>
            <a:spLocks noGrp="1"/>
          </p:cNvSpPr>
          <p:nvPr>
            <p:ph type="sldNum" sz="quarter" idx="4"/>
          </p:nvPr>
        </p:nvSpPr>
        <p:spPr>
          <a:xfrm>
            <a:off x="388135" y="6245397"/>
            <a:ext cx="432416" cy="346075"/>
          </a:xfrm>
          <a:prstGeom prst="rect">
            <a:avLst/>
          </a:prstGeom>
        </p:spPr>
        <p:txBody>
          <a:bodyPr vert="horz" lIns="91440" tIns="45720" rIns="91440" bIns="45720" rtlCol="0" anchor="ctr"/>
          <a:lstStyle>
            <a:lvl1pPr algn="r">
              <a:defRPr sz="1400" b="0" i="0">
                <a:solidFill>
                  <a:srgbClr val="595959"/>
                </a:solidFill>
                <a:latin typeface="Fira Sans Condensed" panose="020B0503050000020004" pitchFamily="34" charset="0"/>
              </a:defRPr>
            </a:lvl1pPr>
          </a:lstStyle>
          <a:p>
            <a:fld id="{C29098D9-6B28-8C47-9D8C-522BFF1DF707}" type="slidenum">
              <a:rPr lang="en-US" smtClean="0"/>
              <a:pPr/>
              <a:t>‹#›</a:t>
            </a:fld>
            <a:endParaRPr lang="en-US"/>
          </a:p>
        </p:txBody>
      </p:sp>
      <p:sp>
        <p:nvSpPr>
          <p:cNvPr id="7" name="Rectangle 6">
            <a:extLst>
              <a:ext uri="{FF2B5EF4-FFF2-40B4-BE49-F238E27FC236}">
                <a16:creationId xmlns:a16="http://schemas.microsoft.com/office/drawing/2014/main" id="{FA29176F-88BA-924D-8B56-BED99BA7DB2C}"/>
              </a:ext>
            </a:extLst>
          </p:cNvPr>
          <p:cNvSpPr/>
          <p:nvPr userDrawn="1"/>
        </p:nvSpPr>
        <p:spPr>
          <a:xfrm>
            <a:off x="0"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9B8BE5-CC2F-AF4B-8D43-AB9C787F4FBB}"/>
              </a:ext>
            </a:extLst>
          </p:cNvPr>
          <p:cNvSpPr/>
          <p:nvPr userDrawn="1"/>
        </p:nvSpPr>
        <p:spPr>
          <a:xfrm rot="5400000">
            <a:off x="-341237" y="341302"/>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803531" y="6255031"/>
            <a:ext cx="1166361" cy="376847"/>
          </a:xfrm>
          <a:prstGeom prst="rect">
            <a:avLst/>
          </a:prstGeom>
        </p:spPr>
      </p:pic>
    </p:spTree>
    <p:extLst>
      <p:ext uri="{BB962C8B-B14F-4D97-AF65-F5344CB8AC3E}">
        <p14:creationId xmlns:p14="http://schemas.microsoft.com/office/powerpoint/2010/main" val="992549181"/>
      </p:ext>
    </p:extLst>
  </p:cSld>
  <p:clrMap bg1="lt1" tx1="dk1" bg2="lt2" tx2="dk2" accent1="accent1" accent2="accent2" accent3="accent3" accent4="accent4" accent5="accent5" accent6="accent6" hlink="hlink" folHlink="folHlink"/>
  <p:sldLayoutIdLst>
    <p:sldLayoutId id="2147483661" r:id="rId1"/>
    <p:sldLayoutId id="2147483690" r:id="rId2"/>
    <p:sldLayoutId id="2147483699" r:id="rId3"/>
    <p:sldLayoutId id="2147483702" r:id="rId4"/>
    <p:sldLayoutId id="2147483662" r:id="rId5"/>
    <p:sldLayoutId id="2147483664" r:id="rId6"/>
    <p:sldLayoutId id="2147483692" r:id="rId7"/>
    <p:sldLayoutId id="2147483665" r:id="rId8"/>
    <p:sldLayoutId id="2147483666" r:id="rId9"/>
    <p:sldLayoutId id="2147483693" r:id="rId10"/>
    <p:sldLayoutId id="2147483700" r:id="rId11"/>
    <p:sldLayoutId id="2147483697" r:id="rId12"/>
    <p:sldLayoutId id="2147483701" r:id="rId13"/>
    <p:sldLayoutId id="2147483667" r:id="rId14"/>
    <p:sldLayoutId id="2147483695" r:id="rId15"/>
    <p:sldLayoutId id="2147483691" r:id="rId16"/>
    <p:sldLayoutId id="2147483698" r:id="rId17"/>
  </p:sldLayoutIdLst>
  <p:hf hdr="0" ftr="0" dt="0"/>
  <p:txStyles>
    <p:titleStyle>
      <a:lvl1pPr algn="l" defTabSz="914400" rtl="0" eaLnBrk="1" latinLnBrk="0" hangingPunct="1">
        <a:lnSpc>
          <a:spcPct val="90000"/>
        </a:lnSpc>
        <a:spcBef>
          <a:spcPct val="0"/>
        </a:spcBef>
        <a:buNone/>
        <a:defRPr sz="3200" b="1" i="0" kern="1200" cap="none" spc="0" baseline="0">
          <a:solidFill>
            <a:srgbClr val="000000"/>
          </a:solidFill>
          <a:latin typeface="Fira Sans Condensed" charset="0"/>
          <a:ea typeface="Fira Sans Condensed" charset="0"/>
          <a:cs typeface="Fira Sans Condensed" charset="0"/>
        </a:defRPr>
      </a:lvl1pPr>
    </p:titleStyle>
    <p:bodyStyle>
      <a:lvl1pPr marL="228600" indent="-228600" algn="l" defTabSz="914400" rtl="0" eaLnBrk="1" latinLnBrk="0" hangingPunct="1">
        <a:lnSpc>
          <a:spcPct val="100000"/>
        </a:lnSpc>
        <a:spcBef>
          <a:spcPts val="1000"/>
        </a:spcBef>
        <a:buFont typeface="Arial"/>
        <a:buChar char="•"/>
        <a:defRPr sz="2400" b="0" i="0" kern="1200">
          <a:solidFill>
            <a:srgbClr val="000000"/>
          </a:solidFill>
          <a:latin typeface="Fira Sans Condensed" charset="0"/>
          <a:ea typeface="Fira Sans Condensed" charset="0"/>
          <a:cs typeface="Fira Sans Condensed" charset="0"/>
        </a:defRPr>
      </a:lvl1pPr>
      <a:lvl2pPr marL="6858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2pPr>
      <a:lvl3pPr marL="11430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9"/>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502920"/>
            <a:ext cx="109728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09600" y="1371600"/>
            <a:ext cx="109728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233363" marR="0" lvl="0" indent="-233363" algn="l" defTabSz="914400" rtl="0" eaLnBrk="1" fontAlgn="base" latinLnBrk="0" hangingPunct="1">
              <a:lnSpc>
                <a:spcPct val="100000"/>
              </a:lnSpc>
              <a:spcBef>
                <a:spcPct val="20000"/>
              </a:spcBef>
              <a:spcAft>
                <a:spcPct val="0"/>
              </a:spcAft>
              <a:buClrTx/>
              <a:buSzTx/>
              <a:buFont typeface="Arial"/>
              <a:buChar char="•"/>
              <a:tabLst/>
              <a:defRPr/>
            </a:pPr>
            <a:r>
              <a:rPr lang="en-US" dirty="0"/>
              <a:t>Click to edit Master text style</a:t>
            </a:r>
          </a:p>
          <a:p>
            <a:pPr marL="460375" marR="0" lvl="1" indent="-285750" algn="l" defTabSz="914400" rtl="0" eaLnBrk="1" fontAlgn="base" latinLnBrk="0" hangingPunct="1">
              <a:lnSpc>
                <a:spcPct val="100000"/>
              </a:lnSpc>
              <a:spcBef>
                <a:spcPct val="20000"/>
              </a:spcBef>
              <a:spcAft>
                <a:spcPct val="0"/>
              </a:spcAft>
              <a:buClrTx/>
              <a:buSzTx/>
              <a:buFont typeface="Arial"/>
              <a:buChar char="•"/>
              <a:tabLst/>
              <a:defRPr/>
            </a:pPr>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p:cNvSpPr>
            <a:spLocks noGrp="1"/>
          </p:cNvSpPr>
          <p:nvPr>
            <p:ph type="ftr" sz="quarter" idx="3"/>
          </p:nvPr>
        </p:nvSpPr>
        <p:spPr>
          <a:xfrm>
            <a:off x="609600" y="6505003"/>
            <a:ext cx="3860800" cy="182880"/>
          </a:xfrm>
          <a:prstGeom prst="rect">
            <a:avLst/>
          </a:prstGeom>
        </p:spPr>
        <p:txBody>
          <a:bodyPr vert="horz" lIns="91440" tIns="0" rIns="91440" bIns="0" rtlCol="0" anchor="ctr"/>
          <a:lstStyle>
            <a:lvl1pPr algn="l">
              <a:defRPr sz="800" b="0" i="0">
                <a:solidFill>
                  <a:srgbClr val="717171"/>
                </a:solidFill>
                <a:latin typeface="Arial"/>
                <a:cs typeface="Arial"/>
              </a:defRPr>
            </a:lvl1pPr>
          </a:lstStyle>
          <a:p>
            <a:endParaRPr lang="en-US" dirty="0"/>
          </a:p>
        </p:txBody>
      </p:sp>
      <p:sp>
        <p:nvSpPr>
          <p:cNvPr id="12" name="Date Placeholder 11"/>
          <p:cNvSpPr>
            <a:spLocks noGrp="1"/>
          </p:cNvSpPr>
          <p:nvPr>
            <p:ph type="dt" sz="half" idx="2"/>
          </p:nvPr>
        </p:nvSpPr>
        <p:spPr>
          <a:xfrm>
            <a:off x="609600" y="6322123"/>
            <a:ext cx="2438400" cy="182880"/>
          </a:xfrm>
          <a:prstGeom prst="rect">
            <a:avLst/>
          </a:prstGeom>
        </p:spPr>
        <p:txBody>
          <a:bodyPr vert="horz" lIns="91440" tIns="0" rIns="91440" bIns="0" rtlCol="0" anchor="ctr"/>
          <a:lstStyle>
            <a:lvl1pPr algn="l">
              <a:defRPr sz="800" b="0" i="0">
                <a:solidFill>
                  <a:srgbClr val="717171"/>
                </a:solidFill>
                <a:latin typeface="Arial"/>
                <a:cs typeface="Arial"/>
              </a:defRPr>
            </a:lvl1pPr>
          </a:lstStyle>
          <a:p>
            <a:fld id="{2EE70120-1B58-488B-B999-CE1B488C9400}" type="datetime4">
              <a:rPr lang="en-US" smtClean="0"/>
              <a:pPr/>
              <a:t>July 6, 2022</a:t>
            </a:fld>
            <a:endParaRPr lang="en-US" dirty="0"/>
          </a:p>
        </p:txBody>
      </p:sp>
      <p:sp>
        <p:nvSpPr>
          <p:cNvPr id="13" name="Slide Number Placeholder 12"/>
          <p:cNvSpPr>
            <a:spLocks noGrp="1"/>
          </p:cNvSpPr>
          <p:nvPr>
            <p:ph type="sldNum" sz="quarter" idx="4"/>
          </p:nvPr>
        </p:nvSpPr>
        <p:spPr>
          <a:xfrm>
            <a:off x="609600" y="6141148"/>
            <a:ext cx="487680" cy="182880"/>
          </a:xfrm>
          <a:prstGeom prst="rect">
            <a:avLst/>
          </a:prstGeom>
        </p:spPr>
        <p:txBody>
          <a:bodyPr vert="horz" lIns="91440" tIns="0" rIns="0" bIns="0" rtlCol="0" anchor="t" anchorCtr="0"/>
          <a:lstStyle>
            <a:lvl1pPr algn="l">
              <a:defRPr sz="800" b="0" i="0">
                <a:solidFill>
                  <a:srgbClr val="717171"/>
                </a:solidFill>
                <a:latin typeface="Arial"/>
                <a:cs typeface="Arial"/>
              </a:defRPr>
            </a:lvl1pPr>
          </a:lstStyle>
          <a:p>
            <a:fld id="{43183C4C-EBF1-1A4D-90EC-74EBA7EEE60F}" type="slidenum">
              <a:rPr lang="en-US" smtClean="0"/>
              <a:pPr/>
              <a:t>‹#›</a:t>
            </a:fld>
            <a:endParaRPr lang="en-US" dirty="0"/>
          </a:p>
        </p:txBody>
      </p:sp>
      <p:pic>
        <p:nvPicPr>
          <p:cNvPr id="8" name="Picture 7" descr="CARE_VERT_1c_REV.png"/>
          <p:cNvPicPr>
            <a:picLocks noChangeAspect="1"/>
          </p:cNvPicPr>
          <p:nvPr/>
        </p:nvPicPr>
        <p:blipFill>
          <a:blip r:embed="rId20"/>
          <a:stretch>
            <a:fillRect/>
          </a:stretch>
        </p:blipFill>
        <p:spPr>
          <a:xfrm>
            <a:off x="11102827" y="167640"/>
            <a:ext cx="714395" cy="670560"/>
          </a:xfrm>
          <a:prstGeom prst="rect">
            <a:avLst/>
          </a:prstGeom>
        </p:spPr>
      </p:pic>
      <p:sp>
        <p:nvSpPr>
          <p:cNvPr id="9" name="TextBox 8"/>
          <p:cNvSpPr txBox="1"/>
          <p:nvPr/>
        </p:nvSpPr>
        <p:spPr>
          <a:xfrm>
            <a:off x="12451836" y="616022"/>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4287060775"/>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Lst>
  <p:hf hdr="0" ftr="0"/>
  <p:txStyles>
    <p:titleStyle>
      <a:lvl1pPr algn="l" rtl="0" eaLnBrk="1" fontAlgn="base" hangingPunct="1">
        <a:spcBef>
          <a:spcPct val="0"/>
        </a:spcBef>
        <a:spcAft>
          <a:spcPct val="0"/>
        </a:spcAft>
        <a:defRPr kumimoji="0" lang="en-US" sz="2400" b="1" i="0" u="none" strike="noStrike" kern="1200" cap="none" spc="0" normalizeH="0" baseline="0" noProof="0" dirty="0" smtClean="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33363" marR="0" indent="-233363" algn="l" defTabSz="914400" rtl="0" eaLnBrk="1" fontAlgn="base" latinLnBrk="0" hangingPunct="1">
        <a:lnSpc>
          <a:spcPct val="100000"/>
        </a:lnSpc>
        <a:spcBef>
          <a:spcPct val="20000"/>
        </a:spcBef>
        <a:spcAft>
          <a:spcPct val="0"/>
        </a:spcAft>
        <a:buClrTx/>
        <a:buSzTx/>
        <a:buFontTx/>
        <a:buNone/>
        <a:tabLst/>
        <a:defRPr kumimoji="0" lang="en-US" sz="24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1pPr>
      <a:lvl2pPr marL="460375" marR="0" indent="-285750" algn="l" defTabSz="914400" rtl="0" eaLnBrk="1" fontAlgn="base" latinLnBrk="0" hangingPunct="1">
        <a:lnSpc>
          <a:spcPct val="100000"/>
        </a:lnSpc>
        <a:spcBef>
          <a:spcPct val="20000"/>
        </a:spcBef>
        <a:spcAft>
          <a:spcPct val="0"/>
        </a:spcAft>
        <a:buClrTx/>
        <a:buSzTx/>
        <a:buFont typeface="Arial"/>
        <a:buChar char="•"/>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2pPr>
      <a:lvl3pPr marL="687388" indent="-228600" algn="l" rtl="0" eaLnBrk="1" fontAlgn="base" hangingPunct="1">
        <a:spcBef>
          <a:spcPct val="20000"/>
        </a:spcBef>
        <a:spcAft>
          <a:spcPct val="0"/>
        </a:spcAft>
        <a:buClrTx/>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3pPr>
      <a:lvl4pPr marL="922338"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4pPr>
      <a:lvl5pPr marL="113665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8DB8221-0358-417D-8D2A-8FFDB423E3C4}"/>
              </a:ext>
            </a:extLst>
          </p:cNvPr>
          <p:cNvGraphicFramePr>
            <a:graphicFrameLocks noChangeAspect="1"/>
          </p:cNvGraphicFramePr>
          <p:nvPr userDrawn="1">
            <p:custDataLst>
              <p:tags r:id="rId20"/>
            </p:custDataLst>
            <p:extLst>
              <p:ext uri="{D42A27DB-BD31-4B8C-83A1-F6EECF244321}">
                <p14:modId xmlns:p14="http://schemas.microsoft.com/office/powerpoint/2010/main" val="105757609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spid="_x0000_s2051" name="think-cell Slide" r:id="rId22" imgW="395" imgH="394" progId="TCLayout.ActiveDocument.1">
                  <p:embed/>
                </p:oleObj>
              </mc:Choice>
              <mc:Fallback>
                <p:oleObj name="think-cell Slide" r:id="rId22" imgW="395" imgH="394" progId="TCLayout.ActiveDocument.1">
                  <p:embed/>
                  <p:pic>
                    <p:nvPicPr>
                      <p:cNvPr id="5" name="Object 4" hidden="1">
                        <a:extLst>
                          <a:ext uri="{FF2B5EF4-FFF2-40B4-BE49-F238E27FC236}">
                            <a16:creationId xmlns:a16="http://schemas.microsoft.com/office/drawing/2014/main" id="{18DB8221-0358-417D-8D2A-8FFDB423E3C4}"/>
                          </a:ext>
                        </a:extLst>
                      </p:cNvPr>
                      <p:cNvPicPr/>
                      <p:nvPr/>
                    </p:nvPicPr>
                    <p:blipFill>
                      <a:blip r:embed="rId23"/>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9884E3A-8AAA-439C-9C0C-83971ABC0655}"/>
              </a:ext>
            </a:extLst>
          </p:cNvPr>
          <p:cNvSpPr/>
          <p:nvPr userDrawn="1">
            <p:custDataLst>
              <p:tags r:id="rId21"/>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a:latin typeface="Fira Sans Condensed" panose="020B0503050000020004"/>
              <a:sym typeface="Fira Sans Condensed" panose="020B0503050000020004"/>
            </a:endParaRPr>
          </a:p>
        </p:txBody>
      </p:sp>
      <p:sp>
        <p:nvSpPr>
          <p:cNvPr id="2" name="Title Placeholder 1"/>
          <p:cNvSpPr>
            <a:spLocks noGrp="1"/>
          </p:cNvSpPr>
          <p:nvPr>
            <p:ph type="title"/>
          </p:nvPr>
        </p:nvSpPr>
        <p:spPr>
          <a:xfrm>
            <a:off x="514496" y="295924"/>
            <a:ext cx="10872216" cy="429768"/>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502304" y="134304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2" name="Slide Number Placeholder 9">
            <a:extLst>
              <a:ext uri="{FF2B5EF4-FFF2-40B4-BE49-F238E27FC236}">
                <a16:creationId xmlns:a16="http://schemas.microsoft.com/office/drawing/2014/main" id="{18EC003F-CB8D-5D46-8EB4-2C0754B8C966}"/>
              </a:ext>
            </a:extLst>
          </p:cNvPr>
          <p:cNvSpPr>
            <a:spLocks noGrp="1"/>
          </p:cNvSpPr>
          <p:nvPr>
            <p:ph type="sldNum" sz="quarter" idx="4"/>
          </p:nvPr>
        </p:nvSpPr>
        <p:spPr>
          <a:xfrm>
            <a:off x="388135" y="6245399"/>
            <a:ext cx="432416" cy="346075"/>
          </a:xfrm>
          <a:prstGeom prst="rect">
            <a:avLst/>
          </a:prstGeom>
        </p:spPr>
        <p:txBody>
          <a:bodyPr vert="horz" lIns="91440" tIns="45720" rIns="91440" bIns="45720" rtlCol="0" anchor="ctr"/>
          <a:lstStyle>
            <a:lvl1pPr algn="r">
              <a:defRPr sz="1050" b="0" i="0">
                <a:solidFill>
                  <a:srgbClr val="595959"/>
                </a:solidFill>
                <a:latin typeface="Fira Sans Condensed" panose="020B0503050000020004" pitchFamily="34" charset="0"/>
              </a:defRPr>
            </a:lvl1pPr>
          </a:lstStyle>
          <a:p>
            <a:fld id="{C29098D9-6B28-8C47-9D8C-522BFF1DF707}" type="slidenum">
              <a:rPr lang="en-US" smtClean="0"/>
              <a:pPr/>
              <a:t>‹#›</a:t>
            </a:fld>
            <a:endParaRPr lang="en-US"/>
          </a:p>
        </p:txBody>
      </p:sp>
      <p:sp>
        <p:nvSpPr>
          <p:cNvPr id="7" name="Rectangle 6">
            <a:extLst>
              <a:ext uri="{FF2B5EF4-FFF2-40B4-BE49-F238E27FC236}">
                <a16:creationId xmlns:a16="http://schemas.microsoft.com/office/drawing/2014/main" id="{FA29176F-88BA-924D-8B56-BED99BA7DB2C}"/>
              </a:ext>
            </a:extLst>
          </p:cNvPr>
          <p:cNvSpPr/>
          <p:nvPr userDrawn="1"/>
        </p:nvSpPr>
        <p:spPr>
          <a:xfrm>
            <a:off x="1"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969B8BE5-CC2F-AF4B-8D43-AB9C787F4FBB}"/>
              </a:ext>
            </a:extLst>
          </p:cNvPr>
          <p:cNvSpPr/>
          <p:nvPr userDrawn="1"/>
        </p:nvSpPr>
        <p:spPr>
          <a:xfrm rot="5400000">
            <a:off x="-341236" y="341303"/>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803533" y="6255033"/>
            <a:ext cx="1166361" cy="376847"/>
          </a:xfrm>
          <a:prstGeom prst="rect">
            <a:avLst/>
          </a:prstGeom>
        </p:spPr>
      </p:pic>
    </p:spTree>
    <p:extLst>
      <p:ext uri="{BB962C8B-B14F-4D97-AF65-F5344CB8AC3E}">
        <p14:creationId xmlns:p14="http://schemas.microsoft.com/office/powerpoint/2010/main" val="188700386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Lst>
  <p:hf hdr="0" ftr="0" dt="0"/>
  <p:txStyles>
    <p:titleStyle>
      <a:lvl1pPr algn="l" defTabSz="685800" rtl="0" eaLnBrk="1" latinLnBrk="0" hangingPunct="1">
        <a:lnSpc>
          <a:spcPct val="90000"/>
        </a:lnSpc>
        <a:spcBef>
          <a:spcPct val="0"/>
        </a:spcBef>
        <a:buNone/>
        <a:defRPr sz="2400" b="1" i="0" kern="1200" cap="none" spc="0" baseline="0">
          <a:solidFill>
            <a:srgbClr val="000000"/>
          </a:solidFill>
          <a:latin typeface="Fira Sans Condensed" charset="0"/>
          <a:ea typeface="Fira Sans Condensed" charset="0"/>
          <a:cs typeface="Fira Sans Condensed" charset="0"/>
        </a:defRPr>
      </a:lvl1pPr>
    </p:titleStyle>
    <p:bodyStyle>
      <a:lvl1pPr marL="171450" indent="-171450" algn="l" defTabSz="685800" rtl="0" eaLnBrk="1" latinLnBrk="0" hangingPunct="1">
        <a:lnSpc>
          <a:spcPct val="100000"/>
        </a:lnSpc>
        <a:spcBef>
          <a:spcPts val="750"/>
        </a:spcBef>
        <a:buFont typeface="Arial"/>
        <a:buChar char="•"/>
        <a:defRPr sz="1800" b="0" i="0" kern="1200">
          <a:solidFill>
            <a:srgbClr val="000000"/>
          </a:solidFill>
          <a:latin typeface="Fira Sans Condensed" charset="0"/>
          <a:ea typeface="Fira Sans Condensed" charset="0"/>
          <a:cs typeface="Fira Sans Condensed" charset="0"/>
        </a:defRPr>
      </a:lvl1pPr>
      <a:lvl2pPr marL="514350" indent="-171450" algn="l" defTabSz="685800" rtl="0" eaLnBrk="1" latinLnBrk="0" hangingPunct="1">
        <a:lnSpc>
          <a:spcPct val="100000"/>
        </a:lnSpc>
        <a:spcBef>
          <a:spcPts val="375"/>
        </a:spcBef>
        <a:buFont typeface="Arial"/>
        <a:buChar char="•"/>
        <a:defRPr sz="1350" b="0" i="0" kern="1200">
          <a:solidFill>
            <a:srgbClr val="000000"/>
          </a:solidFill>
          <a:latin typeface="Fira Sans Condensed" charset="0"/>
          <a:ea typeface="Fira Sans Condensed" charset="0"/>
          <a:cs typeface="Fira Sans Condensed" charset="0"/>
        </a:defRPr>
      </a:lvl2pPr>
      <a:lvl3pPr marL="857250" indent="-171450" algn="l" defTabSz="685800" rtl="0" eaLnBrk="1" latinLnBrk="0" hangingPunct="1">
        <a:lnSpc>
          <a:spcPct val="100000"/>
        </a:lnSpc>
        <a:spcBef>
          <a:spcPts val="375"/>
        </a:spcBef>
        <a:buFont typeface="Arial"/>
        <a:buChar char="•"/>
        <a:defRPr sz="1350" b="0" i="0" kern="1200">
          <a:solidFill>
            <a:srgbClr val="000000"/>
          </a:solidFill>
          <a:latin typeface="Fira Sans Condensed" charset="0"/>
          <a:ea typeface="Fira Sans Condensed" charset="0"/>
          <a:cs typeface="Fira Sans Condensed" charset="0"/>
        </a:defRPr>
      </a:lvl3pPr>
      <a:lvl4pPr marL="1200150" indent="-171450" algn="l" defTabSz="685800" rtl="0" eaLnBrk="1" latinLnBrk="0" hangingPunct="1">
        <a:lnSpc>
          <a:spcPct val="90000"/>
        </a:lnSpc>
        <a:spcBef>
          <a:spcPts val="375"/>
        </a:spcBef>
        <a:buFont typeface="Arial"/>
        <a:buChar char="•"/>
        <a:defRPr sz="135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a:buChar char="•"/>
        <a:defRPr sz="135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8DB8221-0358-417D-8D2A-8FFDB423E3C4}"/>
              </a:ext>
            </a:extLst>
          </p:cNvPr>
          <p:cNvGraphicFramePr>
            <a:graphicFrameLocks noChangeAspect="1"/>
          </p:cNvGraphicFramePr>
          <p:nvPr userDrawn="1">
            <p:custDataLst>
              <p:tags r:id="rId21"/>
            </p:custDataLst>
            <p:extLst>
              <p:ext uri="{D42A27DB-BD31-4B8C-83A1-F6EECF244321}">
                <p14:modId xmlns:p14="http://schemas.microsoft.com/office/powerpoint/2010/main" val="3220574379"/>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spid="_x0000_s3075" name="think-cell Slide" r:id="rId23" imgW="395" imgH="394" progId="TCLayout.ActiveDocument.1">
                  <p:embed/>
                </p:oleObj>
              </mc:Choice>
              <mc:Fallback>
                <p:oleObj name="think-cell Slide" r:id="rId23" imgW="395" imgH="394" progId="TCLayout.ActiveDocument.1">
                  <p:embed/>
                  <p:pic>
                    <p:nvPicPr>
                      <p:cNvPr id="5" name="Object 4" hidden="1">
                        <a:extLst>
                          <a:ext uri="{FF2B5EF4-FFF2-40B4-BE49-F238E27FC236}">
                            <a16:creationId xmlns:a16="http://schemas.microsoft.com/office/drawing/2014/main" id="{18DB8221-0358-417D-8D2A-8FFDB423E3C4}"/>
                          </a:ext>
                        </a:extLst>
                      </p:cNvPr>
                      <p:cNvPicPr/>
                      <p:nvPr/>
                    </p:nvPicPr>
                    <p:blipFill>
                      <a:blip r:embed="rId24"/>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9884E3A-8AAA-439C-9C0C-83971ABC0655}"/>
              </a:ext>
            </a:extLst>
          </p:cNvPr>
          <p:cNvSpPr/>
          <p:nvPr userDrawn="1">
            <p:custDataLst>
              <p:tags r:id="rId2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a:latin typeface="Fira Sans Condensed" panose="020B0503050000020004"/>
              <a:sym typeface="Fira Sans Condensed" panose="020B0503050000020004"/>
            </a:endParaRPr>
          </a:p>
        </p:txBody>
      </p:sp>
      <p:sp>
        <p:nvSpPr>
          <p:cNvPr id="2" name="Title Placeholder 1"/>
          <p:cNvSpPr>
            <a:spLocks noGrp="1"/>
          </p:cNvSpPr>
          <p:nvPr>
            <p:ph type="title"/>
          </p:nvPr>
        </p:nvSpPr>
        <p:spPr>
          <a:xfrm>
            <a:off x="514496" y="295924"/>
            <a:ext cx="10872216" cy="429768"/>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502304" y="134304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2" name="Slide Number Placeholder 9">
            <a:extLst>
              <a:ext uri="{FF2B5EF4-FFF2-40B4-BE49-F238E27FC236}">
                <a16:creationId xmlns:a16="http://schemas.microsoft.com/office/drawing/2014/main" id="{18EC003F-CB8D-5D46-8EB4-2C0754B8C966}"/>
              </a:ext>
            </a:extLst>
          </p:cNvPr>
          <p:cNvSpPr>
            <a:spLocks noGrp="1"/>
          </p:cNvSpPr>
          <p:nvPr>
            <p:ph type="sldNum" sz="quarter" idx="4"/>
          </p:nvPr>
        </p:nvSpPr>
        <p:spPr>
          <a:xfrm>
            <a:off x="388135" y="6245399"/>
            <a:ext cx="432416" cy="346075"/>
          </a:xfrm>
          <a:prstGeom prst="rect">
            <a:avLst/>
          </a:prstGeom>
        </p:spPr>
        <p:txBody>
          <a:bodyPr vert="horz" lIns="91440" tIns="45720" rIns="91440" bIns="45720" rtlCol="0" anchor="ctr"/>
          <a:lstStyle>
            <a:lvl1pPr algn="r">
              <a:defRPr sz="1050" b="0" i="0">
                <a:solidFill>
                  <a:srgbClr val="595959"/>
                </a:solidFill>
                <a:latin typeface="Fira Sans Condensed" panose="020B0503050000020004" pitchFamily="34" charset="0"/>
              </a:defRPr>
            </a:lvl1pPr>
          </a:lstStyle>
          <a:p>
            <a:fld id="{C29098D9-6B28-8C47-9D8C-522BFF1DF707}" type="slidenum">
              <a:rPr lang="en-US" smtClean="0"/>
              <a:pPr/>
              <a:t>‹#›</a:t>
            </a:fld>
            <a:endParaRPr lang="en-US"/>
          </a:p>
        </p:txBody>
      </p:sp>
      <p:sp>
        <p:nvSpPr>
          <p:cNvPr id="7" name="Rectangle 6">
            <a:extLst>
              <a:ext uri="{FF2B5EF4-FFF2-40B4-BE49-F238E27FC236}">
                <a16:creationId xmlns:a16="http://schemas.microsoft.com/office/drawing/2014/main" id="{FA29176F-88BA-924D-8B56-BED99BA7DB2C}"/>
              </a:ext>
            </a:extLst>
          </p:cNvPr>
          <p:cNvSpPr/>
          <p:nvPr userDrawn="1"/>
        </p:nvSpPr>
        <p:spPr>
          <a:xfrm>
            <a:off x="1"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969B8BE5-CC2F-AF4B-8D43-AB9C787F4FBB}"/>
              </a:ext>
            </a:extLst>
          </p:cNvPr>
          <p:cNvSpPr/>
          <p:nvPr userDrawn="1"/>
        </p:nvSpPr>
        <p:spPr>
          <a:xfrm rot="5400000">
            <a:off x="-341236" y="341303"/>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0803533" y="6255033"/>
            <a:ext cx="1166361" cy="376847"/>
          </a:xfrm>
          <a:prstGeom prst="rect">
            <a:avLst/>
          </a:prstGeom>
        </p:spPr>
      </p:pic>
    </p:spTree>
    <p:extLst>
      <p:ext uri="{BB962C8B-B14F-4D97-AF65-F5344CB8AC3E}">
        <p14:creationId xmlns:p14="http://schemas.microsoft.com/office/powerpoint/2010/main" val="124607418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Lst>
  <p:hf hdr="0" ftr="0" dt="0"/>
  <p:txStyles>
    <p:titleStyle>
      <a:lvl1pPr algn="l" defTabSz="685800" rtl="0" eaLnBrk="1" latinLnBrk="0" hangingPunct="1">
        <a:lnSpc>
          <a:spcPct val="90000"/>
        </a:lnSpc>
        <a:spcBef>
          <a:spcPct val="0"/>
        </a:spcBef>
        <a:buNone/>
        <a:defRPr sz="2400" b="1" i="0" kern="1200" cap="none" spc="0" baseline="0">
          <a:solidFill>
            <a:srgbClr val="000000"/>
          </a:solidFill>
          <a:latin typeface="Fira Sans Condensed" charset="0"/>
          <a:ea typeface="Fira Sans Condensed" charset="0"/>
          <a:cs typeface="Fira Sans Condensed" charset="0"/>
        </a:defRPr>
      </a:lvl1pPr>
    </p:titleStyle>
    <p:bodyStyle>
      <a:lvl1pPr marL="171450" indent="-171450" algn="l" defTabSz="685800" rtl="0" eaLnBrk="1" latinLnBrk="0" hangingPunct="1">
        <a:lnSpc>
          <a:spcPct val="100000"/>
        </a:lnSpc>
        <a:spcBef>
          <a:spcPts val="750"/>
        </a:spcBef>
        <a:buFont typeface="Arial"/>
        <a:buChar char="•"/>
        <a:defRPr sz="1800" b="0" i="0" kern="1200">
          <a:solidFill>
            <a:srgbClr val="000000"/>
          </a:solidFill>
          <a:latin typeface="Fira Sans Condensed" charset="0"/>
          <a:ea typeface="Fira Sans Condensed" charset="0"/>
          <a:cs typeface="Fira Sans Condensed" charset="0"/>
        </a:defRPr>
      </a:lvl1pPr>
      <a:lvl2pPr marL="514350" indent="-171450" algn="l" defTabSz="685800" rtl="0" eaLnBrk="1" latinLnBrk="0" hangingPunct="1">
        <a:lnSpc>
          <a:spcPct val="100000"/>
        </a:lnSpc>
        <a:spcBef>
          <a:spcPts val="375"/>
        </a:spcBef>
        <a:buFont typeface="Arial"/>
        <a:buChar char="•"/>
        <a:defRPr sz="1350" b="0" i="0" kern="1200">
          <a:solidFill>
            <a:srgbClr val="000000"/>
          </a:solidFill>
          <a:latin typeface="Fira Sans Condensed" charset="0"/>
          <a:ea typeface="Fira Sans Condensed" charset="0"/>
          <a:cs typeface="Fira Sans Condensed" charset="0"/>
        </a:defRPr>
      </a:lvl2pPr>
      <a:lvl3pPr marL="857250" indent="-171450" algn="l" defTabSz="685800" rtl="0" eaLnBrk="1" latinLnBrk="0" hangingPunct="1">
        <a:lnSpc>
          <a:spcPct val="100000"/>
        </a:lnSpc>
        <a:spcBef>
          <a:spcPts val="375"/>
        </a:spcBef>
        <a:buFont typeface="Arial"/>
        <a:buChar char="•"/>
        <a:defRPr sz="1350" b="0" i="0" kern="1200">
          <a:solidFill>
            <a:srgbClr val="000000"/>
          </a:solidFill>
          <a:latin typeface="Fira Sans Condensed" charset="0"/>
          <a:ea typeface="Fira Sans Condensed" charset="0"/>
          <a:cs typeface="Fira Sans Condensed" charset="0"/>
        </a:defRPr>
      </a:lvl3pPr>
      <a:lvl4pPr marL="1200150" indent="-171450" algn="l" defTabSz="685800" rtl="0" eaLnBrk="1" latinLnBrk="0" hangingPunct="1">
        <a:lnSpc>
          <a:spcPct val="90000"/>
        </a:lnSpc>
        <a:spcBef>
          <a:spcPts val="375"/>
        </a:spcBef>
        <a:buFont typeface="Arial"/>
        <a:buChar char="•"/>
        <a:defRPr sz="135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a:buChar char="•"/>
        <a:defRPr sz="135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emf"/><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notesSlide" Target="../notesSlides/notesSlide1.xml"/><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ur01.safelinks.protection.outlook.com/?url=https%3A%2F%2Fteams.microsoft.com%2Fl%2Ffile%2F19E5C39F-22A4-4FA5-BB7E-72D01059B263%3FtenantId%3De83233b7-4813-4ff5-893f-f60f400bfcba%26fileType%3Dpdf%26objectUrl%3Dhttps%253A%252F%252Fcareinternational.sharepoint.com%252Fteams%252FHumanitarianIASAP%252FShared%2520Documents%252FGeneral%252FHumanitarian%2520Impact%2520Area%2520Strategy%252FSubmitted%2520for%2520PQI%2520Endorsement%252FNDC%2520final%2520Humanitarian.pdf%26baseUrl%3Dhttps%253A%252F%252Fcareinternational.sharepoint.com%252Fteams%252FHumanitarianIASAP%26serviceName%3Dteams%26threadId%3D19%3Af0aac41da76748258ecf33934248ebd9%40thread.tacv2%26groupId%3D68173c3b-5aeb-4e63-9ed3-a60aa03db748&amp;data=04%7C01%7CPinault%40careinternational.org%7Cd4f55b005f49403417fc08d8e4d292d6%7Ce83233b748134ff5893ff60f400bfcba%7C0%7C0%7C637510940359835944%7CUnknown%7CTWFpbGZsb3d8eyJWIjoiMC4wLjAwMDAiLCJQIjoiV2luMzIiLCJBTiI6Ik1haWwiLCJXVCI6Mn0%3D%7C1000&amp;sdata=qV5mWVKiXRHix%2FuQyAJMf%2FcsnTfd3aRt3f6SpdIak5I%3D&amp;reserved=0" TargetMode="External"/><Relationship Id="rId2" Type="http://schemas.openxmlformats.org/officeDocument/2006/relationships/hyperlink" Target="https://eur01.safelinks.protection.outlook.com/?url=https%3A%2F%2Fteams.microsoft.com%2Fl%2Ffile%2F9EADF8DE-DC34-4237-8D68-062603A65C70%3FtenantId%3De83233b7-4813-4ff5-893f-f60f400bfcba%26fileType%3Dpdf%26objectUrl%3Dhttps%253A%252F%252Fcareinternational.sharepoint.com%252Fteams%252FHumanitarianIASAP%252FShared%2520Documents%252FGeneral%252FHumanitarian%2520Impact%2520Area%2520Strategy%252FSubmitted%2520for%2520PQI%2520Endorsement%252FCARE%2520Humanitarian%2520Impact%2520Area%2520Strategy%2520February%25202020%2520Submitted.pdf%26baseUrl%3Dhttps%253A%252F%252Fcareinternational.sharepoint.com%252Fteams%252FHumanitarianIASAP%26serviceName%3Dteams%26threadId%3D19%3Af0aac41da76748258ecf33934248ebd9%40thread.tacv2%26groupId%3D68173c3b-5aeb-4e63-9ed3-a60aa03db748&amp;data=04%7C01%7CPinault%40careinternational.org%7Cd4f55b005f49403417fc08d8e4d292d6%7Ce83233b748134ff5893ff60f400bfcba%7C0%7C0%7C637510940359825995%7CUnknown%7CTWFpbGZsb3d8eyJWIjoiMC4wLjAwMDAiLCJQIjoiV2luMzIiLCJBTiI6Ik1haWwiLCJXVCI6Mn0%3D%7C1000&amp;sdata=CvOJWT%2B68weA%2BJkHSI6QfKUma9k3nVRkhZsGjvBLc6o%3D&amp;reserved=0" TargetMode="External"/><Relationship Id="rId1" Type="http://schemas.openxmlformats.org/officeDocument/2006/relationships/slideLayout" Target="../slideLayouts/slideLayout19.xml"/><Relationship Id="rId6" Type="http://schemas.openxmlformats.org/officeDocument/2006/relationships/hyperlink" Target="https://careinternational-my.sharepoint.com/:v:/g/personal/pinault_careinternational_org/EdLbDnXAXs1Mt-qEgE65UD0BviyyHui3IfDdDM-lbAy95A" TargetMode="External"/><Relationship Id="rId5" Type="http://schemas.openxmlformats.org/officeDocument/2006/relationships/hyperlink" Target="https://careinternational-my.sharepoint.com/:v:/g/personal/pinault_careinternational_org/ERLp8FaMwxRMqX8yBaK4NxkBGjVEowDiCcO0SNjAmvUNOw" TargetMode="External"/><Relationship Id="rId4" Type="http://schemas.openxmlformats.org/officeDocument/2006/relationships/hyperlink" Target="https://careinternational.sharepoint.com/:w:/r/sites/Global-Advocacy-Hub/_layouts/15/Doc.aspx?sourcedoc=%7B7C6D9A49-E1C6-4126-8576-3BF2A592E39B%7D&amp;file=Humanitarian%20IA%20advocacy%20framework_FINAL.docx&amp;wdLOR=c3A626F6A-9E6C-40D6-9A96-D7B16CD9AB1F&amp;action=default&amp;mobileredirect=tru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xml"/><Relationship Id="rId7" Type="http://schemas.openxmlformats.org/officeDocument/2006/relationships/image" Target="../media/image1.emf"/><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oleObject" Target="../embeddings/oleObject4.bin"/><Relationship Id="rId5" Type="http://schemas.openxmlformats.org/officeDocument/2006/relationships/notesSlide" Target="../notesSlides/notesSlide2.xml"/><Relationship Id="rId4"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8" Type="http://schemas.openxmlformats.org/officeDocument/2006/relationships/hyperlink" Target="https://careinternational.sharepoint.com/:f:/r/sites/Global-Advocacy-Hub/Shared%20Documents/Humanitarian%20Advocacy?csf=1&amp;web=1&amp;e=2FmxjV" TargetMode="External"/><Relationship Id="rId3" Type="http://schemas.openxmlformats.org/officeDocument/2006/relationships/tags" Target="../tags/tag13.xml"/><Relationship Id="rId7" Type="http://schemas.openxmlformats.org/officeDocument/2006/relationships/image" Target="../media/image1.e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oleObject" Target="../embeddings/oleObject4.bin"/><Relationship Id="rId5" Type="http://schemas.openxmlformats.org/officeDocument/2006/relationships/notesSlide" Target="../notesSlides/notesSlide3.xml"/><Relationship Id="rId4"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GEEWG/CARE%20policy%20advocacy%20position%20on%20GEEWG,%20draft%20May%202021.docx?d=wdc063ae8d2e6417d97b08e425a610201&amp;csf=1&amp;web=1&amp;e=xLGFa9" TargetMode="External"/><Relationship Id="rId3" Type="http://schemas.openxmlformats.org/officeDocument/2006/relationships/tags" Target="../tags/tag15.xml"/><Relationship Id="rId7" Type="http://schemas.openxmlformats.org/officeDocument/2006/relationships/image" Target="../media/image1.emf"/><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oleObject" Target="../embeddings/oleObject4.bin"/><Relationship Id="rId5" Type="http://schemas.openxmlformats.org/officeDocument/2006/relationships/notesSlide" Target="../notesSlides/notesSlide4.xml"/><Relationship Id="rId4"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emf"/><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oleObject" Target="../embeddings/oleObject5.bin"/><Relationship Id="rId5" Type="http://schemas.openxmlformats.org/officeDocument/2006/relationships/notesSlide" Target="../notesSlides/notesSlide5.xml"/><Relationship Id="rId4"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Humanitarian%20Access%20%26%20Humanitarian%20Principles/CI%20Policy%20Position%20on%20Humanitarian%20Access%20%26%20POC,%20May%202021%20draft.docx?d=wd252e06a2d604a0d93a7ab5542a4f877&amp;csf=1&amp;web=1&amp;e=stKdd1" TargetMode="External"/><Relationship Id="rId3" Type="http://schemas.openxmlformats.org/officeDocument/2006/relationships/tags" Target="../tags/tag19.xml"/><Relationship Id="rId7" Type="http://schemas.openxmlformats.org/officeDocument/2006/relationships/image" Target="../media/image1.emf"/><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oleObject" Target="../embeddings/oleObject4.bin"/><Relationship Id="rId5" Type="http://schemas.openxmlformats.org/officeDocument/2006/relationships/notesSlide" Target="../notesSlides/notesSlide6.xml"/><Relationship Id="rId4"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Humanitarian%20Funding%20and%20Financing/CI%20Policy%20Position%20on%20Humanitarian%20Funding%20and%20Financing,%20May%202021%20(draft).docx?d=w773ba14c9e204932a25e3c8571a5b92a&amp;csf=1&amp;web=1&amp;e=fJTjaV" TargetMode="External"/><Relationship Id="rId3" Type="http://schemas.openxmlformats.org/officeDocument/2006/relationships/tags" Target="../tags/tag21.xml"/><Relationship Id="rId7" Type="http://schemas.openxmlformats.org/officeDocument/2006/relationships/image" Target="../media/image1.emf"/><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oleObject" Target="../embeddings/oleObject4.bin"/><Relationship Id="rId5" Type="http://schemas.openxmlformats.org/officeDocument/2006/relationships/notesSlide" Target="../notesSlides/notesSlide7.xml"/><Relationship Id="rId4"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Localisation/CARE%20policy%20on%20Localisation,%20draft%20May%202021.docx?d=w30b10af2dad3418baade52c79e214714&amp;csf=1&amp;web=1&amp;e=mLhTBs" TargetMode="External"/><Relationship Id="rId3" Type="http://schemas.openxmlformats.org/officeDocument/2006/relationships/tags" Target="../tags/tag23.xml"/><Relationship Id="rId7" Type="http://schemas.openxmlformats.org/officeDocument/2006/relationships/image" Target="../media/image1.emf"/><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oleObject" Target="../embeddings/oleObject6.bin"/><Relationship Id="rId5" Type="http://schemas.openxmlformats.org/officeDocument/2006/relationships/notesSlide" Target="../notesSlides/notesSlide8.xml"/><Relationship Id="rId4"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8" Type="http://schemas.openxmlformats.org/officeDocument/2006/relationships/hyperlink" Target="https://careinternational.sharepoint.com/:b:/r/sites/Global-Advocacy-Hub/Shared%20Documents/Women%20Peace%20and%20Security%20Advocacy%20Position%202020/WPS%20CARE%20Position%20Paper%20long%20version,%20English%20FINAL%20FINAL%20.pdf?csf=1&amp;web=1&amp;e=xWkVH8" TargetMode="External"/><Relationship Id="rId3" Type="http://schemas.openxmlformats.org/officeDocument/2006/relationships/tags" Target="../tags/tag25.xml"/><Relationship Id="rId7" Type="http://schemas.openxmlformats.org/officeDocument/2006/relationships/image" Target="../media/image1.emf"/><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oleObject" Target="../embeddings/oleObject4.bin"/><Relationship Id="rId5" Type="http://schemas.openxmlformats.org/officeDocument/2006/relationships/notesSlide" Target="../notesSlides/notesSlide9.xml"/><Relationship Id="rId4"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8" Type="http://schemas.openxmlformats.org/officeDocument/2006/relationships/hyperlink" Target="https://careinternational.sharepoint.com/:w:/r/sites/Global-Advocacy-Hub/Shared%20Documents/Humanitarian%20Advocacy/General%20principles%20and%20tactics%20for%20hum.%20advo.%20strat,%20draft%20May%202021.docx?d=w8c984692456940dd82977ed653bd3e93&amp;csf=1&amp;web=1&amp;e=IYGfha" TargetMode="External"/><Relationship Id="rId3" Type="http://schemas.openxmlformats.org/officeDocument/2006/relationships/tags" Target="../tags/tag27.xml"/><Relationship Id="rId7" Type="http://schemas.openxmlformats.org/officeDocument/2006/relationships/image" Target="../media/image1.emf"/><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oleObject" Target="../embeddings/oleObject4.bin"/><Relationship Id="rId5" Type="http://schemas.openxmlformats.org/officeDocument/2006/relationships/notesSlide" Target="../notesSlides/notesSlide10.xml"/><Relationship Id="rId4"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13.xml.rels><?xml version="1.0" encoding="UTF-8" standalone="yes"?>
<Relationships xmlns="http://schemas.openxmlformats.org/package/2006/relationships"><Relationship Id="rId3" Type="http://schemas.openxmlformats.org/officeDocument/2006/relationships/hyperlink" Target="https://interagencystandingcommittee.org/grand-bargain" TargetMode="External"/><Relationship Id="rId2" Type="http://schemas.openxmlformats.org/officeDocument/2006/relationships/notesSlide" Target="../notesSlides/notesSlide12.xml"/><Relationship Id="rId1" Type="http://schemas.openxmlformats.org/officeDocument/2006/relationships/slideLayout" Target="../slideLayouts/slideLayout69.xml"/><Relationship Id="rId4" Type="http://schemas.openxmlformats.org/officeDocument/2006/relationships/hyperlink" Target="https://charter4chang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extLst>
              <p:ext uri="{D42A27DB-BD31-4B8C-83A1-F6EECF244321}">
                <p14:modId xmlns:p14="http://schemas.microsoft.com/office/powerpoint/2010/main" val="1450330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9"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200" b="1">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514496" y="295924"/>
            <a:ext cx="10872216" cy="750556"/>
          </a:xfrm>
        </p:spPr>
        <p:txBody>
          <a:bodyPr/>
          <a:lstStyle/>
          <a:p>
            <a:pPr algn="ctr"/>
            <a:br>
              <a:rPr lang="en-US" sz="2800" dirty="0"/>
            </a:br>
            <a:br>
              <a:rPr lang="en-US" sz="2400" dirty="0"/>
            </a:br>
            <a:br>
              <a:rPr lang="en-US" dirty="0"/>
            </a:br>
            <a:br>
              <a:rPr lang="en-US" dirty="0"/>
            </a:br>
            <a:r>
              <a:rPr lang="en-US" sz="4400" dirty="0">
                <a:latin typeface="Fira Sans Condensed"/>
              </a:rPr>
              <a:t>Humanitarian Advocacy Strategy</a:t>
            </a:r>
            <a:br>
              <a:rPr lang="en-US" sz="4400" dirty="0">
                <a:latin typeface="Fira Sans Condensed"/>
              </a:rPr>
            </a:br>
            <a:r>
              <a:rPr lang="en-US" sz="4400" dirty="0">
                <a:latin typeface="Fira Sans Condensed"/>
              </a:rPr>
              <a:t>2021 -2023</a:t>
            </a:r>
            <a:br>
              <a:rPr lang="en-US" sz="4400" dirty="0">
                <a:latin typeface="Fira Sans Condensed"/>
              </a:rPr>
            </a:br>
            <a:br>
              <a:rPr lang="en-US" sz="4400" dirty="0">
                <a:latin typeface="Fira Sans Condensed"/>
              </a:rPr>
            </a:br>
            <a:r>
              <a:rPr lang="en-US" sz="4400" dirty="0">
                <a:latin typeface="Fira Sans Condensed"/>
              </a:rPr>
              <a:t>“</a:t>
            </a:r>
            <a:r>
              <a:rPr lang="en-US" sz="4400" i="1" dirty="0">
                <a:latin typeface="Fira Sans Condensed"/>
              </a:rPr>
              <a:t>Nothing about us, without us</a:t>
            </a:r>
            <a:r>
              <a:rPr lang="en-US" sz="4400" dirty="0">
                <a:latin typeface="Fira Sans Condensed"/>
              </a:rPr>
              <a:t>”</a:t>
            </a:r>
            <a:br>
              <a:rPr lang="en-US" sz="4400" dirty="0">
                <a:latin typeface="Fira Sans Condensed"/>
              </a:rPr>
            </a:br>
            <a:br>
              <a:rPr lang="en-US" sz="4400" dirty="0">
                <a:latin typeface="Fira Sans Condensed"/>
              </a:rPr>
            </a:br>
            <a:r>
              <a:rPr lang="en-US" sz="2800" dirty="0">
                <a:latin typeface="Fira Sans Condensed"/>
              </a:rPr>
              <a:t>June 2022</a:t>
            </a:r>
          </a:p>
        </p:txBody>
      </p:sp>
    </p:spTree>
    <p:extLst>
      <p:ext uri="{BB962C8B-B14F-4D97-AF65-F5344CB8AC3E}">
        <p14:creationId xmlns:p14="http://schemas.microsoft.com/office/powerpoint/2010/main" val="157869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11F9-6B02-4805-87BC-1C6159120619}"/>
              </a:ext>
            </a:extLst>
          </p:cNvPr>
          <p:cNvSpPr>
            <a:spLocks noGrp="1"/>
          </p:cNvSpPr>
          <p:nvPr>
            <p:ph type="title"/>
          </p:nvPr>
        </p:nvSpPr>
        <p:spPr>
          <a:xfrm>
            <a:off x="1879600" y="129826"/>
            <a:ext cx="8229600" cy="685800"/>
          </a:xfrm>
        </p:spPr>
        <p:txBody>
          <a:bodyPr/>
          <a:lstStyle/>
          <a:p>
            <a:r>
              <a:rPr lang="en-GB" dirty="0"/>
              <a:t>Key resources</a:t>
            </a:r>
          </a:p>
        </p:txBody>
      </p:sp>
      <p:sp>
        <p:nvSpPr>
          <p:cNvPr id="3" name="Content Placeholder 2">
            <a:extLst>
              <a:ext uri="{FF2B5EF4-FFF2-40B4-BE49-F238E27FC236}">
                <a16:creationId xmlns:a16="http://schemas.microsoft.com/office/drawing/2014/main" id="{4F56CAAC-2F6D-4DC0-A3A0-83D41F90394D}"/>
              </a:ext>
            </a:extLst>
          </p:cNvPr>
          <p:cNvSpPr>
            <a:spLocks noGrp="1"/>
          </p:cNvSpPr>
          <p:nvPr>
            <p:ph idx="1"/>
          </p:nvPr>
        </p:nvSpPr>
        <p:spPr/>
        <p:txBody>
          <a:bodyPr>
            <a:normAutofit/>
          </a:bodyPr>
          <a:lstStyle/>
          <a:p>
            <a:r>
              <a:rPr lang="en-US" u="sng" dirty="0">
                <a:hlinkClick r:id="rId2"/>
              </a:rPr>
              <a:t>Humanitarian Impact Area Strategy</a:t>
            </a:r>
            <a:r>
              <a:rPr lang="en-US" dirty="0"/>
              <a:t>  </a:t>
            </a:r>
            <a:endParaRPr lang="en-GB" dirty="0"/>
          </a:p>
          <a:p>
            <a:pPr lvl="1"/>
            <a:r>
              <a:rPr lang="en-US" dirty="0"/>
              <a:t>There is also a </a:t>
            </a:r>
            <a:r>
              <a:rPr lang="en-US" u="sng" dirty="0">
                <a:hlinkClick r:id="rId3"/>
              </a:rPr>
              <a:t>one-pager</a:t>
            </a:r>
            <a:r>
              <a:rPr lang="en-US" u="sng" dirty="0"/>
              <a:t>;</a:t>
            </a:r>
            <a:r>
              <a:rPr lang="en-GB" dirty="0"/>
              <a:t> </a:t>
            </a:r>
          </a:p>
          <a:p>
            <a:pPr lvl="1"/>
            <a:endParaRPr lang="en-GB" dirty="0"/>
          </a:p>
          <a:p>
            <a:pPr marL="228600" lvl="1" indent="0">
              <a:buNone/>
            </a:pPr>
            <a:r>
              <a:rPr lang="en-GB" dirty="0">
                <a:hlinkClick r:id="rId4"/>
              </a:rPr>
              <a:t>Humanitarian Impact Area Advocacy Strategy</a:t>
            </a:r>
            <a:endParaRPr lang="en-GB" dirty="0"/>
          </a:p>
          <a:p>
            <a:pPr marL="228600" lvl="1" indent="0">
              <a:buNone/>
            </a:pPr>
            <a:r>
              <a:rPr lang="en-GB" dirty="0"/>
              <a:t>	Power Point: this document  </a:t>
            </a:r>
          </a:p>
          <a:p>
            <a:pPr marL="228600" lvl="1" indent="0">
              <a:buNone/>
            </a:pPr>
            <a:r>
              <a:rPr lang="en-GB" dirty="0"/>
              <a:t>	Recording of an induction session based on this PP in French: </a:t>
            </a:r>
            <a:r>
              <a:rPr lang="en-GB" dirty="0">
                <a:hlinkClick r:id="rId5"/>
              </a:rPr>
              <a:t>here</a:t>
            </a:r>
            <a:endParaRPr lang="en-GB" dirty="0"/>
          </a:p>
          <a:p>
            <a:pPr marL="228600" lvl="1" indent="0">
              <a:buNone/>
            </a:pPr>
            <a:r>
              <a:rPr lang="en-GB" dirty="0"/>
              <a:t>	Recording of an induction session based on this PP in English:  </a:t>
            </a:r>
            <a:r>
              <a:rPr lang="en-GB" u="sng" dirty="0">
                <a:hlinkClick r:id="rId6"/>
              </a:rPr>
              <a:t>here</a:t>
            </a:r>
            <a:endParaRPr lang="en-GB" dirty="0"/>
          </a:p>
        </p:txBody>
      </p:sp>
      <p:sp>
        <p:nvSpPr>
          <p:cNvPr id="4" name="Date Placeholder 3">
            <a:extLst>
              <a:ext uri="{FF2B5EF4-FFF2-40B4-BE49-F238E27FC236}">
                <a16:creationId xmlns:a16="http://schemas.microsoft.com/office/drawing/2014/main" id="{E771B1D6-89FA-4F98-A7E4-58C686B16483}"/>
              </a:ext>
            </a:extLst>
          </p:cNvPr>
          <p:cNvSpPr>
            <a:spLocks noGrp="1"/>
          </p:cNvSpPr>
          <p:nvPr>
            <p:ph type="dt" sz="half" idx="10"/>
          </p:nvPr>
        </p:nvSpPr>
        <p:spPr/>
        <p:txBody>
          <a:bodyPr/>
          <a:lstStyle/>
          <a:p>
            <a:pPr defTabSz="457200"/>
            <a:fld id="{D8FDC965-7079-4FF3-AE33-48291CC3087C}" type="datetime4">
              <a:rPr lang="en-US"/>
              <a:pPr defTabSz="457200"/>
              <a:t>July 6, 2022</a:t>
            </a:fld>
            <a:endParaRPr lang="en-US" dirty="0"/>
          </a:p>
        </p:txBody>
      </p:sp>
      <p:sp>
        <p:nvSpPr>
          <p:cNvPr id="5" name="Slide Number Placeholder 4">
            <a:extLst>
              <a:ext uri="{FF2B5EF4-FFF2-40B4-BE49-F238E27FC236}">
                <a16:creationId xmlns:a16="http://schemas.microsoft.com/office/drawing/2014/main" id="{119CE021-060B-4FCF-9DEC-64232A0758CF}"/>
              </a:ext>
            </a:extLst>
          </p:cNvPr>
          <p:cNvSpPr>
            <a:spLocks noGrp="1"/>
          </p:cNvSpPr>
          <p:nvPr>
            <p:ph type="sldNum" sz="quarter" idx="11"/>
          </p:nvPr>
        </p:nvSpPr>
        <p:spPr/>
        <p:txBody>
          <a:bodyPr/>
          <a:lstStyle/>
          <a:p>
            <a:pPr defTabSz="457200"/>
            <a:fld id="{43183C4C-EBF1-1A4D-90EC-74EBA7EEE60F}" type="slidenum">
              <a:rPr lang="en-US"/>
              <a:pPr defTabSz="457200"/>
              <a:t>2</a:t>
            </a:fld>
            <a:endParaRPr lang="en-US" dirty="0"/>
          </a:p>
        </p:txBody>
      </p:sp>
    </p:spTree>
    <p:extLst>
      <p:ext uri="{BB962C8B-B14F-4D97-AF65-F5344CB8AC3E}">
        <p14:creationId xmlns:p14="http://schemas.microsoft.com/office/powerpoint/2010/main" val="26720377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5123"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pic>
        <p:nvPicPr>
          <p:cNvPr id="8" name="Picture 7">
            <a:extLst>
              <a:ext uri="{FF2B5EF4-FFF2-40B4-BE49-F238E27FC236}">
                <a16:creationId xmlns:a16="http://schemas.microsoft.com/office/drawing/2014/main" id="{11123086-D099-421E-9181-7A824381B1CE}"/>
              </a:ext>
            </a:extLst>
          </p:cNvPr>
          <p:cNvPicPr/>
          <p:nvPr/>
        </p:nvPicPr>
        <p:blipFill>
          <a:blip r:embed="rId8"/>
          <a:stretch>
            <a:fillRect/>
          </a:stretch>
        </p:blipFill>
        <p:spPr>
          <a:xfrm>
            <a:off x="988828" y="449943"/>
            <a:ext cx="9293300" cy="5849258"/>
          </a:xfrm>
          <a:prstGeom prst="rect">
            <a:avLst/>
          </a:prstGeom>
        </p:spPr>
      </p:pic>
    </p:spTree>
    <p:extLst>
      <p:ext uri="{BB962C8B-B14F-4D97-AF65-F5344CB8AC3E}">
        <p14:creationId xmlns:p14="http://schemas.microsoft.com/office/powerpoint/2010/main" val="1696787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6147"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2018919" y="164794"/>
            <a:ext cx="8154162" cy="562917"/>
          </a:xfrm>
        </p:spPr>
        <p:txBody>
          <a:bodyPr/>
          <a:lstStyle/>
          <a:p>
            <a:r>
              <a:rPr lang="en-GB" sz="2100" dirty="0"/>
              <a:t>               Humanitarian Impact Area Advocacy Strategy 2021-2023</a:t>
            </a:r>
            <a:br>
              <a:rPr lang="en-GB" sz="2100" dirty="0"/>
            </a:br>
            <a:r>
              <a:rPr lang="en-GB" sz="2100" dirty="0"/>
              <a:t>                                     “Nothing about us without us”</a:t>
            </a:r>
            <a:br>
              <a:rPr lang="en-GB" sz="2100" dirty="0"/>
            </a:br>
            <a:r>
              <a:rPr lang="en-GB" sz="1500" b="0" dirty="0"/>
              <a:t> </a:t>
            </a:r>
            <a:br>
              <a:rPr lang="en-GB" sz="1500" b="0" dirty="0"/>
            </a:br>
            <a:br>
              <a:rPr lang="en-GB" sz="1500" b="0" dirty="0"/>
            </a:br>
            <a:r>
              <a:rPr lang="en-GB" sz="1500" b="0" dirty="0"/>
              <a:t>(The strategy and all related detailed position papers are available on Share Point </a:t>
            </a:r>
            <a:r>
              <a:rPr lang="en-GB" sz="1500" b="0" dirty="0">
                <a:hlinkClick r:id="rId8"/>
              </a:rPr>
              <a:t>here</a:t>
            </a:r>
            <a:r>
              <a:rPr lang="en-GB" sz="1500" b="0" dirty="0"/>
              <a:t>)</a:t>
            </a:r>
            <a:br>
              <a:rPr lang="en-GB" sz="1500" b="0" dirty="0"/>
            </a:br>
            <a:br>
              <a:rPr lang="en-GB" sz="1500" b="0" dirty="0"/>
            </a:br>
            <a:r>
              <a:rPr lang="en-US" sz="2000" b="0" dirty="0"/>
              <a:t>CARE and our partners programming and advocacy will influence change in the wider humanitarian system by pursuing the two following and mutually reinforcing </a:t>
            </a:r>
            <a:r>
              <a:rPr lang="en-US" sz="2000" dirty="0"/>
              <a:t>advocacy objectives:</a:t>
            </a:r>
            <a:br>
              <a:rPr lang="en-GB" sz="2000" b="0" dirty="0"/>
            </a:br>
            <a:br>
              <a:rPr lang="en-GB" sz="2000" b="0" dirty="0"/>
            </a:br>
            <a:r>
              <a:rPr lang="en-US" sz="2000" dirty="0"/>
              <a:t>Advocacy objective 1: </a:t>
            </a:r>
            <a:r>
              <a:rPr lang="en-US" sz="2000" b="0" dirty="0"/>
              <a:t>The diverse needs of all people affected by crisis are met and their rights under international humanitarian law are protected;  </a:t>
            </a:r>
            <a:br>
              <a:rPr lang="en-US" sz="2000" b="0" dirty="0"/>
            </a:br>
            <a:r>
              <a:rPr lang="en-US" sz="2000" b="0" dirty="0"/>
              <a:t>  </a:t>
            </a:r>
            <a:br>
              <a:rPr lang="en-US" sz="2000" b="0" dirty="0"/>
            </a:br>
            <a:br>
              <a:rPr lang="en-US" sz="2000" b="0" dirty="0"/>
            </a:br>
            <a:r>
              <a:rPr lang="en-US" sz="2000" dirty="0"/>
              <a:t>Advocacy objective 2: </a:t>
            </a:r>
            <a:r>
              <a:rPr lang="en-US" sz="2000" b="0" dirty="0"/>
              <a:t>The humanitarian system is more agile, better prepared for and responsive to humanitarian crisis, more inclusive, locally-led, and accountable</a:t>
            </a:r>
            <a:br>
              <a:rPr lang="en-US" sz="2000" b="0" dirty="0"/>
            </a:br>
            <a:br>
              <a:rPr lang="en-US" sz="1800" b="0" dirty="0"/>
            </a:br>
            <a:br>
              <a:rPr lang="en-US" sz="1800" b="0" dirty="0"/>
            </a:br>
            <a:br>
              <a:rPr lang="en-GB" sz="1500" dirty="0"/>
            </a:br>
            <a:br>
              <a:rPr lang="en-GB" sz="1500" b="0" dirty="0"/>
            </a:br>
            <a:r>
              <a:rPr lang="en-GB" sz="1500" b="0" dirty="0"/>
              <a:t> </a:t>
            </a:r>
            <a:endParaRPr lang="en-US" sz="1500" dirty="0">
              <a:latin typeface="Fira Sans Condensed"/>
            </a:endParaRPr>
          </a:p>
        </p:txBody>
      </p:sp>
    </p:spTree>
    <p:extLst>
      <p:ext uri="{BB962C8B-B14F-4D97-AF65-F5344CB8AC3E}">
        <p14:creationId xmlns:p14="http://schemas.microsoft.com/office/powerpoint/2010/main" val="1628470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7171"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688369" y="48680"/>
            <a:ext cx="9484712" cy="7179435"/>
          </a:xfrm>
        </p:spPr>
        <p:txBody>
          <a:bodyPr/>
          <a:lstStyle/>
          <a:p>
            <a:r>
              <a:rPr lang="en-GB" i="1" dirty="0"/>
              <a:t>Issue 1:  Gender Equality and the Empowerment of Women and Girls (GEEWG) in Humanitarian Action remains marginal </a:t>
            </a:r>
            <a:br>
              <a:rPr lang="en-GB" i="1" dirty="0"/>
            </a:br>
            <a:br>
              <a:rPr lang="en-US" sz="2100" dirty="0"/>
            </a:br>
            <a:r>
              <a:rPr lang="en-US" sz="2000" b="0" dirty="0"/>
              <a:t>See detailed policy advocacy position </a:t>
            </a:r>
            <a:r>
              <a:rPr lang="en-US" sz="2000" b="0" dirty="0">
                <a:hlinkClick r:id="rId8"/>
              </a:rPr>
              <a:t>here. </a:t>
            </a:r>
            <a:br>
              <a:rPr lang="en-US" sz="2100" dirty="0"/>
            </a:br>
            <a:br>
              <a:rPr lang="en-GB" sz="1800" i="1" dirty="0"/>
            </a:br>
            <a:r>
              <a:rPr lang="en-GB" sz="1600" dirty="0"/>
              <a:t>Issue 1.1. The human rights imperative to prioritize women and girls in crisis remains undressed</a:t>
            </a:r>
            <a:br>
              <a:rPr lang="en-GB" sz="1600" i="1" dirty="0"/>
            </a:br>
            <a:br>
              <a:rPr lang="en-GB" sz="1600" i="1" dirty="0"/>
            </a:br>
            <a:r>
              <a:rPr lang="en-GB" sz="1600" i="1" dirty="0"/>
              <a:t>Key policy asks: </a:t>
            </a:r>
            <a:br>
              <a:rPr lang="en-GB" sz="1600" i="1" dirty="0"/>
            </a:br>
            <a:r>
              <a:rPr lang="en-GB" sz="1600" b="0" dirty="0"/>
              <a:t>- Approach </a:t>
            </a:r>
            <a:r>
              <a:rPr lang="en-US" sz="1600" b="0" dirty="0"/>
              <a:t>GEEWG in HA as a </a:t>
            </a:r>
            <a:r>
              <a:rPr lang="en-US" sz="1600" dirty="0"/>
              <a:t>combined rights and needs-based framework </a:t>
            </a:r>
            <a:r>
              <a:rPr lang="en-US" sz="1600" b="0" dirty="0"/>
              <a:t>under the umbrella of relevant legal &amp; normative instruments and internationally-recognized declarations &amp; frameworks (CEDAW, SDG5, Leave no one behind, WPS) rather than as a transversal, technical, “nice to have” issue;    Be mindful of not </a:t>
            </a:r>
            <a:r>
              <a:rPr lang="en-US" sz="1600" dirty="0"/>
              <a:t>instrumentalizing </a:t>
            </a:r>
            <a:r>
              <a:rPr lang="en-US" sz="1600" b="0" dirty="0" err="1"/>
              <a:t>GEEWGiHA</a:t>
            </a:r>
            <a:r>
              <a:rPr lang="en-US" sz="1600" b="0" dirty="0"/>
              <a:t>; </a:t>
            </a:r>
            <a:br>
              <a:rPr lang="en-US" sz="1600" b="0" dirty="0"/>
            </a:br>
            <a:r>
              <a:rPr lang="en-US" sz="1600" b="0" dirty="0"/>
              <a:t>- Address SRHR and GBV as fundamental rights issues, even in emergencies; </a:t>
            </a:r>
            <a:br>
              <a:rPr lang="en-GB" sz="1600" b="0" dirty="0"/>
            </a:br>
            <a:br>
              <a:rPr lang="en-GB" sz="1600" i="1" dirty="0"/>
            </a:br>
            <a:r>
              <a:rPr lang="en-GB" sz="1600" i="1" dirty="0"/>
              <a:t>   </a:t>
            </a:r>
            <a:br>
              <a:rPr lang="en-GB" sz="1600" dirty="0"/>
            </a:br>
            <a:r>
              <a:rPr lang="en-GB" sz="1600" dirty="0"/>
              <a:t>Issue 1.2. Limited participation and leadership of crisis affected women and girls &amp; their organizations</a:t>
            </a:r>
            <a:br>
              <a:rPr lang="en-GB" sz="1600" i="1" dirty="0"/>
            </a:br>
            <a:br>
              <a:rPr lang="en-GB" sz="1600" i="1" dirty="0"/>
            </a:br>
            <a:r>
              <a:rPr lang="en-GB" sz="1600" i="1" dirty="0"/>
              <a:t>Key policy asks:</a:t>
            </a:r>
            <a:br>
              <a:rPr lang="en-GB" sz="1600" i="1" dirty="0"/>
            </a:br>
            <a:r>
              <a:rPr lang="en-GB" sz="1600" b="0" dirty="0"/>
              <a:t>- </a:t>
            </a:r>
            <a:r>
              <a:rPr lang="en-US" sz="1600" b="0" dirty="0"/>
              <a:t>IASC humanitarian leadership should support </a:t>
            </a:r>
            <a:r>
              <a:rPr lang="en-US" sz="1600" dirty="0"/>
              <a:t>existing</a:t>
            </a:r>
            <a:r>
              <a:rPr lang="en-US" sz="1600" b="0" dirty="0"/>
              <a:t> </a:t>
            </a:r>
            <a:r>
              <a:rPr lang="en-US" sz="1600" dirty="0"/>
              <a:t>local/national CSOs and women’s organizations, networks &amp; fora </a:t>
            </a:r>
            <a:r>
              <a:rPr lang="en-US" sz="1600" b="0" dirty="0"/>
              <a:t>to accelerate women’s participation and localization; </a:t>
            </a:r>
            <a:br>
              <a:rPr lang="en-GB" sz="1600" i="1" dirty="0"/>
            </a:br>
            <a:r>
              <a:rPr lang="en-GB" sz="1600" b="0" dirty="0"/>
              <a:t>- </a:t>
            </a:r>
            <a:r>
              <a:rPr lang="en-US" sz="1600" b="0" dirty="0"/>
              <a:t>Increase diverse </a:t>
            </a:r>
            <a:r>
              <a:rPr lang="en-US" sz="1600" dirty="0"/>
              <a:t>women and girls’ direct, substantial and meaningful participation and leadership </a:t>
            </a:r>
            <a:r>
              <a:rPr lang="en-US" sz="1600" b="0" dirty="0"/>
              <a:t>in humanitarian coordination structures at all levels – local to global;  </a:t>
            </a:r>
            <a:br>
              <a:rPr lang="en-US" sz="1600" b="0" dirty="0"/>
            </a:br>
            <a:r>
              <a:rPr lang="en-US" sz="1600" b="0" dirty="0"/>
              <a:t>- Support &amp; </a:t>
            </a:r>
            <a:r>
              <a:rPr lang="en-US" sz="1600" dirty="0"/>
              <a:t>scale-up models </a:t>
            </a:r>
            <a:r>
              <a:rPr lang="en-US" sz="1600" b="0" dirty="0"/>
              <a:t>(e.g. </a:t>
            </a:r>
            <a:r>
              <a:rPr lang="en-US" sz="1600" b="0" dirty="0" err="1"/>
              <a:t>WLiE</a:t>
            </a:r>
            <a:r>
              <a:rPr lang="en-US" sz="1600" b="0" dirty="0"/>
              <a:t>, </a:t>
            </a:r>
            <a:r>
              <a:rPr lang="en-US" sz="1600" b="0" dirty="0" err="1"/>
              <a:t>VSLAiE</a:t>
            </a:r>
            <a:r>
              <a:rPr lang="en-US" sz="1600" b="0" dirty="0"/>
              <a:t>) that increase women’s participation </a:t>
            </a:r>
            <a:r>
              <a:rPr lang="en-US" sz="1600" dirty="0"/>
              <a:t>in all spheres </a:t>
            </a:r>
            <a:r>
              <a:rPr lang="en-US" sz="1600" b="0" dirty="0"/>
              <a:t>(private, household, community </a:t>
            </a:r>
            <a:r>
              <a:rPr lang="en-US" sz="1600" b="0" dirty="0" err="1"/>
              <a:t>etc</a:t>
            </a:r>
            <a:r>
              <a:rPr lang="en-US" sz="1600" b="0" dirty="0"/>
              <a:t>) as enabler to participation in HA;  </a:t>
            </a:r>
            <a:br>
              <a:rPr lang="en-US" sz="1600" b="0" dirty="0"/>
            </a:br>
            <a:r>
              <a:rPr lang="en-US" sz="1600" b="0" dirty="0"/>
              <a:t>- Address </a:t>
            </a:r>
            <a:r>
              <a:rPr lang="en-US" sz="1600" dirty="0"/>
              <a:t>gender discrimination &amp; patriarchy in the humanitarian system &amp; within individual agencies </a:t>
            </a:r>
            <a:r>
              <a:rPr lang="en-US" sz="1600" b="0" dirty="0"/>
              <a:t>so they are “practicing what they preach” in terms of GEEWG; </a:t>
            </a:r>
            <a:br>
              <a:rPr lang="en-GB" sz="1400" i="1" dirty="0"/>
            </a:br>
            <a:endParaRPr lang="en-US" sz="2100" dirty="0">
              <a:latin typeface="Fira Sans Condensed"/>
            </a:endParaRPr>
          </a:p>
        </p:txBody>
      </p:sp>
    </p:spTree>
    <p:extLst>
      <p:ext uri="{BB962C8B-B14F-4D97-AF65-F5344CB8AC3E}">
        <p14:creationId xmlns:p14="http://schemas.microsoft.com/office/powerpoint/2010/main" val="286601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8195"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786809" y="48680"/>
            <a:ext cx="10972799" cy="562917"/>
          </a:xfrm>
        </p:spPr>
        <p:txBody>
          <a:bodyPr/>
          <a:lstStyle/>
          <a:p>
            <a:r>
              <a:rPr lang="en-GB" i="1" dirty="0"/>
              <a:t>Issue 1:  Gender Equality and the Empowerment of Women and Girls (GEEWG) in Humanitarian Action remains marginal (continued)</a:t>
            </a:r>
            <a:br>
              <a:rPr lang="en-US" sz="2100" dirty="0"/>
            </a:br>
            <a:br>
              <a:rPr lang="en-US" sz="1800" dirty="0"/>
            </a:br>
            <a:r>
              <a:rPr lang="en-GB" sz="1800" dirty="0"/>
              <a:t>Issue 1.3. Data &amp; accountability gaps on GEEWG   </a:t>
            </a:r>
            <a:br>
              <a:rPr lang="en-GB" sz="1800" i="1" dirty="0"/>
            </a:br>
            <a:br>
              <a:rPr lang="en-GB" sz="1800" i="1" dirty="0"/>
            </a:br>
            <a:r>
              <a:rPr lang="en-GB" sz="1800" i="1" dirty="0"/>
              <a:t>Key policy asks:</a:t>
            </a:r>
            <a:br>
              <a:rPr lang="en-GB" sz="1800" i="1" dirty="0"/>
            </a:br>
            <a:r>
              <a:rPr lang="en-GB" sz="1800" b="0" dirty="0"/>
              <a:t>- Systematize </a:t>
            </a:r>
            <a:r>
              <a:rPr lang="en-GB" sz="1800" dirty="0"/>
              <a:t>RG</a:t>
            </a:r>
            <a:r>
              <a:rPr lang="en-US" sz="1800" dirty="0"/>
              <a:t>As &amp; GBV risk assessments</a:t>
            </a:r>
            <a:r>
              <a:rPr lang="en-US" sz="1800" b="0" dirty="0"/>
              <a:t> &amp; collection of </a:t>
            </a:r>
            <a:r>
              <a:rPr lang="en-US" sz="1800" dirty="0"/>
              <a:t>SADD data </a:t>
            </a:r>
            <a:r>
              <a:rPr lang="en-US" sz="1800" b="0" dirty="0"/>
              <a:t>to inform HRPs / RRPs; </a:t>
            </a:r>
            <a:br>
              <a:rPr lang="en-US" sz="1800" b="0" dirty="0"/>
            </a:br>
            <a:r>
              <a:rPr lang="en-US" sz="1800" b="0" dirty="0"/>
              <a:t>- Step up investments in </a:t>
            </a:r>
            <a:r>
              <a:rPr lang="en-US" sz="1800" dirty="0"/>
              <a:t>AAP &amp; PSHEA</a:t>
            </a:r>
            <a:r>
              <a:rPr lang="en-US" sz="1800" b="0" dirty="0"/>
              <a:t>, ensuring </a:t>
            </a:r>
            <a:r>
              <a:rPr lang="en-US" sz="1800" dirty="0"/>
              <a:t>accessibility and user-friendliness </a:t>
            </a:r>
            <a:r>
              <a:rPr lang="en-US" sz="1800" b="0" dirty="0"/>
              <a:t>of Feedback, Complaints and Reporting (FCR) systems;</a:t>
            </a:r>
            <a:br>
              <a:rPr lang="en-US" sz="1800" b="0" dirty="0"/>
            </a:br>
            <a:br>
              <a:rPr lang="en-US" sz="1800" b="0" dirty="0"/>
            </a:br>
            <a:r>
              <a:rPr lang="en-US" sz="1800" dirty="0"/>
              <a:t>Issue 1.4. Gender unaware and ineffective interventions:</a:t>
            </a:r>
            <a:br>
              <a:rPr lang="en-US" sz="1800" i="1" dirty="0"/>
            </a:br>
            <a:br>
              <a:rPr lang="en-US" sz="1800" i="1" dirty="0"/>
            </a:br>
            <a:r>
              <a:rPr lang="en-GB" sz="1800" i="1" dirty="0"/>
              <a:t>Key policy asks:</a:t>
            </a:r>
            <a:br>
              <a:rPr lang="en-GB" sz="1800" i="1" dirty="0"/>
            </a:br>
            <a:r>
              <a:rPr lang="en-GB" sz="1800" b="0" dirty="0"/>
              <a:t>- </a:t>
            </a:r>
            <a:r>
              <a:rPr lang="en-US" sz="1800" b="0" dirty="0"/>
              <a:t>Donors &amp; humanitarian actors must ensure </a:t>
            </a:r>
            <a:r>
              <a:rPr lang="en-US" sz="1800" dirty="0" err="1"/>
              <a:t>GBViE</a:t>
            </a:r>
            <a:r>
              <a:rPr lang="en-US" sz="1800" dirty="0"/>
              <a:t> response and </a:t>
            </a:r>
            <a:r>
              <a:rPr lang="en-US" sz="1800" dirty="0" err="1"/>
              <a:t>SRHiE</a:t>
            </a:r>
            <a:r>
              <a:rPr lang="en-US" sz="1800" dirty="0"/>
              <a:t> (MISP) are considered essential services </a:t>
            </a:r>
            <a:r>
              <a:rPr lang="en-US" sz="1800" b="0" dirty="0"/>
              <a:t>with uninterrupted availability &amp; accessibility, even during epidemics </a:t>
            </a:r>
            <a:br>
              <a:rPr lang="en-US" sz="1800" b="0" dirty="0"/>
            </a:br>
            <a:r>
              <a:rPr lang="en-US" sz="1800" b="0" dirty="0"/>
              <a:t>- </a:t>
            </a:r>
            <a:r>
              <a:rPr lang="en-US" sz="1800" dirty="0"/>
              <a:t>Gender responsive and, when possible gender transformative approaches</a:t>
            </a:r>
            <a:r>
              <a:rPr lang="en-US" sz="1800" b="0" dirty="0"/>
              <a:t>, programs &amp; models (e.g. </a:t>
            </a:r>
            <a:r>
              <a:rPr lang="en-US" sz="1800" b="0" dirty="0" err="1"/>
              <a:t>VSLAiE</a:t>
            </a:r>
            <a:r>
              <a:rPr lang="en-US" sz="1800" b="0" dirty="0"/>
              <a:t>, CVA, </a:t>
            </a:r>
            <a:r>
              <a:rPr lang="en-US" sz="1800" b="0" dirty="0" err="1"/>
              <a:t>WLiE</a:t>
            </a:r>
            <a:r>
              <a:rPr lang="en-US" sz="1800" b="0" dirty="0"/>
              <a:t>, </a:t>
            </a:r>
            <a:r>
              <a:rPr lang="en-US" sz="1800" b="0" dirty="0" err="1"/>
              <a:t>EMBiE</a:t>
            </a:r>
            <a:r>
              <a:rPr lang="en-US" sz="1800" b="0" dirty="0"/>
              <a:t>, SAA, </a:t>
            </a:r>
            <a:r>
              <a:rPr lang="en-US" sz="1800" b="0" dirty="0" err="1"/>
              <a:t>Sasa</a:t>
            </a:r>
            <a:r>
              <a:rPr lang="en-US" sz="1800" b="0" dirty="0"/>
              <a:t>) </a:t>
            </a:r>
            <a:r>
              <a:rPr lang="en-US" sz="1800" dirty="0"/>
              <a:t>must be funded and scaled up</a:t>
            </a:r>
            <a:r>
              <a:rPr lang="en-US" sz="1800" b="0" dirty="0"/>
              <a:t>, even during emergencies and particularly in protracted crisis;  </a:t>
            </a:r>
            <a:br>
              <a:rPr lang="en-GB" sz="1800" i="1" dirty="0"/>
            </a:br>
            <a:br>
              <a:rPr lang="en-GB" sz="1800" i="1" dirty="0"/>
            </a:br>
            <a:r>
              <a:rPr lang="en-US" sz="1800" dirty="0"/>
              <a:t>Issue 1.5. Insufficient funding for GEEWG in humanitarian action</a:t>
            </a:r>
            <a:br>
              <a:rPr lang="en-US" sz="1800" i="1" dirty="0"/>
            </a:br>
            <a:br>
              <a:rPr lang="en-US" sz="1800" i="1" dirty="0"/>
            </a:br>
            <a:r>
              <a:rPr lang="en-GB" sz="1800" i="1" dirty="0"/>
              <a:t>Key policy ask:</a:t>
            </a:r>
            <a:br>
              <a:rPr lang="en-GB" sz="1800" i="1" dirty="0"/>
            </a:br>
            <a:r>
              <a:rPr lang="en-US" sz="1800" b="0" dirty="0"/>
              <a:t>- </a:t>
            </a:r>
            <a:r>
              <a:rPr lang="en-US" sz="1800" dirty="0"/>
              <a:t>Harmonize the Gender &amp; Age Marker </a:t>
            </a:r>
            <a:r>
              <a:rPr lang="en-US" sz="1800" b="0" dirty="0"/>
              <a:t>&amp; ensure it is adopted by all humanitarian actors to enable tracking progress on GEEWG targeted and GEEWG mainstreamed funding in HA; </a:t>
            </a:r>
            <a:br>
              <a:rPr lang="en-US" sz="1800" b="0" dirty="0"/>
            </a:br>
            <a:r>
              <a:rPr lang="en-US" sz="1800" b="0" dirty="0"/>
              <a:t>- </a:t>
            </a:r>
            <a:r>
              <a:rPr lang="en-US" sz="1800" dirty="0"/>
              <a:t>Measure impact/benefit of GEEWG programs on women and girls </a:t>
            </a:r>
            <a:r>
              <a:rPr lang="en-US" sz="1800" b="0" dirty="0"/>
              <a:t>to help increase funding.</a:t>
            </a:r>
            <a:br>
              <a:rPr lang="en-GB" sz="1800" i="1" dirty="0"/>
            </a:br>
            <a:r>
              <a:rPr lang="en-GB" sz="1800" b="0" dirty="0"/>
              <a:t>- </a:t>
            </a:r>
            <a:r>
              <a:rPr lang="en-GB" sz="1800" dirty="0"/>
              <a:t>Increase funding for GEEWG targeted interventions </a:t>
            </a:r>
            <a:r>
              <a:rPr lang="en-GB" sz="1800" b="0" dirty="0"/>
              <a:t>in priority crisis;</a:t>
            </a:r>
            <a:br>
              <a:rPr lang="en-US" sz="1800" b="0" dirty="0"/>
            </a:br>
            <a:br>
              <a:rPr lang="en-US" sz="1600" b="0" dirty="0"/>
            </a:br>
            <a:br>
              <a:rPr lang="en-US" sz="1600" b="0" dirty="0"/>
            </a:br>
            <a:br>
              <a:rPr lang="en-GB" sz="1600" dirty="0"/>
            </a:br>
            <a:br>
              <a:rPr lang="en-GB" dirty="0"/>
            </a:br>
            <a:br>
              <a:rPr lang="en-GB" dirty="0"/>
            </a:br>
            <a:br>
              <a:rPr lang="en-GB" sz="1500" b="0" dirty="0"/>
            </a:br>
            <a:r>
              <a:rPr lang="en-GB" sz="1500" b="0" dirty="0"/>
              <a:t> </a:t>
            </a:r>
            <a:endParaRPr lang="en-US" sz="2100" dirty="0">
              <a:latin typeface="Fira Sans Condensed"/>
            </a:endParaRPr>
          </a:p>
        </p:txBody>
      </p:sp>
    </p:spTree>
    <p:extLst>
      <p:ext uri="{BB962C8B-B14F-4D97-AF65-F5344CB8AC3E}">
        <p14:creationId xmlns:p14="http://schemas.microsoft.com/office/powerpoint/2010/main" val="371321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9219"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606056" y="34165"/>
            <a:ext cx="9457978" cy="562917"/>
          </a:xfrm>
        </p:spPr>
        <p:txBody>
          <a:bodyPr/>
          <a:lstStyle/>
          <a:p>
            <a:pPr lvl="0"/>
            <a:r>
              <a:rPr lang="en-GB" sz="2100" i="1" dirty="0"/>
              <a:t>Issue 2:  Humanitarian space and Protection of Civilians (</a:t>
            </a:r>
            <a:r>
              <a:rPr lang="en-GB" sz="2100" i="1" dirty="0" err="1"/>
              <a:t>PoC</a:t>
            </a:r>
            <a:r>
              <a:rPr lang="en-GB" sz="2100" i="1" dirty="0"/>
              <a:t>) under threat        </a:t>
            </a:r>
            <a:r>
              <a:rPr lang="en-US" sz="2100" b="0" dirty="0"/>
              <a:t>See detailed policy advocacy position </a:t>
            </a:r>
            <a:r>
              <a:rPr lang="en-US" sz="2100" b="0" dirty="0">
                <a:hlinkClick r:id="rId8"/>
              </a:rPr>
              <a:t>here</a:t>
            </a:r>
            <a:r>
              <a:rPr lang="en-US" sz="2100" b="0" dirty="0"/>
              <a:t>. </a:t>
            </a:r>
            <a:br>
              <a:rPr lang="en-GB" sz="2100" dirty="0"/>
            </a:br>
            <a:br>
              <a:rPr lang="en-US" sz="1800" dirty="0"/>
            </a:br>
            <a:r>
              <a:rPr lang="en-GB" sz="1600" dirty="0"/>
              <a:t>Issue 2.1. Ever growing humanitarian access challenges: </a:t>
            </a:r>
            <a:br>
              <a:rPr lang="en-GB" sz="1600" i="1" dirty="0"/>
            </a:br>
            <a:br>
              <a:rPr lang="en-GB" sz="1600" i="1" dirty="0"/>
            </a:br>
            <a:r>
              <a:rPr lang="en-GB" sz="1600" i="1" dirty="0"/>
              <a:t>Key policy asks:</a:t>
            </a:r>
            <a:br>
              <a:rPr lang="en-GB" sz="1600" i="1" dirty="0"/>
            </a:br>
            <a:r>
              <a:rPr lang="en-GB" sz="1600" b="0" dirty="0"/>
              <a:t>- </a:t>
            </a:r>
            <a:r>
              <a:rPr lang="fr-FR" sz="1600" b="0" dirty="0"/>
              <a:t>States— </a:t>
            </a:r>
            <a:r>
              <a:rPr lang="fr-FR" sz="1600" b="0" dirty="0" err="1"/>
              <a:t>particularly</a:t>
            </a:r>
            <a:r>
              <a:rPr lang="fr-FR" sz="1600" b="0" dirty="0"/>
              <a:t> </a:t>
            </a:r>
            <a:r>
              <a:rPr lang="fr-FR" sz="1600" b="0" dirty="0" err="1"/>
              <a:t>humanitarian</a:t>
            </a:r>
            <a:r>
              <a:rPr lang="fr-FR" sz="1600" b="0" dirty="0"/>
              <a:t> </a:t>
            </a:r>
            <a:r>
              <a:rPr lang="fr-FR" sz="1600" b="0" dirty="0" err="1"/>
              <a:t>donors</a:t>
            </a:r>
            <a:r>
              <a:rPr lang="fr-FR" sz="1600" b="0" dirty="0"/>
              <a:t>— must </a:t>
            </a:r>
            <a:r>
              <a:rPr lang="fr-FR" sz="1600" b="0" dirty="0" err="1"/>
              <a:t>step</a:t>
            </a:r>
            <a:r>
              <a:rPr lang="fr-FR" sz="1600" b="0" dirty="0"/>
              <a:t> up efforts </a:t>
            </a:r>
            <a:r>
              <a:rPr lang="fr-FR" sz="1600" dirty="0"/>
              <a:t>to </a:t>
            </a:r>
            <a:r>
              <a:rPr lang="fr-FR" sz="1600" dirty="0" err="1"/>
              <a:t>safeguard</a:t>
            </a:r>
            <a:r>
              <a:rPr lang="fr-FR" sz="1600" dirty="0"/>
              <a:t> </a:t>
            </a:r>
            <a:r>
              <a:rPr lang="fr-FR" sz="1600" dirty="0" err="1"/>
              <a:t>humanitarian</a:t>
            </a:r>
            <a:r>
              <a:rPr lang="fr-FR" sz="1600" dirty="0"/>
              <a:t> </a:t>
            </a:r>
            <a:r>
              <a:rPr lang="fr-FR" sz="1600" dirty="0" err="1"/>
              <a:t>space</a:t>
            </a:r>
            <a:r>
              <a:rPr lang="fr-FR" sz="1600" dirty="0"/>
              <a:t> </a:t>
            </a:r>
            <a:r>
              <a:rPr lang="fr-FR" sz="1600" b="0" dirty="0"/>
              <a:t>&amp; encourage </a:t>
            </a:r>
            <a:r>
              <a:rPr lang="fr-FR" sz="1600" b="0" dirty="0" err="1"/>
              <a:t>their</a:t>
            </a:r>
            <a:r>
              <a:rPr lang="fr-FR" sz="1600" b="0" dirty="0"/>
              <a:t> </a:t>
            </a:r>
            <a:r>
              <a:rPr lang="fr-FR" sz="1600" b="0" dirty="0" err="1"/>
              <a:t>own</a:t>
            </a:r>
            <a:r>
              <a:rPr lang="fr-FR" sz="1600" b="0" dirty="0"/>
              <a:t> and </a:t>
            </a:r>
            <a:r>
              <a:rPr lang="fr-FR" sz="1600" b="0" dirty="0" err="1"/>
              <a:t>other</a:t>
            </a:r>
            <a:r>
              <a:rPr lang="fr-FR" sz="1600" b="0" dirty="0"/>
              <a:t> states’ </a:t>
            </a:r>
            <a:r>
              <a:rPr lang="fr-FR" sz="1600" dirty="0" err="1"/>
              <a:t>accountability</a:t>
            </a:r>
            <a:r>
              <a:rPr lang="fr-FR" sz="1600" dirty="0"/>
              <a:t> to international </a:t>
            </a:r>
            <a:r>
              <a:rPr lang="fr-FR" sz="1600" dirty="0" err="1"/>
              <a:t>law</a:t>
            </a:r>
            <a:r>
              <a:rPr lang="fr-FR" sz="1600" b="0" dirty="0"/>
              <a:t>; </a:t>
            </a:r>
            <a:br>
              <a:rPr lang="fr-FR" sz="1600" b="0" dirty="0"/>
            </a:br>
            <a:r>
              <a:rPr lang="fr-FR" sz="1600" b="0" dirty="0"/>
              <a:t>- </a:t>
            </a:r>
            <a:r>
              <a:rPr lang="en-US" sz="1600" b="0" dirty="0"/>
              <a:t>Crisis affected countries’ governments and parties to conflict (incl. non state armed actors) must </a:t>
            </a:r>
            <a:r>
              <a:rPr lang="en-US" sz="1600" dirty="0"/>
              <a:t>facilitate unhindered humanitarian access </a:t>
            </a:r>
            <a:r>
              <a:rPr lang="en-US" sz="1600" b="0" dirty="0"/>
              <a:t>to people in need and </a:t>
            </a:r>
            <a:r>
              <a:rPr lang="en-US" sz="1600" dirty="0"/>
              <a:t>must protect humanitarian workers, assets, and operations</a:t>
            </a:r>
            <a:r>
              <a:rPr lang="en-US" sz="1600" b="0" dirty="0"/>
              <a:t> at all times (IHL);</a:t>
            </a:r>
            <a:br>
              <a:rPr lang="en-US" sz="1600" b="0" dirty="0"/>
            </a:br>
            <a:r>
              <a:rPr lang="en-US" sz="1600" b="0" dirty="0"/>
              <a:t>- </a:t>
            </a:r>
            <a:r>
              <a:rPr lang="en-US" sz="1600" dirty="0"/>
              <a:t>Localization is not an access solution</a:t>
            </a:r>
            <a:r>
              <a:rPr lang="en-US" sz="1600" b="0" dirty="0"/>
              <a:t>: risks must be shared with, not transferred to, local actors; the </a:t>
            </a:r>
            <a:r>
              <a:rPr lang="en-US" sz="1600" dirty="0"/>
              <a:t>specific risks of women’s organizations must be recognized and addressed</a:t>
            </a:r>
            <a:r>
              <a:rPr lang="en-US" sz="1600" b="0" dirty="0"/>
              <a:t>; </a:t>
            </a:r>
            <a:br>
              <a:rPr lang="en-US" sz="1600" b="0" dirty="0"/>
            </a:br>
            <a:br>
              <a:rPr lang="en-GB" sz="1600" b="0" dirty="0"/>
            </a:br>
            <a:br>
              <a:rPr lang="en-GB" sz="1600" dirty="0"/>
            </a:br>
            <a:r>
              <a:rPr lang="en-US" sz="1600" dirty="0"/>
              <a:t>Issue 2.2. Protection of Civilians (PoC) denied </a:t>
            </a:r>
            <a:br>
              <a:rPr lang="en-US" sz="1600" i="1" dirty="0"/>
            </a:br>
            <a:br>
              <a:rPr lang="en-US" sz="1600" i="1" dirty="0"/>
            </a:br>
            <a:r>
              <a:rPr lang="en-GB" sz="1600" i="1" dirty="0"/>
              <a:t>Key policy asks:</a:t>
            </a:r>
            <a:br>
              <a:rPr lang="en-GB" sz="1600" i="1" dirty="0"/>
            </a:br>
            <a:r>
              <a:rPr lang="en-GB" sz="1600" b="0" dirty="0"/>
              <a:t>- </a:t>
            </a:r>
            <a:r>
              <a:rPr lang="en-US" sz="1600" b="0" dirty="0"/>
              <a:t>Conflict parties must </a:t>
            </a:r>
            <a:r>
              <a:rPr lang="en-US" sz="1600" dirty="0"/>
              <a:t>minimize the effects of conflicts on civilian population and objects (IHL).   </a:t>
            </a:r>
            <a:r>
              <a:rPr lang="en-US" sz="1600" b="0" dirty="0"/>
              <a:t>Those who fail to protect civilians and humanitarian workers must be held accountable;</a:t>
            </a:r>
            <a:br>
              <a:rPr lang="en-US" sz="1600" b="0" dirty="0"/>
            </a:br>
            <a:r>
              <a:rPr lang="en-US" sz="1600" b="0" dirty="0"/>
              <a:t>- Sexual violence is increasingly used as a weapon of war.  </a:t>
            </a:r>
            <a:r>
              <a:rPr lang="en-GB" sz="1600" dirty="0"/>
              <a:t>Conflict Related Sexual Violence (CRSV) prevention and response efforts must be proportionate to the scale of the problem </a:t>
            </a:r>
            <a:r>
              <a:rPr lang="en-GB" sz="1600" b="0" dirty="0"/>
              <a:t>(the WPS </a:t>
            </a:r>
            <a:r>
              <a:rPr lang="en-US" sz="1600" b="0" dirty="0"/>
              <a:t>framework); </a:t>
            </a:r>
            <a:br>
              <a:rPr lang="en-US" sz="1600" b="0" dirty="0"/>
            </a:br>
            <a:br>
              <a:rPr lang="en-US" sz="1600" b="0" dirty="0"/>
            </a:br>
            <a:r>
              <a:rPr lang="en-US" sz="1600" dirty="0"/>
              <a:t> </a:t>
            </a:r>
            <a:br>
              <a:rPr lang="en-US" sz="1600" dirty="0"/>
            </a:br>
            <a:r>
              <a:rPr lang="en-GB" sz="1600" dirty="0"/>
              <a:t>Issue 2.3. Growing protection needs of displaced populations </a:t>
            </a:r>
            <a:r>
              <a:rPr lang="en-GB" sz="1600" b="0" dirty="0"/>
              <a:t>(see detailed policy advocacy position): </a:t>
            </a:r>
            <a:br>
              <a:rPr lang="en-GB" sz="1600" i="1" dirty="0"/>
            </a:br>
            <a:br>
              <a:rPr lang="en-GB" sz="1600" i="1" dirty="0"/>
            </a:br>
            <a:r>
              <a:rPr lang="en-GB" sz="1600" i="1" dirty="0"/>
              <a:t>Key policy asks:</a:t>
            </a:r>
            <a:br>
              <a:rPr lang="en-GB" sz="1600" i="1" dirty="0"/>
            </a:br>
            <a:r>
              <a:rPr lang="en-GB" sz="1600" b="0" dirty="0"/>
              <a:t>- Global leadership must </a:t>
            </a:r>
            <a:r>
              <a:rPr lang="en-GB" sz="1600" dirty="0"/>
              <a:t>ensure IDPs and refugees’ </a:t>
            </a:r>
            <a:r>
              <a:rPr lang="en-US" sz="1600" dirty="0"/>
              <a:t>protection </a:t>
            </a:r>
            <a:r>
              <a:rPr lang="en-US" sz="1600" b="0" dirty="0"/>
              <a:t>under the relevant international and domestic legal instruments;</a:t>
            </a:r>
            <a:br>
              <a:rPr lang="en-US" sz="1600" b="0" dirty="0"/>
            </a:br>
            <a:r>
              <a:rPr lang="en-US" sz="1600" b="0" dirty="0"/>
              <a:t>- The </a:t>
            </a:r>
            <a:r>
              <a:rPr lang="en-US" sz="1600" dirty="0"/>
              <a:t>specific needs and risks of displaced women and girls </a:t>
            </a:r>
            <a:r>
              <a:rPr lang="en-US" sz="1600" b="0" dirty="0"/>
              <a:t>must be addressed. </a:t>
            </a:r>
            <a:br>
              <a:rPr lang="en-GB" sz="1400" dirty="0"/>
            </a:br>
            <a:br>
              <a:rPr lang="en-GB" dirty="0"/>
            </a:br>
            <a:br>
              <a:rPr lang="en-GB" sz="1500" b="0" dirty="0"/>
            </a:br>
            <a:r>
              <a:rPr lang="en-GB" sz="1500" b="0" dirty="0"/>
              <a:t> </a:t>
            </a:r>
            <a:endParaRPr lang="en-US" sz="2100" dirty="0">
              <a:latin typeface="Fira Sans Condensed"/>
            </a:endParaRPr>
          </a:p>
        </p:txBody>
      </p:sp>
    </p:spTree>
    <p:extLst>
      <p:ext uri="{BB962C8B-B14F-4D97-AF65-F5344CB8AC3E}">
        <p14:creationId xmlns:p14="http://schemas.microsoft.com/office/powerpoint/2010/main" val="91265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10243"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680484" y="135766"/>
            <a:ext cx="9383550" cy="6722235"/>
          </a:xfrm>
        </p:spPr>
        <p:txBody>
          <a:bodyPr/>
          <a:lstStyle/>
          <a:p>
            <a:pPr fontAlgn="base"/>
            <a:r>
              <a:rPr lang="en-GB" sz="2000" i="1" dirty="0"/>
              <a:t>Issue 3:  Deepening Humanitarian Financing Gap       </a:t>
            </a:r>
            <a:r>
              <a:rPr lang="en-GB" sz="2000" b="0" dirty="0"/>
              <a:t>See detailed policy advocacy position </a:t>
            </a:r>
            <a:r>
              <a:rPr lang="en-GB" sz="2000" b="0" dirty="0">
                <a:hlinkClick r:id="rId8"/>
              </a:rPr>
              <a:t>here</a:t>
            </a:r>
            <a:br>
              <a:rPr lang="en-GB" dirty="0"/>
            </a:br>
            <a:r>
              <a:rPr lang="en-GB" sz="1200" dirty="0"/>
              <a:t> </a:t>
            </a:r>
            <a:br>
              <a:rPr lang="en-GB" sz="1200" dirty="0"/>
            </a:br>
            <a:r>
              <a:rPr lang="en-GB" sz="1600" dirty="0"/>
              <a:t>Issue 3.1. Need to urgently deepen and broaden the humanitarian financing base &amp; operationalize HDP Nexus</a:t>
            </a:r>
            <a:br>
              <a:rPr lang="en-GB" sz="1600" i="1" dirty="0"/>
            </a:br>
            <a:br>
              <a:rPr lang="en-GB" sz="1600" i="1" dirty="0"/>
            </a:br>
            <a:r>
              <a:rPr lang="en-GB" sz="1600" i="1" dirty="0"/>
              <a:t>Key policy asks:</a:t>
            </a:r>
            <a:br>
              <a:rPr lang="en-GB" sz="1600" i="1" dirty="0"/>
            </a:br>
            <a:r>
              <a:rPr lang="en-GB" sz="1600" b="0" dirty="0"/>
              <a:t>- Donors </a:t>
            </a:r>
            <a:r>
              <a:rPr lang="en-GB" sz="1600" dirty="0"/>
              <a:t>share responsibility </a:t>
            </a:r>
            <a:r>
              <a:rPr lang="en-GB" sz="1600" b="0" dirty="0"/>
              <a:t>for many of the world’s humanitarian crisis and must </a:t>
            </a:r>
            <a:r>
              <a:rPr lang="en-GB" sz="1600" dirty="0"/>
              <a:t>therefore share the burden for responding to them</a:t>
            </a:r>
            <a:r>
              <a:rPr lang="en-GB" sz="1600" b="0" dirty="0"/>
              <a:t>.  Therefore, donors must uphold ODA commitments and </a:t>
            </a:r>
            <a:r>
              <a:rPr lang="en-GB" sz="1600" dirty="0"/>
              <a:t>ODA should prioritize Fragile and Conflict Affected (FCA) settings</a:t>
            </a:r>
            <a:r>
              <a:rPr lang="en-GB" sz="1600" b="0" dirty="0"/>
              <a:t>, where it is most needed; </a:t>
            </a:r>
            <a:br>
              <a:rPr lang="en-GB" sz="1600" b="0" dirty="0"/>
            </a:br>
            <a:br>
              <a:rPr lang="en-GB" sz="1600" b="0" dirty="0"/>
            </a:br>
            <a:r>
              <a:rPr lang="en-GB" sz="1600" b="0" dirty="0"/>
              <a:t>- Targeting ODA to FCA settings needs to be accompanied </a:t>
            </a:r>
            <a:r>
              <a:rPr lang="en-GB" sz="1600" dirty="0"/>
              <a:t>by increased flexibility and agility of donor funding and financing to advance Nexus financing.   Further, to support Nexus operationalization and programming in practice</a:t>
            </a:r>
            <a:r>
              <a:rPr lang="en-GB" sz="1600" b="0" dirty="0"/>
              <a:t>, donors &amp; UN agencies must also conduct </a:t>
            </a:r>
            <a:r>
              <a:rPr lang="en-GB" sz="1600" dirty="0"/>
              <a:t>more joint assessments, analysis &amp; planning </a:t>
            </a:r>
            <a:r>
              <a:rPr lang="en-GB" sz="1600" b="0" dirty="0"/>
              <a:t>(e.g. multi  year HRPs in protracted crisis settings) at crisis and capital level. </a:t>
            </a:r>
            <a:br>
              <a:rPr lang="en-GB" sz="1600" b="0" dirty="0"/>
            </a:br>
            <a:br>
              <a:rPr lang="en-GB" sz="1600" b="0" dirty="0"/>
            </a:br>
            <a:r>
              <a:rPr lang="en-GB" sz="1600" i="1" dirty="0"/>
              <a:t>- </a:t>
            </a:r>
            <a:r>
              <a:rPr lang="en-GB" sz="1600" dirty="0"/>
              <a:t>Gender responsive climate, risk and forecast based financing, </a:t>
            </a:r>
            <a:r>
              <a:rPr lang="en-GB" sz="1600" b="0" dirty="0"/>
              <a:t>particularly adaptation finance and funding for loss and damage that aim at </a:t>
            </a:r>
            <a:r>
              <a:rPr lang="en-GB" sz="1600" dirty="0"/>
              <a:t>preventing and reducing risks  </a:t>
            </a:r>
            <a:r>
              <a:rPr lang="en-GB" sz="1600" b="0" dirty="0"/>
              <a:t>(e.g. disaster risk reduction, Anticipatory Action, early warning, preparedness interventions) and at </a:t>
            </a:r>
            <a:r>
              <a:rPr lang="en-GB" sz="1600" dirty="0"/>
              <a:t>building resilience must be scaled up; </a:t>
            </a:r>
            <a:br>
              <a:rPr lang="en-GB" sz="1600" b="0" dirty="0"/>
            </a:br>
            <a:br>
              <a:rPr lang="en-US" sz="1600" b="0" dirty="0"/>
            </a:br>
            <a:r>
              <a:rPr lang="en-US" sz="1600" b="0" dirty="0"/>
              <a:t>-</a:t>
            </a:r>
            <a:r>
              <a:rPr lang="en-GB" sz="1600" b="0" dirty="0"/>
              <a:t> </a:t>
            </a:r>
            <a:r>
              <a:rPr lang="en-GB" sz="1600" dirty="0"/>
              <a:t>A more predictable, timely, flexible revenue stream for humanitarian action is also needed</a:t>
            </a:r>
            <a:r>
              <a:rPr lang="en-GB" sz="1600" b="0" dirty="0"/>
              <a:t>, both for long term protracted crisis in FCA settings and to respond timely to new rapid onset disasters. Therefore, actors must </a:t>
            </a:r>
            <a:r>
              <a:rPr lang="en-GB" sz="1600" dirty="0"/>
              <a:t>urgently mobilize additional responsible domestic and international resources </a:t>
            </a:r>
            <a:r>
              <a:rPr lang="en-GB" sz="1600" b="0" dirty="0"/>
              <a:t>(e.g. </a:t>
            </a:r>
            <a:r>
              <a:rPr lang="en-US" sz="1600" b="0" dirty="0"/>
              <a:t>Islamic social finance, remittances, interest free or low loans, etc.)</a:t>
            </a:r>
            <a:r>
              <a:rPr lang="en-GB" sz="1600" b="0" dirty="0"/>
              <a:t> </a:t>
            </a:r>
            <a:r>
              <a:rPr lang="en-GB" sz="1600" dirty="0"/>
              <a:t>which complement</a:t>
            </a:r>
            <a:r>
              <a:rPr lang="en-GB" sz="1600" b="0" dirty="0"/>
              <a:t>, rather than replace, traditional international public humanitarian financing. </a:t>
            </a:r>
            <a:endParaRPr lang="en-US" sz="1600" dirty="0">
              <a:latin typeface="Fira Sans Condensed"/>
            </a:endParaRPr>
          </a:p>
        </p:txBody>
      </p:sp>
    </p:spTree>
    <p:extLst>
      <p:ext uri="{BB962C8B-B14F-4D97-AF65-F5344CB8AC3E}">
        <p14:creationId xmlns:p14="http://schemas.microsoft.com/office/powerpoint/2010/main" val="124583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11267"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733647" y="93282"/>
            <a:ext cx="11281143" cy="6671435"/>
          </a:xfrm>
        </p:spPr>
        <p:txBody>
          <a:bodyPr/>
          <a:lstStyle/>
          <a:p>
            <a:r>
              <a:rPr lang="en-GB" sz="2000" i="1" dirty="0"/>
              <a:t>Issue 3:  Deepening Humanitarian Financing Gap  (continued)</a:t>
            </a:r>
            <a:br>
              <a:rPr lang="en-GB" dirty="0"/>
            </a:br>
            <a:r>
              <a:rPr lang="en-GB" dirty="0"/>
              <a:t> </a:t>
            </a:r>
            <a:br>
              <a:rPr lang="en-GB" dirty="0"/>
            </a:br>
            <a:r>
              <a:rPr lang="en-GB" sz="1400" dirty="0"/>
              <a:t>Issue 3.2.  Limited progress on traceability of humanitarian funding; </a:t>
            </a:r>
            <a:br>
              <a:rPr lang="en-GB" sz="1400" i="1" dirty="0"/>
            </a:br>
            <a:br>
              <a:rPr lang="en-GB" sz="1400" i="1" dirty="0"/>
            </a:br>
            <a:r>
              <a:rPr lang="en-GB" sz="1400" i="1" dirty="0"/>
              <a:t>Key policy asks:</a:t>
            </a:r>
            <a:br>
              <a:rPr lang="en-GB" sz="1400" i="1" dirty="0"/>
            </a:br>
            <a:r>
              <a:rPr lang="en-GB" sz="1400" b="0" dirty="0"/>
              <a:t>- </a:t>
            </a:r>
            <a:r>
              <a:rPr lang="en-US" sz="1400" b="0" dirty="0"/>
              <a:t>Improve </a:t>
            </a:r>
            <a:r>
              <a:rPr lang="en-US" sz="1400" dirty="0"/>
              <a:t>traceability of donors’ funding through all transactions to final responder</a:t>
            </a:r>
            <a:r>
              <a:rPr lang="en-US" sz="1400" b="0" dirty="0"/>
              <a:t>, and overall </a:t>
            </a:r>
            <a:r>
              <a:rPr lang="en-US" sz="1400" dirty="0"/>
              <a:t>accountability on funding flows </a:t>
            </a:r>
            <a:r>
              <a:rPr lang="en-US" sz="1400" b="0" dirty="0"/>
              <a:t>for all donors &amp; funding agencies; </a:t>
            </a:r>
            <a:br>
              <a:rPr lang="en-US" sz="1400" b="0" dirty="0"/>
            </a:br>
            <a:r>
              <a:rPr lang="en-US" sz="1400" b="0" dirty="0"/>
              <a:t>- </a:t>
            </a:r>
            <a:r>
              <a:rPr lang="en-GB" sz="1400" b="0" dirty="0"/>
              <a:t>In so doing, </a:t>
            </a:r>
            <a:r>
              <a:rPr lang="en-GB" sz="1400" dirty="0"/>
              <a:t>accessibility and efficiency of the systems designed to improve transparency</a:t>
            </a:r>
            <a:r>
              <a:rPr lang="en-GB" sz="1400" b="0" dirty="0"/>
              <a:t> (IATI and OCHA’s FTS) should be assessed, </a:t>
            </a:r>
            <a:r>
              <a:rPr lang="en-GB" sz="1400" dirty="0"/>
              <a:t>particularly in light of their appropriateness and user-friendliness for frontline organizations</a:t>
            </a:r>
            <a:r>
              <a:rPr lang="en-GB" sz="1400" b="0" dirty="0"/>
              <a:t>. </a:t>
            </a:r>
            <a:br>
              <a:rPr lang="en-GB" sz="1400" b="0" dirty="0"/>
            </a:br>
            <a:r>
              <a:rPr lang="en-GB" sz="1400" dirty="0"/>
              <a:t> </a:t>
            </a:r>
            <a:br>
              <a:rPr lang="en-GB" sz="1400" dirty="0"/>
            </a:br>
            <a:r>
              <a:rPr lang="en-GB" sz="1400" dirty="0"/>
              <a:t>Issue 3.3.  Limited direct funding to frontline implementers </a:t>
            </a:r>
            <a:br>
              <a:rPr lang="en-GB" sz="1400" i="1" dirty="0"/>
            </a:br>
            <a:br>
              <a:rPr lang="en-GB" sz="1400" i="1" dirty="0"/>
            </a:br>
            <a:r>
              <a:rPr lang="en-GB" sz="1400" i="1" dirty="0"/>
              <a:t>Key policy asks:</a:t>
            </a:r>
            <a:br>
              <a:rPr lang="en-GB" sz="1400" i="1" dirty="0"/>
            </a:br>
            <a:r>
              <a:rPr lang="en-GB" sz="1400" b="0" dirty="0"/>
              <a:t>- Donors must increase </a:t>
            </a:r>
            <a:r>
              <a:rPr lang="en-GB" sz="1400" dirty="0"/>
              <a:t>direct funding to all frontline responders</a:t>
            </a:r>
            <a:r>
              <a:rPr lang="en-GB" sz="1400" b="0" dirty="0"/>
              <a:t>, international, national and local </a:t>
            </a:r>
            <a:r>
              <a:rPr lang="en-GB" sz="1400" dirty="0"/>
              <a:t>by scaling up direct NGO financing modalities that have proven successful in delivering both quantity and quality funding</a:t>
            </a:r>
            <a:r>
              <a:rPr lang="en-GB" sz="1400" b="0" dirty="0"/>
              <a:t> (such as funding NGO consortia &amp; initiatives, e.g. Start Network, Program-Based Funding approaches).</a:t>
            </a:r>
            <a:br>
              <a:rPr lang="en-GB" sz="1400" b="0" dirty="0"/>
            </a:br>
            <a:r>
              <a:rPr lang="en-GB" sz="1400" b="0" dirty="0"/>
              <a:t>-  While supporting localization, donors should continue to directly fund INGOs, where and when needed, </a:t>
            </a:r>
            <a:r>
              <a:rPr lang="en-GB" sz="1400" dirty="0"/>
              <a:t>capitalizing on INGOs’ operational presence &amp; capacity to quickly respond in contexts with limited local capacity.  </a:t>
            </a:r>
            <a:r>
              <a:rPr lang="en-GB" sz="1400" b="0" dirty="0"/>
              <a:t>Whenever possible, </a:t>
            </a:r>
            <a:r>
              <a:rPr lang="en-GB" sz="1400" dirty="0"/>
              <a:t>this direct funding to INGOs should include explicit localization objectives and funding for capacity sharing with national and local actors.  </a:t>
            </a:r>
            <a:br>
              <a:rPr lang="en-GB" sz="1400" dirty="0"/>
            </a:br>
            <a:r>
              <a:rPr lang="en-GB" sz="1400" dirty="0"/>
              <a:t>- </a:t>
            </a:r>
            <a:r>
              <a:rPr lang="en-GB" sz="1400" b="0" dirty="0"/>
              <a:t>When passing funding through UN agencies and appeals, donors should hold UN agencies accountable for the timely granting of funds and cascading of flexibility measures to Implementing Partners.  </a:t>
            </a:r>
            <a:br>
              <a:rPr lang="en-GB" sz="1400" b="0" dirty="0"/>
            </a:br>
            <a:br>
              <a:rPr lang="en-GB" sz="1400" b="0" dirty="0"/>
            </a:br>
            <a:r>
              <a:rPr lang="en-GB" sz="1400" dirty="0"/>
              <a:t>Issue 3.4. </a:t>
            </a:r>
            <a:r>
              <a:rPr lang="en-GB" sz="1400" i="1" dirty="0"/>
              <a:t>Gender unaware localization is leaving women’s organizations behind</a:t>
            </a:r>
            <a:r>
              <a:rPr lang="en-GB" sz="1400" dirty="0"/>
              <a:t> (</a:t>
            </a:r>
            <a:r>
              <a:rPr lang="en-GB" sz="1400" b="0" dirty="0"/>
              <a:t>See detailed policy advocacy  position </a:t>
            </a:r>
            <a:r>
              <a:rPr lang="en-GB" sz="1400" b="0" dirty="0">
                <a:hlinkClick r:id="rId8"/>
              </a:rPr>
              <a:t>here) </a:t>
            </a:r>
            <a:br>
              <a:rPr lang="en-GB" sz="1400" dirty="0"/>
            </a:br>
            <a:br>
              <a:rPr lang="en-GB" sz="1400" i="1" dirty="0"/>
            </a:br>
            <a:r>
              <a:rPr lang="en-GB" sz="1400" i="1" dirty="0"/>
              <a:t>Key policy asks: </a:t>
            </a:r>
            <a:br>
              <a:rPr lang="en-GB" sz="1400" i="1" dirty="0"/>
            </a:br>
            <a:r>
              <a:rPr lang="en-GB" sz="1400" b="0" dirty="0"/>
              <a:t>- </a:t>
            </a:r>
            <a:r>
              <a:rPr lang="en-US" sz="1400" b="0" dirty="0"/>
              <a:t>Donors and international humanitarian actors (INGOs, UN agencies) </a:t>
            </a:r>
            <a:r>
              <a:rPr lang="en-US" sz="1400" dirty="0"/>
              <a:t>must increase the volume  </a:t>
            </a:r>
            <a:r>
              <a:rPr lang="en-US" sz="1400" b="0" dirty="0"/>
              <a:t>(at least 25%) and</a:t>
            </a:r>
            <a:r>
              <a:rPr lang="en-US" sz="1400" dirty="0"/>
              <a:t> the quality </a:t>
            </a:r>
            <a:r>
              <a:rPr lang="en-GB" sz="1400" b="0" dirty="0"/>
              <a:t>(more predictable, multi year, more flexible, less earmarked, covers all direct and indirect costs</a:t>
            </a:r>
            <a:r>
              <a:rPr lang="en-GB" sz="1400" dirty="0"/>
              <a:t>) of humanitarian funding going as directly as possible to national and local actors, including and particularly to women’s &amp; other crisis affected people’s organizations</a:t>
            </a:r>
            <a:r>
              <a:rPr lang="en-US" sz="1400" dirty="0"/>
              <a:t> </a:t>
            </a:r>
            <a:r>
              <a:rPr lang="en-US" sz="1400" b="0" dirty="0"/>
              <a:t>(Grand Bargain, C4C). </a:t>
            </a:r>
            <a:br>
              <a:rPr lang="en-US" sz="1400" b="0" dirty="0"/>
            </a:br>
            <a:br>
              <a:rPr lang="en-US" sz="1400" b="0" dirty="0"/>
            </a:br>
            <a:r>
              <a:rPr lang="en-US" sz="1400" b="0" dirty="0"/>
              <a:t>- </a:t>
            </a:r>
            <a:r>
              <a:rPr lang="en-GB" sz="1400" b="0" dirty="0"/>
              <a:t>They should also formally &amp; publicly commit and report against set </a:t>
            </a:r>
            <a:r>
              <a:rPr lang="en-GB" sz="1400" dirty="0"/>
              <a:t>agency level targets </a:t>
            </a:r>
            <a:r>
              <a:rPr lang="en-GB" sz="1400" b="0" dirty="0"/>
              <a:t>(based on their current situation / baseline, on their mandate) </a:t>
            </a:r>
            <a:r>
              <a:rPr lang="en-GB" sz="1400" dirty="0"/>
              <a:t>of humanitarian funding going to national and local women’s organizations</a:t>
            </a:r>
            <a:r>
              <a:rPr lang="en-GB" sz="1400" b="0" dirty="0"/>
              <a:t> (a 4% target was recommended at the 2016 WHS). </a:t>
            </a:r>
            <a:br>
              <a:rPr lang="en-GB" sz="1400" b="0" dirty="0"/>
            </a:br>
            <a:br>
              <a:rPr lang="en-GB" sz="1400" b="0" dirty="0"/>
            </a:br>
            <a:br>
              <a:rPr lang="en-GB" sz="1400" dirty="0"/>
            </a:br>
            <a:br>
              <a:rPr lang="en-GB" sz="1400" dirty="0"/>
            </a:br>
            <a:br>
              <a:rPr lang="en-GB" sz="1500" b="0" dirty="0"/>
            </a:br>
            <a:br>
              <a:rPr lang="en-GB" sz="1500" b="0" dirty="0"/>
            </a:br>
            <a:br>
              <a:rPr lang="en-GB" dirty="0"/>
            </a:br>
            <a:br>
              <a:rPr lang="en-GB" dirty="0"/>
            </a:br>
            <a:r>
              <a:rPr lang="en-GB" dirty="0"/>
              <a:t> </a:t>
            </a:r>
            <a:br>
              <a:rPr lang="en-GB" i="1" dirty="0"/>
            </a:br>
            <a:br>
              <a:rPr lang="en-GB" i="1" dirty="0"/>
            </a:br>
            <a:br>
              <a:rPr lang="en-GB" dirty="0"/>
            </a:br>
            <a:br>
              <a:rPr lang="en-GB" sz="1500" b="0" dirty="0"/>
            </a:br>
            <a:r>
              <a:rPr lang="en-GB" sz="1500" b="0" dirty="0"/>
              <a:t> </a:t>
            </a:r>
            <a:endParaRPr lang="en-US" sz="2100" dirty="0">
              <a:latin typeface="Fira Sans Condensed"/>
            </a:endParaRPr>
          </a:p>
        </p:txBody>
      </p:sp>
    </p:spTree>
    <p:extLst>
      <p:ext uri="{BB962C8B-B14F-4D97-AF65-F5344CB8AC3E}">
        <p14:creationId xmlns:p14="http://schemas.microsoft.com/office/powerpoint/2010/main" val="100184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12291"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765544" y="334915"/>
            <a:ext cx="9319755" cy="562917"/>
          </a:xfrm>
        </p:spPr>
        <p:txBody>
          <a:bodyPr/>
          <a:lstStyle/>
          <a:p>
            <a:pPr fontAlgn="base"/>
            <a:r>
              <a:rPr lang="en-US" dirty="0"/>
              <a:t>Linking with Women, Peace and Security</a:t>
            </a:r>
            <a:br>
              <a:rPr lang="en-GB" dirty="0"/>
            </a:br>
            <a:br>
              <a:rPr lang="en-US" sz="2100" dirty="0"/>
            </a:br>
            <a:br>
              <a:rPr lang="en-US" sz="2100" dirty="0"/>
            </a:br>
            <a:br>
              <a:rPr lang="en-US" sz="2100" dirty="0"/>
            </a:br>
            <a:br>
              <a:rPr lang="en-US" sz="1800" dirty="0"/>
            </a:br>
            <a:r>
              <a:rPr lang="en-US" sz="1800" dirty="0"/>
              <a:t>- </a:t>
            </a:r>
            <a:r>
              <a:rPr lang="en-US" sz="1800" b="0" dirty="0"/>
              <a:t>WPS is not strictly a humanitarian programming &amp; advocacy issue and is relevant across the HDP Nexus &amp; particularly in FCA settings, </a:t>
            </a:r>
            <a:br>
              <a:rPr lang="en-US" sz="1800" b="0" dirty="0"/>
            </a:br>
            <a:br>
              <a:rPr lang="en-US" sz="1800" b="0" dirty="0"/>
            </a:br>
            <a:r>
              <a:rPr lang="en-US" sz="1800" b="0" dirty="0"/>
              <a:t>- So this strategy refers to our </a:t>
            </a:r>
            <a:r>
              <a:rPr lang="en-GB" sz="1800" b="0" u="sng" dirty="0">
                <a:hlinkClick r:id="rId8"/>
              </a:rPr>
              <a:t>Women, Peace and Security Policy Advocacy Position Paper, December 2020</a:t>
            </a:r>
            <a:r>
              <a:rPr lang="en-US" sz="1800" b="0" dirty="0"/>
              <a:t>  where relevant, given </a:t>
            </a:r>
            <a:r>
              <a:rPr lang="en-US" sz="1800" dirty="0"/>
              <a:t>alignment</a:t>
            </a:r>
            <a:r>
              <a:rPr lang="en-US" sz="1800" b="0" dirty="0"/>
              <a:t> between WPS priorities (participation, protection, prevention and relief and recovery) and the issues in this strategy (participation, protection, GBV / SRHR, </a:t>
            </a:r>
            <a:r>
              <a:rPr lang="en-US" sz="1800" b="0" dirty="0" err="1"/>
              <a:t>etc</a:t>
            </a:r>
            <a:r>
              <a:rPr lang="en-US" sz="1800" b="0" dirty="0"/>
              <a:t>);</a:t>
            </a:r>
            <a:br>
              <a:rPr lang="en-US" sz="1800" b="0" dirty="0"/>
            </a:br>
            <a:br>
              <a:rPr lang="en-US" sz="1800" b="0" dirty="0"/>
            </a:br>
            <a:r>
              <a:rPr lang="en-US" sz="1800" b="0" dirty="0"/>
              <a:t>- Framing relevant issues </a:t>
            </a:r>
            <a:r>
              <a:rPr lang="en-US" sz="1800" dirty="0"/>
              <a:t>under the legally binding character of the WPS normative framework can strengthen our humanitarian advocacy</a:t>
            </a:r>
            <a:r>
              <a:rPr lang="en-US" sz="1800" b="0" dirty="0"/>
              <a:t>.</a:t>
            </a:r>
            <a:br>
              <a:rPr lang="en-US" sz="1800" dirty="0"/>
            </a:br>
            <a:br>
              <a:rPr lang="en-US" sz="1800" dirty="0"/>
            </a:br>
            <a:br>
              <a:rPr lang="en-US" sz="1800" dirty="0"/>
            </a:br>
            <a:br>
              <a:rPr lang="en-GB" sz="1800" i="1" dirty="0"/>
            </a:br>
            <a:br>
              <a:rPr lang="en-GB" sz="1800" i="1" dirty="0"/>
            </a:br>
            <a:r>
              <a:rPr lang="en-GB" sz="1800" i="1" dirty="0"/>
              <a:t> </a:t>
            </a:r>
            <a:br>
              <a:rPr lang="en-GB" dirty="0"/>
            </a:br>
            <a:r>
              <a:rPr lang="en-GB" dirty="0"/>
              <a:t> </a:t>
            </a:r>
            <a:br>
              <a:rPr lang="en-GB" i="1" dirty="0"/>
            </a:br>
            <a:br>
              <a:rPr lang="en-GB" i="1" dirty="0"/>
            </a:br>
            <a:br>
              <a:rPr lang="en-GB" dirty="0"/>
            </a:br>
            <a:br>
              <a:rPr lang="en-GB" sz="1500" b="0" dirty="0"/>
            </a:br>
            <a:r>
              <a:rPr lang="en-GB" sz="1500" b="0" dirty="0"/>
              <a:t> </a:t>
            </a:r>
            <a:endParaRPr lang="en-US" sz="2100" dirty="0">
              <a:latin typeface="Fira Sans Condensed"/>
            </a:endParaRPr>
          </a:p>
        </p:txBody>
      </p:sp>
    </p:spTree>
    <p:extLst>
      <p:ext uri="{BB962C8B-B14F-4D97-AF65-F5344CB8AC3E}">
        <p14:creationId xmlns:p14="http://schemas.microsoft.com/office/powerpoint/2010/main" val="390590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B0C15D-DD6B-4C5B-A7C8-2AE150C774B0}"/>
              </a:ext>
            </a:extLst>
          </p:cNvPr>
          <p:cNvGraphicFramePr>
            <a:graphicFrameLocks noChangeAspect="1"/>
          </p:cNvGraphicFramePr>
          <p:nvPr>
            <p:custDataLst>
              <p:tags r:id="rId2"/>
            </p:custDataLst>
          </p:nvPr>
        </p:nvGraphicFramePr>
        <p:xfrm>
          <a:off x="1525192" y="858442"/>
          <a:ext cx="1191" cy="1191"/>
        </p:xfrm>
        <a:graphic>
          <a:graphicData uri="http://schemas.openxmlformats.org/presentationml/2006/ole">
            <mc:AlternateContent xmlns:mc="http://schemas.openxmlformats.org/markup-compatibility/2006">
              <mc:Choice xmlns:v="urn:schemas-microsoft-com:vml" Requires="v">
                <p:oleObj spid="_x0000_s13315"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B0C15D-DD6B-4C5B-A7C8-2AE150C774B0}"/>
                          </a:ext>
                        </a:extLst>
                      </p:cNvPr>
                      <p:cNvPicPr/>
                      <p:nvPr/>
                    </p:nvPicPr>
                    <p:blipFill>
                      <a:blip r:embed="rId7"/>
                      <a:stretch>
                        <a:fillRect/>
                      </a:stretch>
                    </p:blipFill>
                    <p:spPr>
                      <a:xfrm>
                        <a:off x="1525192" y="858442"/>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3E4CE6A-F8D1-4265-B5EA-CADD2A8DDC07}"/>
              </a:ext>
            </a:extLst>
          </p:cNvPr>
          <p:cNvSpPr/>
          <p:nvPr>
            <p:custDataLst>
              <p:tags r:id="rId3"/>
            </p:custDataLst>
          </p:nvPr>
        </p:nvSpPr>
        <p:spPr>
          <a:xfrm>
            <a:off x="1524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a:endParaRPr lang="en-US" sz="2400" b="1">
              <a:solidFill>
                <a:srgbClr val="FFFFFF"/>
              </a:solidFill>
              <a:latin typeface="Fira Sans Condensed" panose="020B0503050000020004"/>
              <a:sym typeface="Fira Sans Condensed" panose="020B0503050000020004"/>
            </a:endParaRPr>
          </a:p>
        </p:txBody>
      </p:sp>
      <p:sp>
        <p:nvSpPr>
          <p:cNvPr id="3" name="Title 2">
            <a:extLst>
              <a:ext uri="{FF2B5EF4-FFF2-40B4-BE49-F238E27FC236}">
                <a16:creationId xmlns:a16="http://schemas.microsoft.com/office/drawing/2014/main" id="{9231F57F-83D8-4FCD-A1B1-B91A753924D8}"/>
              </a:ext>
            </a:extLst>
          </p:cNvPr>
          <p:cNvSpPr>
            <a:spLocks noGrp="1"/>
          </p:cNvSpPr>
          <p:nvPr>
            <p:ph type="title"/>
          </p:nvPr>
        </p:nvSpPr>
        <p:spPr>
          <a:xfrm>
            <a:off x="467833" y="294334"/>
            <a:ext cx="9596201" cy="562917"/>
          </a:xfrm>
        </p:spPr>
        <p:txBody>
          <a:bodyPr/>
          <a:lstStyle/>
          <a:p>
            <a:pPr fontAlgn="base"/>
            <a:r>
              <a:rPr lang="en-US" dirty="0"/>
              <a:t>Key </a:t>
            </a:r>
            <a:r>
              <a:rPr lang="en-US" dirty="0">
                <a:hlinkClick r:id="rId8"/>
              </a:rPr>
              <a:t>principles &amp; main advocacy tactics  </a:t>
            </a:r>
            <a:br>
              <a:rPr lang="en-GB" dirty="0"/>
            </a:br>
            <a:br>
              <a:rPr lang="en-US" sz="2100" dirty="0"/>
            </a:br>
            <a:br>
              <a:rPr lang="en-US" sz="1800" i="1" dirty="0"/>
            </a:br>
            <a:r>
              <a:rPr lang="en-GB" sz="1800" i="1" dirty="0"/>
              <a:t>Walking the talk </a:t>
            </a:r>
            <a:r>
              <a:rPr lang="en-GB" sz="1800" b="0" i="1" dirty="0"/>
              <a:t>(closing gap between advocacy and our own practice; internal advocacy) </a:t>
            </a:r>
            <a:br>
              <a:rPr lang="en-US" sz="1800" b="0" i="1" dirty="0"/>
            </a:br>
            <a:br>
              <a:rPr lang="en-US" sz="1800" b="0" i="1" dirty="0"/>
            </a:br>
            <a:r>
              <a:rPr lang="en-US" sz="1800" b="0" i="1" dirty="0"/>
              <a:t>Driven and inspired by </a:t>
            </a:r>
            <a:r>
              <a:rPr lang="en-GB" sz="1800" i="1" dirty="0"/>
              <a:t>Feminist principles  </a:t>
            </a:r>
            <a:r>
              <a:rPr lang="en-GB" sz="1800" b="0" i="1" dirty="0"/>
              <a:t>(see below notes)</a:t>
            </a:r>
            <a:br>
              <a:rPr lang="en-GB" sz="1800" b="0" i="1" dirty="0"/>
            </a:br>
            <a:br>
              <a:rPr lang="en-GB" sz="1800" b="0" i="1" dirty="0"/>
            </a:br>
            <a:r>
              <a:rPr lang="en-GB" sz="1800" i="1" dirty="0"/>
              <a:t>Ceding space </a:t>
            </a:r>
            <a:r>
              <a:rPr lang="en-GB" sz="1800" b="0" i="1" dirty="0"/>
              <a:t>to women’s organizations, </a:t>
            </a:r>
            <a:r>
              <a:rPr lang="en-GB" sz="1800" i="1" dirty="0"/>
              <a:t>letting them set the agenda </a:t>
            </a:r>
            <a:r>
              <a:rPr lang="en-GB" sz="1800" b="0" i="1" dirty="0"/>
              <a:t>(and managing trade-offs for visibility)</a:t>
            </a:r>
            <a:br>
              <a:rPr lang="en-GB" sz="1800" b="0" i="1" dirty="0"/>
            </a:br>
            <a:br>
              <a:rPr lang="en-GB" sz="1800" b="0" i="1" dirty="0"/>
            </a:br>
            <a:r>
              <a:rPr lang="en-GB" sz="1800" i="1" dirty="0"/>
              <a:t>Cautiously Bold, </a:t>
            </a:r>
            <a:r>
              <a:rPr lang="en-GB" sz="1800" b="0" i="1" dirty="0"/>
              <a:t>continuously balancing benefits of speaking out versus potential harm on people in need, CARE &amp; partners’ staff and protecting our operations so that we can continue to save lives.   </a:t>
            </a:r>
            <a:br>
              <a:rPr lang="en-GB" sz="1800" b="0" i="1" dirty="0"/>
            </a:br>
            <a:br>
              <a:rPr lang="en-GB" sz="1800" b="0" i="1" dirty="0"/>
            </a:br>
            <a:r>
              <a:rPr lang="en-GB" sz="1800" b="0" i="1" dirty="0"/>
              <a:t>As a dual mandated organization, </a:t>
            </a:r>
            <a:r>
              <a:rPr lang="en-GB" sz="1800" i="1" dirty="0"/>
              <a:t>coherently balancing advocacy on root causes </a:t>
            </a:r>
            <a:r>
              <a:rPr lang="en-GB" sz="1800" b="0" i="1" dirty="0"/>
              <a:t>(drivers of conflict – especially how gender inequality contributes to humanitarian needs)  and </a:t>
            </a:r>
            <a:r>
              <a:rPr lang="en-GB" sz="1800" i="1" dirty="0"/>
              <a:t>needs</a:t>
            </a:r>
            <a:r>
              <a:rPr lang="en-GB" sz="1800" b="0" i="1" dirty="0"/>
              <a:t> (humanitarian imperative).   </a:t>
            </a:r>
            <a:br>
              <a:rPr lang="en-GB" sz="1800" b="0" i="1" dirty="0"/>
            </a:br>
            <a:br>
              <a:rPr lang="en-GB" sz="1800" b="0" i="1" dirty="0"/>
            </a:br>
            <a:r>
              <a:rPr lang="en-GB" sz="1800" i="1" dirty="0"/>
              <a:t>Evidence based </a:t>
            </a:r>
            <a:r>
              <a:rPr lang="en-GB" sz="1800" b="0" i="1" dirty="0"/>
              <a:t>(advocacy on priority issues is informed by evidence from our priority crisis (Currently Venezuela, Central America Triangle, Central Sahel (Burkina, Niger, Mali), Nigeria, Syria, Yemen, Ethiopia, South Sudan, Sudan, Somalia, DRC, Bangladesh, Myanmar.  </a:t>
            </a:r>
            <a:br>
              <a:rPr lang="en-GB" sz="1800" b="0" i="1" dirty="0"/>
            </a:br>
            <a:br>
              <a:rPr lang="en-GB" sz="1800" b="0" i="1" dirty="0"/>
            </a:br>
            <a:br>
              <a:rPr lang="en-GB" sz="1600" b="0" i="1" dirty="0"/>
            </a:br>
            <a:br>
              <a:rPr lang="en-GB" sz="1800" b="0" i="1" dirty="0"/>
            </a:br>
            <a:br>
              <a:rPr lang="en-GB" sz="1800" b="0" i="1" dirty="0"/>
            </a:br>
            <a:br>
              <a:rPr lang="en-GB" sz="1800" i="1" dirty="0"/>
            </a:br>
            <a:br>
              <a:rPr lang="en-GB" sz="1800" i="1" dirty="0"/>
            </a:br>
            <a:br>
              <a:rPr lang="en-GB" sz="1800" i="1" dirty="0"/>
            </a:br>
            <a:br>
              <a:rPr lang="en-GB" sz="1800" i="1" dirty="0"/>
            </a:br>
            <a:br>
              <a:rPr lang="en-GB" sz="1800" i="1" dirty="0"/>
            </a:br>
            <a:br>
              <a:rPr lang="en-GB" sz="1800" i="1" dirty="0"/>
            </a:br>
            <a:r>
              <a:rPr lang="en-GB" sz="1800" i="1" dirty="0"/>
              <a:t> </a:t>
            </a:r>
            <a:br>
              <a:rPr lang="en-GB" dirty="0"/>
            </a:br>
            <a:r>
              <a:rPr lang="en-GB" dirty="0"/>
              <a:t> </a:t>
            </a:r>
            <a:br>
              <a:rPr lang="en-GB" i="1" dirty="0"/>
            </a:br>
            <a:br>
              <a:rPr lang="en-GB" i="1" dirty="0"/>
            </a:br>
            <a:br>
              <a:rPr lang="en-GB" dirty="0"/>
            </a:br>
            <a:br>
              <a:rPr lang="en-GB" sz="1500" b="0" dirty="0"/>
            </a:br>
            <a:r>
              <a:rPr lang="en-GB" sz="1500" b="0" dirty="0"/>
              <a:t> </a:t>
            </a:r>
            <a:endParaRPr lang="en-US" sz="2100" dirty="0">
              <a:latin typeface="Fira Sans Condensed"/>
            </a:endParaRPr>
          </a:p>
        </p:txBody>
      </p:sp>
    </p:spTree>
    <p:extLst>
      <p:ext uri="{BB962C8B-B14F-4D97-AF65-F5344CB8AC3E}">
        <p14:creationId xmlns:p14="http://schemas.microsoft.com/office/powerpoint/2010/main" val="127356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a:t>
            </a:r>
            <a:r>
              <a:rPr lang="en-GB" b="0" dirty="0"/>
              <a:t>does Global Humanitarian Advocacy?</a:t>
            </a:r>
          </a:p>
        </p:txBody>
      </p:sp>
      <p:sp>
        <p:nvSpPr>
          <p:cNvPr id="3" name="Content Placeholder 2"/>
          <p:cNvSpPr>
            <a:spLocks noGrp="1"/>
          </p:cNvSpPr>
          <p:nvPr>
            <p:ph idx="1"/>
          </p:nvPr>
        </p:nvSpPr>
        <p:spPr>
          <a:xfrm>
            <a:off x="609600" y="972457"/>
            <a:ext cx="10368601" cy="5428343"/>
          </a:xfrm>
        </p:spPr>
        <p:txBody>
          <a:bodyPr>
            <a:noAutofit/>
          </a:bodyPr>
          <a:lstStyle/>
          <a:p>
            <a:pPr marL="0" indent="0">
              <a:buNone/>
            </a:pPr>
            <a:r>
              <a:rPr lang="en-GB" sz="1400" dirty="0">
                <a:latin typeface="Fira Sans Condensed" panose="020B0503050000020004" pitchFamily="34" charset="0"/>
                <a:cs typeface="Calibri" panose="020F0502020204030204" pitchFamily="34" charset="0"/>
              </a:rPr>
              <a:t>A cross-CARE, multidisciplinary team </a:t>
            </a:r>
            <a:r>
              <a:rPr lang="en-GB" sz="1400" b="1" dirty="0">
                <a:latin typeface="Fira Sans Condensed" panose="020B0503050000020004" pitchFamily="34" charset="0"/>
                <a:cs typeface="Calibri" panose="020F0502020204030204" pitchFamily="34" charset="0"/>
              </a:rPr>
              <a:t>leads advocacy </a:t>
            </a:r>
            <a:r>
              <a:rPr lang="en-GB" sz="1400" dirty="0">
                <a:latin typeface="Fira Sans Condensed" panose="020B0503050000020004" pitchFamily="34" charset="0"/>
                <a:cs typeface="Calibri" panose="020F0502020204030204" pitchFamily="34" charset="0"/>
              </a:rPr>
              <a:t>efforts</a:t>
            </a:r>
          </a:p>
          <a:p>
            <a:r>
              <a:rPr lang="en-GB" sz="1400" dirty="0">
                <a:latin typeface="Fira Sans Condensed" panose="020B0503050000020004" pitchFamily="34" charset="0"/>
                <a:cs typeface="Calibri" panose="020F0502020204030204" pitchFamily="34" charset="0"/>
              </a:rPr>
              <a:t>CI Secretariat (CI Head of Global Advocacy, Ebony Riddell-Bamber): </a:t>
            </a:r>
          </a:p>
          <a:p>
            <a:pPr lvl="1"/>
            <a:r>
              <a:rPr lang="en-GB" sz="1400" b="1" dirty="0">
                <a:latin typeface="Fira Sans Condensed" panose="020B0503050000020004" pitchFamily="34" charset="0"/>
                <a:cs typeface="Calibri" panose="020F0502020204030204" pitchFamily="34" charset="0"/>
              </a:rPr>
              <a:t>Geneva</a:t>
            </a:r>
            <a:r>
              <a:rPr lang="en-GB" sz="1400" dirty="0">
                <a:latin typeface="Fira Sans Condensed" panose="020B0503050000020004" pitchFamily="34" charset="0"/>
                <a:cs typeface="Calibri" panose="020F0502020204030204" pitchFamily="34" charset="0"/>
              </a:rPr>
              <a:t>:  Humanitarian Impact Area Advocacy Lead &amp; UN Geneva Rep (Delphine Pinault),;</a:t>
            </a:r>
          </a:p>
          <a:p>
            <a:pPr lvl="1"/>
            <a:r>
              <a:rPr lang="en-GB" sz="1400" b="1" dirty="0">
                <a:latin typeface="Fira Sans Condensed" panose="020B0503050000020004" pitchFamily="34" charset="0"/>
                <a:cs typeface="Calibri" panose="020F0502020204030204" pitchFamily="34" charset="0"/>
              </a:rPr>
              <a:t>New York </a:t>
            </a:r>
            <a:r>
              <a:rPr lang="en-GB" sz="1400" dirty="0">
                <a:latin typeface="Fira Sans Condensed" panose="020B0503050000020004" pitchFamily="34" charset="0"/>
                <a:cs typeface="Calibri" panose="020F0502020204030204" pitchFamily="34" charset="0"/>
              </a:rPr>
              <a:t>Head of office &amp; UN Rep (Vanessa Jackson)</a:t>
            </a:r>
          </a:p>
          <a:p>
            <a:pPr lvl="1"/>
            <a:r>
              <a:rPr lang="en-GB" sz="1400" b="1" dirty="0">
                <a:latin typeface="Fira Sans Condensed" panose="020B0503050000020004" pitchFamily="34" charset="0"/>
                <a:cs typeface="Calibri" panose="020F0502020204030204" pitchFamily="34" charset="0"/>
              </a:rPr>
              <a:t>Brussel</a:t>
            </a:r>
            <a:r>
              <a:rPr lang="en-GB" sz="1400" dirty="0">
                <a:latin typeface="Fira Sans Condensed" panose="020B0503050000020004" pitchFamily="34" charset="0"/>
                <a:cs typeface="Calibri" panose="020F0502020204030204" pitchFamily="34" charset="0"/>
              </a:rPr>
              <a:t>s EU office (Celine Mias – Head of office, Julieta Gonzales &amp; Carolina Morgado); all only a % time and based on EU and European members’ interest), </a:t>
            </a:r>
          </a:p>
          <a:p>
            <a:r>
              <a:rPr lang="en-GB" sz="1400" b="1" dirty="0">
                <a:latin typeface="Fira Sans Condensed" panose="020B0503050000020004" pitchFamily="34" charset="0"/>
                <a:cs typeface="Calibri" panose="020F0502020204030204" pitchFamily="34" charset="0"/>
              </a:rPr>
              <a:t>CMPs at capital level </a:t>
            </a:r>
            <a:r>
              <a:rPr lang="en-GB" sz="1400" dirty="0">
                <a:latin typeface="Fira Sans Condensed" panose="020B0503050000020004" pitchFamily="34" charset="0"/>
                <a:cs typeface="Calibri" panose="020F0502020204030204" pitchFamily="34" charset="0"/>
              </a:rPr>
              <a:t>(DC, London, Paris, etc) but few (except CUSA) have dedicated humanitarian advocacy capacity; </a:t>
            </a:r>
          </a:p>
          <a:p>
            <a:r>
              <a:rPr lang="en-GB" sz="1400" dirty="0">
                <a:latin typeface="Fira Sans Condensed" panose="020B0503050000020004" pitchFamily="34" charset="0"/>
                <a:cs typeface="Calibri" panose="020F0502020204030204" pitchFamily="34" charset="0"/>
              </a:rPr>
              <a:t>Regional Advocacy positions </a:t>
            </a:r>
          </a:p>
          <a:p>
            <a:r>
              <a:rPr lang="en-GB" sz="1400" dirty="0">
                <a:latin typeface="Fira Sans Condensed" panose="020B0503050000020004" pitchFamily="34" charset="0"/>
                <a:cs typeface="Calibri" panose="020F0502020204030204" pitchFamily="34" charset="0"/>
              </a:rPr>
              <a:t>Crisis affected countries’ staff (few have dedicated advocacy positions)</a:t>
            </a:r>
          </a:p>
          <a:p>
            <a:r>
              <a:rPr lang="en-GB" sz="1400" b="1" dirty="0">
                <a:latin typeface="Fira Sans Condensed" panose="020B0503050000020004" pitchFamily="34" charset="0"/>
                <a:cs typeface="Calibri" panose="020F0502020204030204" pitchFamily="34" charset="0"/>
              </a:rPr>
              <a:t>Partners:  INCREASINGLY IMPORTANT </a:t>
            </a:r>
          </a:p>
          <a:p>
            <a:pPr marL="0" indent="0">
              <a:buNone/>
            </a:pPr>
            <a:endParaRPr lang="en-GB" sz="1400" dirty="0">
              <a:latin typeface="Fira Sans Condensed" panose="020B0503050000020004" pitchFamily="34" charset="0"/>
              <a:cs typeface="Calibri" panose="020F0502020204030204" pitchFamily="34" charset="0"/>
            </a:endParaRPr>
          </a:p>
          <a:p>
            <a:pPr marL="0" indent="0">
              <a:buNone/>
            </a:pPr>
            <a:r>
              <a:rPr lang="en-GB" sz="1400" dirty="0">
                <a:latin typeface="Fira Sans Condensed" panose="020B0503050000020004" pitchFamily="34" charset="0"/>
                <a:cs typeface="Calibri" panose="020F0502020204030204" pitchFamily="34" charset="0"/>
              </a:rPr>
              <a:t>Different parts of the organization </a:t>
            </a:r>
            <a:r>
              <a:rPr lang="en-GB" sz="1400" b="1" dirty="0">
                <a:latin typeface="Fira Sans Condensed" panose="020B0503050000020004" pitchFamily="34" charset="0"/>
                <a:cs typeface="Calibri" panose="020F0502020204030204" pitchFamily="34" charset="0"/>
              </a:rPr>
              <a:t>contribute and support</a:t>
            </a:r>
            <a:r>
              <a:rPr lang="en-GB" sz="1400" dirty="0">
                <a:latin typeface="Fira Sans Condensed" panose="020B0503050000020004" pitchFamily="34" charset="0"/>
                <a:cs typeface="Calibri" panose="020F0502020204030204" pitchFamily="34" charset="0"/>
              </a:rPr>
              <a:t>:  </a:t>
            </a:r>
          </a:p>
          <a:p>
            <a:r>
              <a:rPr lang="en-GB" sz="1400" b="1" dirty="0">
                <a:latin typeface="Fira Sans Condensed" panose="020B0503050000020004" pitchFamily="34" charset="0"/>
                <a:cs typeface="Calibri" panose="020F0502020204030204" pitchFamily="34" charset="0"/>
              </a:rPr>
              <a:t>Regional</a:t>
            </a:r>
            <a:r>
              <a:rPr lang="en-GB" sz="1400" dirty="0">
                <a:latin typeface="Fira Sans Condensed" panose="020B0503050000020004" pitchFamily="34" charset="0"/>
                <a:cs typeface="Calibri" panose="020F0502020204030204" pitchFamily="34" charset="0"/>
              </a:rPr>
              <a:t> staff: RDs, DRDs to some extent, Regional Humanitarian Coordinators;</a:t>
            </a:r>
          </a:p>
          <a:p>
            <a:r>
              <a:rPr lang="en-GB" sz="1400" dirty="0">
                <a:latin typeface="Fira Sans Condensed" panose="020B0503050000020004" pitchFamily="34" charset="0"/>
                <a:cs typeface="Calibri" panose="020F0502020204030204" pitchFamily="34" charset="0"/>
              </a:rPr>
              <a:t>Crisis affected </a:t>
            </a:r>
            <a:r>
              <a:rPr lang="en-GB" sz="1400" b="1" dirty="0">
                <a:latin typeface="Fira Sans Condensed" panose="020B0503050000020004" pitchFamily="34" charset="0"/>
                <a:cs typeface="Calibri" panose="020F0502020204030204" pitchFamily="34" charset="0"/>
              </a:rPr>
              <a:t>countries</a:t>
            </a:r>
            <a:r>
              <a:rPr lang="en-GB" sz="1400" dirty="0">
                <a:latin typeface="Fira Sans Condensed" panose="020B0503050000020004" pitchFamily="34" charset="0"/>
                <a:cs typeface="Calibri" panose="020F0502020204030204" pitchFamily="34" charset="0"/>
              </a:rPr>
              <a:t>’ staff (CD, ACDs, few country have dedicated specific advocacy staff); </a:t>
            </a:r>
          </a:p>
          <a:p>
            <a:r>
              <a:rPr lang="en-GB" sz="1400" b="1" dirty="0">
                <a:latin typeface="Fira Sans Condensed" panose="020B0503050000020004" pitchFamily="34" charset="0"/>
                <a:cs typeface="Calibri" panose="020F0502020204030204" pitchFamily="34" charset="0"/>
              </a:rPr>
              <a:t>Technical and sector specialists</a:t>
            </a:r>
            <a:r>
              <a:rPr lang="en-GB" sz="1400" dirty="0">
                <a:latin typeface="Fira Sans Condensed" panose="020B0503050000020004" pitchFamily="34" charset="0"/>
                <a:cs typeface="Calibri" panose="020F0502020204030204" pitchFamily="34" charset="0"/>
              </a:rPr>
              <a:t>, notably on Gender (Isadora &amp; </a:t>
            </a:r>
            <a:r>
              <a:rPr lang="en-GB" sz="1400" dirty="0" err="1">
                <a:latin typeface="Fira Sans Condensed" panose="020B0503050000020004" pitchFamily="34" charset="0"/>
                <a:cs typeface="Calibri" panose="020F0502020204030204" pitchFamily="34" charset="0"/>
              </a:rPr>
              <a:t>GiE</a:t>
            </a:r>
            <a:r>
              <a:rPr lang="en-GB" sz="1400" dirty="0">
                <a:latin typeface="Fira Sans Condensed" panose="020B0503050000020004" pitchFamily="34" charset="0"/>
                <a:cs typeface="Calibri" panose="020F0502020204030204" pitchFamily="34" charset="0"/>
              </a:rPr>
              <a:t> team) and priority sectors (see spaces / clusters where they engage in other slide); </a:t>
            </a:r>
          </a:p>
          <a:p>
            <a:r>
              <a:rPr lang="en-GB" sz="1400" dirty="0">
                <a:latin typeface="Fira Sans Condensed" panose="020B0503050000020004" pitchFamily="34" charset="0"/>
                <a:cs typeface="Calibri" panose="020F0502020204030204" pitchFamily="34" charset="0"/>
              </a:rPr>
              <a:t>Humanitarian program staff, CARE Emergency Group staff;</a:t>
            </a:r>
          </a:p>
          <a:p>
            <a:r>
              <a:rPr lang="en-GB" sz="1400" dirty="0">
                <a:latin typeface="Fira Sans Condensed" panose="020B0503050000020004" pitchFamily="34" charset="0"/>
                <a:cs typeface="Calibri" panose="020F0502020204030204" pitchFamily="34" charset="0"/>
              </a:rPr>
              <a:t>Other supporters in CARE Members – National Directors, Humanitarian Directors, Program Directors</a:t>
            </a:r>
          </a:p>
        </p:txBody>
      </p:sp>
    </p:spTree>
    <p:extLst>
      <p:ext uri="{BB962C8B-B14F-4D97-AF65-F5344CB8AC3E}">
        <p14:creationId xmlns:p14="http://schemas.microsoft.com/office/powerpoint/2010/main" val="337135208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28" y="266526"/>
            <a:ext cx="10972800" cy="520283"/>
          </a:xfrm>
        </p:spPr>
        <p:txBody>
          <a:bodyPr/>
          <a:lstStyle/>
          <a:p>
            <a:r>
              <a:rPr lang="en-GB" dirty="0"/>
              <a:t>How </a:t>
            </a:r>
            <a:r>
              <a:rPr lang="en-GB" b="0" dirty="0"/>
              <a:t>do we do it?</a:t>
            </a:r>
          </a:p>
        </p:txBody>
      </p:sp>
      <p:sp>
        <p:nvSpPr>
          <p:cNvPr id="3" name="Content Placeholder 2"/>
          <p:cNvSpPr>
            <a:spLocks noGrp="1"/>
          </p:cNvSpPr>
          <p:nvPr>
            <p:ph idx="1"/>
          </p:nvPr>
        </p:nvSpPr>
        <p:spPr>
          <a:xfrm>
            <a:off x="531628" y="775945"/>
            <a:ext cx="10136373" cy="5586413"/>
          </a:xfrm>
        </p:spPr>
        <p:txBody>
          <a:bodyPr>
            <a:noAutofit/>
          </a:bodyPr>
          <a:lstStyle/>
          <a:p>
            <a:r>
              <a:rPr lang="en-GB" sz="1800" dirty="0"/>
              <a:t>Largely </a:t>
            </a:r>
            <a:r>
              <a:rPr lang="en-GB" sz="1800" b="1" dirty="0"/>
              <a:t>lobbying by leveraging the strategic spaces, events &amp; actors we have access</a:t>
            </a:r>
            <a:r>
              <a:rPr lang="en-GB" sz="1800" dirty="0"/>
              <a:t> to (e.g. direct engagement &amp; briefings of donors &amp; UN &amp; EU MS, UN agencies, UN Security Council, EU Council, global IASC structures, </a:t>
            </a:r>
            <a:r>
              <a:rPr lang="en-GB" sz="1800" dirty="0">
                <a:hlinkClick r:id="rId3"/>
              </a:rPr>
              <a:t>Grand Bargain</a:t>
            </a:r>
            <a:r>
              <a:rPr lang="en-GB" sz="1800" dirty="0"/>
              <a:t>, </a:t>
            </a:r>
            <a:r>
              <a:rPr lang="en-GB" sz="1800" dirty="0">
                <a:hlinkClick r:id="rId4"/>
              </a:rPr>
              <a:t>Charter For Change</a:t>
            </a:r>
            <a:r>
              <a:rPr lang="en-GB" sz="1800" dirty="0"/>
              <a:t>; etc)</a:t>
            </a:r>
          </a:p>
          <a:p>
            <a:r>
              <a:rPr lang="en-GB" sz="1800" dirty="0"/>
              <a:t>Directly engaging and </a:t>
            </a:r>
            <a:r>
              <a:rPr lang="en-GB" sz="1800" b="1" dirty="0"/>
              <a:t>through NGO consortia </a:t>
            </a:r>
            <a:r>
              <a:rPr lang="en-GB" sz="1800" dirty="0"/>
              <a:t>(ICVA, SCHR and InterAction);</a:t>
            </a:r>
          </a:p>
          <a:p>
            <a:r>
              <a:rPr lang="en-GB" sz="1800" dirty="0"/>
              <a:t>Combination of </a:t>
            </a:r>
            <a:r>
              <a:rPr lang="en-GB" sz="1800" b="1" dirty="0"/>
              <a:t>private and public </a:t>
            </a:r>
            <a:r>
              <a:rPr lang="en-GB" sz="1800" dirty="0"/>
              <a:t>advocacy (weighing risks);</a:t>
            </a:r>
          </a:p>
          <a:p>
            <a:r>
              <a:rPr lang="en-GB" sz="1800" dirty="0"/>
              <a:t>Often and preferably </a:t>
            </a:r>
            <a:r>
              <a:rPr lang="en-GB" sz="1800" b="1" dirty="0"/>
              <a:t>collective</a:t>
            </a:r>
            <a:r>
              <a:rPr lang="en-GB" sz="1800" dirty="0"/>
              <a:t> effort;</a:t>
            </a:r>
          </a:p>
          <a:p>
            <a:r>
              <a:rPr lang="en-GB" sz="1800" dirty="0"/>
              <a:t>When possible, supported by </a:t>
            </a:r>
            <a:r>
              <a:rPr lang="en-GB" sz="1800" b="1" dirty="0"/>
              <a:t>communication products </a:t>
            </a:r>
            <a:r>
              <a:rPr lang="en-GB" sz="1800" dirty="0"/>
              <a:t>to amplify (PRs etc);</a:t>
            </a:r>
          </a:p>
          <a:p>
            <a:r>
              <a:rPr lang="en-GB" sz="1800" dirty="0"/>
              <a:t>Some campaigning (e.g. SLIC) but still limited; </a:t>
            </a:r>
          </a:p>
          <a:p>
            <a:r>
              <a:rPr lang="en-GB" sz="1800" dirty="0"/>
              <a:t>Collaboration with technical staff sitting in </a:t>
            </a:r>
            <a:r>
              <a:rPr lang="en-GB" sz="1800" b="1" dirty="0"/>
              <a:t>clusters and technical WGs</a:t>
            </a:r>
            <a:r>
              <a:rPr lang="en-GB" sz="1800" dirty="0"/>
              <a:t>;</a:t>
            </a:r>
          </a:p>
          <a:p>
            <a:pPr marL="0" indent="0">
              <a:buNone/>
            </a:pPr>
            <a:r>
              <a:rPr lang="en-GB" sz="1800" dirty="0"/>
              <a:t>Internally: </a:t>
            </a:r>
          </a:p>
          <a:p>
            <a:r>
              <a:rPr lang="en-GB" sz="1800" b="1" dirty="0"/>
              <a:t>CI-crisis specific advocacy groups </a:t>
            </a:r>
            <a:r>
              <a:rPr lang="en-GB" sz="1800" dirty="0"/>
              <a:t>/ calls / teams channels for priority crisis; </a:t>
            </a:r>
          </a:p>
          <a:p>
            <a:r>
              <a:rPr lang="en-GB" sz="1800" dirty="0"/>
              <a:t>Some </a:t>
            </a:r>
            <a:r>
              <a:rPr lang="en-GB" sz="1800" b="1" dirty="0"/>
              <a:t>thematic groups / CoP </a:t>
            </a:r>
            <a:r>
              <a:rPr lang="en-GB" sz="1800" dirty="0"/>
              <a:t>(CI-WPS advocacy, CoP on safeguarding humanitarian space, Humanitarian Partnership CoP, monthly regional to global coordination calls, Grand Bargain updates and teams channel, etc)</a:t>
            </a:r>
          </a:p>
        </p:txBody>
      </p:sp>
      <p:sp>
        <p:nvSpPr>
          <p:cNvPr id="4" name="Date Placeholder 3"/>
          <p:cNvSpPr>
            <a:spLocks noGrp="1"/>
          </p:cNvSpPr>
          <p:nvPr>
            <p:ph type="dt" sz="half" idx="10"/>
          </p:nvPr>
        </p:nvSpPr>
        <p:spPr/>
        <p:txBody>
          <a:bodyPr/>
          <a:lstStyle/>
          <a:p>
            <a:fld id="{D8FDC965-7079-4FF3-AE33-48291CC3087C}" type="datetime4">
              <a:rPr lang="en-US" smtClean="0"/>
              <a:pPr/>
              <a:t>July 6, 2022</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13</a:t>
            </a:fld>
            <a:endParaRPr lang="en-US" dirty="0"/>
          </a:p>
        </p:txBody>
      </p:sp>
    </p:spTree>
    <p:extLst>
      <p:ext uri="{BB962C8B-B14F-4D97-AF65-F5344CB8AC3E}">
        <p14:creationId xmlns:p14="http://schemas.microsoft.com/office/powerpoint/2010/main" val="910440420"/>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JkH_GpDGTecxTkvwdhz77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JkH_GpDGTecxTkvwdhz77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JkH_GpDGTecxTkvwdhz77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OjpqJo1uzWHGjXSt7ej5A"/>
</p:tagLst>
</file>

<file path=ppt/theme/theme1.xml><?xml version="1.0" encoding="utf-8"?>
<a:theme xmlns:a="http://schemas.openxmlformats.org/drawingml/2006/main" name="CARE Template">
  <a:themeElements>
    <a:clrScheme name="CARE Brand Colors">
      <a:dk1>
        <a:srgbClr val="E36F1E"/>
      </a:dk1>
      <a:lt1>
        <a:srgbClr val="FFFFFF"/>
      </a:lt1>
      <a:dk2>
        <a:srgbClr val="E36F1E"/>
      </a:dk2>
      <a:lt2>
        <a:srgbClr val="F3B223"/>
      </a:lt2>
      <a:accent1>
        <a:srgbClr val="E36F1E"/>
      </a:accent1>
      <a:accent2>
        <a:srgbClr val="F3B223"/>
      </a:accent2>
      <a:accent3>
        <a:srgbClr val="AA182C"/>
      </a:accent3>
      <a:accent4>
        <a:srgbClr val="68813C"/>
      </a:accent4>
      <a:accent5>
        <a:srgbClr val="510C76"/>
      </a:accent5>
      <a:accent6>
        <a:srgbClr val="004987"/>
      </a:accent6>
      <a:hlink>
        <a:srgbClr val="E36F1E"/>
      </a:hlink>
      <a:folHlink>
        <a:srgbClr val="F3B22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_PPT_Template_Widescreen_04.24.19" id="{70314EBD-3007-374F-B6A7-FEAB63449897}" vid="{BCE788C9-8EF4-ED4E-B74E-78A87BCCEC82}"/>
    </a:ext>
  </a:extLst>
</a:theme>
</file>

<file path=ppt/theme/theme2.xml><?xml version="1.0" encoding="utf-8"?>
<a:theme xmlns:a="http://schemas.openxmlformats.org/drawingml/2006/main" name="CARE_Supergraphic_White">
  <a:themeElements>
    <a:clrScheme name="CARE Colors">
      <a:dk1>
        <a:srgbClr val="330000"/>
      </a:dk1>
      <a:lt1>
        <a:srgbClr val="54585A"/>
      </a:lt1>
      <a:dk2>
        <a:srgbClr val="CC6600"/>
      </a:dk2>
      <a:lt2>
        <a:srgbClr val="B4B4B4"/>
      </a:lt2>
      <a:accent1>
        <a:srgbClr val="CCCCCC"/>
      </a:accent1>
      <a:accent2>
        <a:srgbClr val="8F993E"/>
      </a:accent2>
      <a:accent3>
        <a:srgbClr val="007FA3"/>
      </a:accent3>
      <a:accent4>
        <a:srgbClr val="84329B"/>
      </a:accent4>
      <a:accent5>
        <a:srgbClr val="AF272F"/>
      </a:accent5>
      <a:accent6>
        <a:srgbClr val="993300"/>
      </a:accent6>
      <a:hlink>
        <a:srgbClr val="EFB71B"/>
      </a:hlink>
      <a:folHlink>
        <a:srgbClr val="DE6E1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ARE Template">
  <a:themeElements>
    <a:clrScheme name="CARE Brand Colors">
      <a:dk1>
        <a:srgbClr val="E36F1E"/>
      </a:dk1>
      <a:lt1>
        <a:srgbClr val="FFFFFF"/>
      </a:lt1>
      <a:dk2>
        <a:srgbClr val="E36F1E"/>
      </a:dk2>
      <a:lt2>
        <a:srgbClr val="F3B223"/>
      </a:lt2>
      <a:accent1>
        <a:srgbClr val="E36F1E"/>
      </a:accent1>
      <a:accent2>
        <a:srgbClr val="F3B223"/>
      </a:accent2>
      <a:accent3>
        <a:srgbClr val="AA182C"/>
      </a:accent3>
      <a:accent4>
        <a:srgbClr val="68813C"/>
      </a:accent4>
      <a:accent5>
        <a:srgbClr val="510C76"/>
      </a:accent5>
      <a:accent6>
        <a:srgbClr val="004987"/>
      </a:accent6>
      <a:hlink>
        <a:srgbClr val="E36F1E"/>
      </a:hlink>
      <a:folHlink>
        <a:srgbClr val="F3B22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_PPT_Template_Widescreen_04.24.19" id="{70314EBD-3007-374F-B6A7-FEAB63449897}" vid="{BCE788C9-8EF4-ED4E-B74E-78A87BCCEC82}"/>
    </a:ext>
  </a:extLst>
</a:theme>
</file>

<file path=ppt/theme/theme4.xml><?xml version="1.0" encoding="utf-8"?>
<a:theme xmlns:a="http://schemas.openxmlformats.org/drawingml/2006/main" name="3_CARE Template">
  <a:themeElements>
    <a:clrScheme name="CARE Brand Colors">
      <a:dk1>
        <a:srgbClr val="E36F1E"/>
      </a:dk1>
      <a:lt1>
        <a:srgbClr val="FFFFFF"/>
      </a:lt1>
      <a:dk2>
        <a:srgbClr val="E36F1E"/>
      </a:dk2>
      <a:lt2>
        <a:srgbClr val="F3B223"/>
      </a:lt2>
      <a:accent1>
        <a:srgbClr val="E36F1E"/>
      </a:accent1>
      <a:accent2>
        <a:srgbClr val="F3B223"/>
      </a:accent2>
      <a:accent3>
        <a:srgbClr val="AA182C"/>
      </a:accent3>
      <a:accent4>
        <a:srgbClr val="68813C"/>
      </a:accent4>
      <a:accent5>
        <a:srgbClr val="510C76"/>
      </a:accent5>
      <a:accent6>
        <a:srgbClr val="004987"/>
      </a:accent6>
      <a:hlink>
        <a:srgbClr val="E36F1E"/>
      </a:hlink>
      <a:folHlink>
        <a:srgbClr val="F3B22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_PPT_Template_Widescreen_04.24.19" id="{70314EBD-3007-374F-B6A7-FEAB63449897}" vid="{BCE788C9-8EF4-ED4E-B74E-78A87BCCEC8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4D5CBD061ABF42B9921C7D904BD5D8" ma:contentTypeVersion="7" ma:contentTypeDescription="Create a new document." ma:contentTypeScope="" ma:versionID="bbb9b6837ec1faf11b0199089d437f29">
  <xsd:schema xmlns:xsd="http://www.w3.org/2001/XMLSchema" xmlns:xs="http://www.w3.org/2001/XMLSchema" xmlns:p="http://schemas.microsoft.com/office/2006/metadata/properties" xmlns:ns3="6cfeb07b-170a-428f-90bc-f991dcba0c7d" xmlns:ns4="65103d85-dd51-46e2-aa74-af31ff4b2aa4" targetNamespace="http://schemas.microsoft.com/office/2006/metadata/properties" ma:root="true" ma:fieldsID="60700ede4312bf776d2646cd4f34bd79" ns3:_="" ns4:_="">
    <xsd:import namespace="6cfeb07b-170a-428f-90bc-f991dcba0c7d"/>
    <xsd:import namespace="65103d85-dd51-46e2-aa74-af31ff4b2aa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feb07b-170a-428f-90bc-f991dcba0c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5103d85-dd51-46e2-aa74-af31ff4b2aa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00E8DE-0DAB-419B-BF10-A5C5C62FE6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feb07b-170a-428f-90bc-f991dcba0c7d"/>
    <ds:schemaRef ds:uri="65103d85-dd51-46e2-aa74-af31ff4b2a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B77B07-BEF8-45F6-AF9D-A5993687B688}">
  <ds:schemaRefs>
    <ds:schemaRef ds:uri="http://purl.org/dc/elements/1.1/"/>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65103d85-dd51-46e2-aa74-af31ff4b2aa4"/>
    <ds:schemaRef ds:uri="6cfeb07b-170a-428f-90bc-f991dcba0c7d"/>
    <ds:schemaRef ds:uri="http://www.w3.org/XML/1998/namespace"/>
    <ds:schemaRef ds:uri="http://purl.org/dc/dcmitype/"/>
  </ds:schemaRefs>
</ds:datastoreItem>
</file>

<file path=customXml/itemProps3.xml><?xml version="1.0" encoding="utf-8"?>
<ds:datastoreItem xmlns:ds="http://schemas.openxmlformats.org/officeDocument/2006/customXml" ds:itemID="{780C38A1-1041-4EA3-B07D-61DF76CEB8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CARE_PPT_Template_Widescreen_04.24.19</Template>
  <TotalTime>18246</TotalTime>
  <Words>3795</Words>
  <Application>Microsoft Office PowerPoint</Application>
  <PresentationFormat>Widescreen</PresentationFormat>
  <Paragraphs>104</Paragraphs>
  <Slides>13</Slides>
  <Notes>12</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5" baseType="lpstr">
      <vt:lpstr>Arial</vt:lpstr>
      <vt:lpstr>Calibri</vt:lpstr>
      <vt:lpstr>Fira Sans Condensed</vt:lpstr>
      <vt:lpstr>Fira Sans Condensed SemiBold</vt:lpstr>
      <vt:lpstr>Tahoma</vt:lpstr>
      <vt:lpstr>Times</vt:lpstr>
      <vt:lpstr>Times New Roman</vt:lpstr>
      <vt:lpstr>CARE Template</vt:lpstr>
      <vt:lpstr>CARE_Supergraphic_White</vt:lpstr>
      <vt:lpstr>2_CARE Template</vt:lpstr>
      <vt:lpstr>3_CARE Template</vt:lpstr>
      <vt:lpstr>think-cell Slide</vt:lpstr>
      <vt:lpstr>    Humanitarian Advocacy Strategy 2021 -2023  “Nothing about us, without us”  June 2022</vt:lpstr>
      <vt:lpstr>Key resources</vt:lpstr>
      <vt:lpstr>PowerPoint Presentation</vt:lpstr>
      <vt:lpstr>               Humanitarian Impact Area Advocacy Strategy 2021-2023                                      “Nothing about us without us”    (The strategy and all related detailed position papers are available on Share Point here)  CARE and our partners programming and advocacy will influence change in the wider humanitarian system by pursuing the two following and mutually reinforcing advocacy objectives:  Advocacy objective 1: The diverse needs of all people affected by crisis are met and their rights under international humanitarian law are protected;       Advocacy objective 2: The humanitarian system is more agile, better prepared for and responsive to humanitarian crisis, more inclusive, locally-led, and accountable      </vt:lpstr>
      <vt:lpstr>Issue 1:  Gender Equality and the Empowerment of Women and Girls (GEEWG) in Humanitarian Action remains marginal   See detailed policy advocacy position here.   Issue 1.1. The human rights imperative to prioritize women and girls in crisis remains undressed  Key policy asks:  - Approach GEEWG in HA as a combined rights and needs-based framework under the umbrella of relevant legal &amp; normative instruments and internationally-recognized declarations &amp; frameworks (CEDAW, SDG5, Leave no one behind, WPS) rather than as a transversal, technical, “nice to have” issue;    Be mindful of not instrumentalizing GEEWGiHA;  - Address SRHR and GBV as fundamental rights issues, even in emergencies;       Issue 1.2. Limited participation and leadership of crisis affected women and girls &amp; their organizations  Key policy asks: - IASC humanitarian leadership should support existing local/national CSOs and women’s organizations, networks &amp; fora to accelerate women’s participation and localization;  - Increase diverse women and girls’ direct, substantial and meaningful participation and leadership in humanitarian coordination structures at all levels – local to global;   - Support &amp; scale-up models (e.g. WLiE, VSLAiE) that increase women’s participation in all spheres (private, household, community etc) as enabler to participation in HA;   - Address gender discrimination &amp; patriarchy in the humanitarian system &amp; within individual agencies so they are “practicing what they preach” in terms of GEEWG;  </vt:lpstr>
      <vt:lpstr>Issue 1:  Gender Equality and the Empowerment of Women and Girls (GEEWG) in Humanitarian Action remains marginal (continued)  Issue 1.3. Data &amp; accountability gaps on GEEWG     Key policy asks: - Systematize RGAs &amp; GBV risk assessments &amp; collection of SADD data to inform HRPs / RRPs;  - Step up investments in AAP &amp; PSHEA, ensuring accessibility and user-friendliness of Feedback, Complaints and Reporting (FCR) systems;  Issue 1.4. Gender unaware and ineffective interventions:  Key policy asks: - Donors &amp; humanitarian actors must ensure GBViE response and SRHiE (MISP) are considered essential services with uninterrupted availability &amp; accessibility, even during epidemics  - Gender responsive and, when possible gender transformative approaches, programs &amp; models (e.g. VSLAiE, CVA, WLiE, EMBiE, SAA, Sasa) must be funded and scaled up, even during emergencies and particularly in protracted crisis;    Issue 1.5. Insufficient funding for GEEWG in humanitarian action  Key policy ask: - Harmonize the Gender &amp; Age Marker &amp; ensure it is adopted by all humanitarian actors to enable tracking progress on GEEWG targeted and GEEWG mainstreamed funding in HA;  - Measure impact/benefit of GEEWG programs on women and girls to help increase funding. - Increase funding for GEEWG targeted interventions in priority crisis;        </vt:lpstr>
      <vt:lpstr>Issue 2:  Humanitarian space and Protection of Civilians (PoC) under threat        See detailed policy advocacy position here.   Issue 2.1. Ever growing humanitarian access challenges:   Key policy asks: - States— particularly humanitarian donors— must step up efforts to safeguard humanitarian space &amp; encourage their own and other states’ accountability to international law;  - Crisis affected countries’ governments and parties to conflict (incl. non state armed actors) must facilitate unhindered humanitarian access to people in need and must protect humanitarian workers, assets, and operations at all times (IHL); - Localization is not an access solution: risks must be shared with, not transferred to, local actors; the specific risks of women’s organizations must be recognized and addressed;    Issue 2.2. Protection of Civilians (PoC) denied   Key policy asks: - Conflict parties must minimize the effects of conflicts on civilian population and objects (IHL).   Those who fail to protect civilians and humanitarian workers must be held accountable; - Sexual violence is increasingly used as a weapon of war.  Conflict Related Sexual Violence (CRSV) prevention and response efforts must be proportionate to the scale of the problem (the WPS framework);     Issue 2.3. Growing protection needs of displaced populations (see detailed policy advocacy position):   Key policy asks: - Global leadership must ensure IDPs and refugees’ protection under the relevant international and domestic legal instruments; - The specific needs and risks of displaced women and girls must be addressed.     </vt:lpstr>
      <vt:lpstr>Issue 3:  Deepening Humanitarian Financing Gap       See detailed policy advocacy position here   Issue 3.1. Need to urgently deepen and broaden the humanitarian financing base &amp; operationalize HDP Nexus  Key policy asks: - Donors share responsibility for many of the world’s humanitarian crisis and must therefore share the burden for responding to them.  Therefore, donors must uphold ODA commitments and ODA should prioritize Fragile and Conflict Affected (FCA) settings, where it is most needed;   - Targeting ODA to FCA settings needs to be accompanied by increased flexibility and agility of donor funding and financing to advance Nexus financing.   Further, to support Nexus operationalization and programming in practice, donors &amp; UN agencies must also conduct more joint assessments, analysis &amp; planning (e.g. multi  year HRPs in protracted crisis settings) at crisis and capital level.   - Gender responsive climate, risk and forecast based financing, particularly adaptation finance and funding for loss and damage that aim at preventing and reducing risks  (e.g. disaster risk reduction, Anticipatory Action, early warning, preparedness interventions) and at building resilience must be scaled up;   - A more predictable, timely, flexible revenue stream for humanitarian action is also needed, both for long term protracted crisis in FCA settings and to respond timely to new rapid onset disasters. Therefore, actors must urgently mobilize additional responsible domestic and international resources (e.g. Islamic social finance, remittances, interest free or low loans, etc.) which complement, rather than replace, traditional international public humanitarian financing. </vt:lpstr>
      <vt:lpstr>Issue 3:  Deepening Humanitarian Financing Gap  (continued)   Issue 3.2.  Limited progress on traceability of humanitarian funding;   Key policy asks: - Improve traceability of donors’ funding through all transactions to final responder, and overall accountability on funding flows for all donors &amp; funding agencies;  - In so doing, accessibility and efficiency of the systems designed to improve transparency (IATI and OCHA’s FTS) should be assessed, particularly in light of their appropriateness and user-friendliness for frontline organizations.    Issue 3.3.  Limited direct funding to frontline implementers   Key policy asks: - Donors must increase direct funding to all frontline responders, international, national and local by scaling up direct NGO financing modalities that have proven successful in delivering both quantity and quality funding (such as funding NGO consortia &amp; initiatives, e.g. Start Network, Program-Based Funding approaches). -  While supporting localization, donors should continue to directly fund INGOs, where and when needed, capitalizing on INGOs’ operational presence &amp; capacity to quickly respond in contexts with limited local capacity.  Whenever possible, this direct funding to INGOs should include explicit localization objectives and funding for capacity sharing with national and local actors.   - When passing funding through UN agencies and appeals, donors should hold UN agencies accountable for the timely granting of funds and cascading of flexibility measures to Implementing Partners.    Issue 3.4. Gender unaware localization is leaving women’s organizations behind (See detailed policy advocacy  position here)   Key policy asks:  - Donors and international humanitarian actors (INGOs, UN agencies) must increase the volume  (at least 25%) and the quality (more predictable, multi year, more flexible, less earmarked, covers all direct and indirect costs) of humanitarian funding going as directly as possible to national and local actors, including and particularly to women’s &amp; other crisis affected people’s organizations (Grand Bargain, C4C).   - They should also formally &amp; publicly commit and report against set agency level targets (based on their current situation / baseline, on their mandate) of humanitarian funding going to national and local women’s organizations (a 4% target was recommended at the 2016 WHS).               </vt:lpstr>
      <vt:lpstr>Linking with Women, Peace and Security     - WPS is not strictly a humanitarian programming &amp; advocacy issue and is relevant across the HDP Nexus &amp; particularly in FCA settings,   - So this strategy refers to our Women, Peace and Security Policy Advocacy Position Paper, December 2020  where relevant, given alignment between WPS priorities (participation, protection, prevention and relief and recovery) and the issues in this strategy (participation, protection, GBV / SRHR, etc);  - Framing relevant issues under the legally binding character of the WPS normative framework can strengthen our humanitarian advocacy.             </vt:lpstr>
      <vt:lpstr>Key principles &amp; main advocacy tactics     Walking the talk (closing gap between advocacy and our own practice; internal advocacy)   Driven and inspired by Feminist principles  (see below notes)  Ceding space to women’s organizations, letting them set the agenda (and managing trade-offs for visibility)  Cautiously Bold, continuously balancing benefits of speaking out versus potential harm on people in need, CARE &amp; partners’ staff and protecting our operations so that we can continue to save lives.     As a dual mandated organization, coherently balancing advocacy on root causes (drivers of conflict – especially how gender inequality contributes to humanitarian needs)  and needs (humanitarian imperative).     Evidence based (advocacy on priority issues is informed by evidence from our priority crisis (Currently Venezuela, Central America Triangle, Central Sahel (Burkina, Niger, Mali), Nigeria, Syria, Yemen, Ethiopia, South Sudan, Sudan, Somalia, DRC, Bangladesh, Myanmar.                     </vt:lpstr>
      <vt:lpstr>Who does Global Humanitarian Advocacy?</vt:lpstr>
      <vt:lpstr>How do we do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CARE’s PPT Template</dc:title>
  <dc:creator>Elaine Stephenson</dc:creator>
  <cp:lastModifiedBy>Zuntova, Gabriela</cp:lastModifiedBy>
  <cp:revision>139</cp:revision>
  <cp:lastPrinted>2018-11-16T17:38:15Z</cp:lastPrinted>
  <dcterms:created xsi:type="dcterms:W3CDTF">2019-07-01T13:25:06Z</dcterms:created>
  <dcterms:modified xsi:type="dcterms:W3CDTF">2022-07-06T09:18:45Z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0x010100834D5CBD061ABF42B9921C7D904BD5D8</vt:lpwstr>
  </property>
</Properties>
</file>