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3"/>
  </p:notesMasterIdLst>
  <p:handoutMasterIdLst>
    <p:handoutMasterId r:id="rId14"/>
  </p:handoutMasterIdLst>
  <p:sldIdLst>
    <p:sldId id="281" r:id="rId2"/>
    <p:sldId id="271" r:id="rId3"/>
    <p:sldId id="257" r:id="rId4"/>
    <p:sldId id="274" r:id="rId5"/>
    <p:sldId id="275" r:id="rId6"/>
    <p:sldId id="261" r:id="rId7"/>
    <p:sldId id="267" r:id="rId8"/>
    <p:sldId id="280" r:id="rId9"/>
    <p:sldId id="273" r:id="rId10"/>
    <p:sldId id="285" r:id="rId11"/>
    <p:sldId id="286" r:id="rId1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2A3"/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1" autoAdjust="0"/>
    <p:restoredTop sz="94660"/>
  </p:normalViewPr>
  <p:slideViewPr>
    <p:cSldViewPr>
      <p:cViewPr varScale="1">
        <p:scale>
          <a:sx n="85" d="100"/>
          <a:sy n="85" d="100"/>
        </p:scale>
        <p:origin x="139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17CFAD0-C156-4E01-914B-4BC43CFA0D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095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331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Cliquez pour modifier les styles du texte du masque</a:t>
            </a:r>
          </a:p>
          <a:p>
            <a:pPr lvl="1"/>
            <a:r>
              <a:rPr lang="en-US" altLang="en-US" smtClean="0"/>
              <a:t>Deuxième niveau</a:t>
            </a:r>
          </a:p>
          <a:p>
            <a:pPr lvl="2"/>
            <a:r>
              <a:rPr lang="en-US" altLang="en-US" smtClean="0"/>
              <a:t>Troisième niveau</a:t>
            </a:r>
          </a:p>
          <a:p>
            <a:pPr lvl="3"/>
            <a:r>
              <a:rPr lang="en-US" altLang="en-US" smtClean="0"/>
              <a:t>Quatrième niveau</a:t>
            </a:r>
          </a:p>
          <a:p>
            <a:pPr lvl="4"/>
            <a:r>
              <a:rPr lang="en-US" altLang="en-US" smtClean="0"/>
              <a:t>Cinquième niveau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5C82AE-8039-4A50-A956-5DF5E2A1C8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062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3198BF-58BF-4232-9F0D-99696EE6B2C7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11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9147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0D7CFB-DC4D-4113-A2C0-76C5FF67C1E0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59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7503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C815B9-1364-4B91-B30E-5D2B3888B490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14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0D462A-9B4E-4CB5-8B35-E7E307496D1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69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7409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445112-D6EC-4EB3-A85E-6E2EFBBCF03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71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3053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475DB3-3907-477A-89FE-3B91BB9788A3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9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581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D0A63-7194-41E2-A28C-4064297FED5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61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815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4C0FB1-2C12-4CC5-90D7-48866FE5515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81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4852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01E355-9FE7-4746-AD86-D68948942CD6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7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098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F4BFBB-D6FD-4234-B30F-1C8BA4D5FEE6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720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189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FBDE1-FDF7-4D41-8E52-9A5FBDBAC5C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863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339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CCE77-1880-4673-A24D-1505FE61D0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3613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8CD93-77CB-4217-B65C-134117F9A6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77091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E57EA0-CD9C-452D-966E-5FABDDDEFD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01986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184F92-8085-4F5B-9E54-97B47C95F2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66315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336F6A-8E20-4C11-91BF-60A7E0FEE0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370531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FC5FB-C01B-48CF-BD52-9B74EB40B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73850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34DB5-D662-445C-B1EC-2EFC279BCF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52134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E3410-54CF-4D44-89BD-630905083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15738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D6AAA-D91B-4C18-9E89-7406A2643D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801302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AD3ACF-BD96-4451-A0A7-4A882DD7A3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75852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834C7-901B-4CDD-AF91-C7DB7D3AD3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0267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63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2EE5AE5-4FA0-49CE-87EC-E1404E81619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lb.co.uk/_img/cms/media_1760_care-logo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4B53-874D-4C00-9232-F2B2C6842649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  <a:solidFill>
            <a:srgbClr val="FFCC00"/>
          </a:solidFill>
        </p:spPr>
        <p:txBody>
          <a:bodyPr/>
          <a:lstStyle/>
          <a:p>
            <a:r>
              <a:rPr lang="en-US" altLang="en-US" b="1"/>
              <a:t>     </a:t>
            </a:r>
            <a:r>
              <a:rPr lang="en-US" altLang="en-US" sz="4000" b="1"/>
              <a:t>Supply chain Preparedness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29600" cy="2519362"/>
          </a:xfrm>
        </p:spPr>
        <p:txBody>
          <a:bodyPr/>
          <a:lstStyle/>
          <a:p>
            <a:pPr marL="571500" indent="-571500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b="1"/>
              <a:t>Emergency preparedness:</a:t>
            </a:r>
          </a:p>
          <a:p>
            <a:pPr marL="571500" indent="-571500">
              <a:lnSpc>
                <a:spcPct val="90000"/>
              </a:lnSpc>
              <a:buFontTx/>
              <a:buNone/>
            </a:pPr>
            <a:r>
              <a:rPr lang="en-US" altLang="en-US" sz="3400"/>
              <a:t>	Actions taken in </a:t>
            </a:r>
            <a:r>
              <a:rPr lang="en-US" altLang="en-US" sz="3400" u="sng"/>
              <a:t>anticipation </a:t>
            </a:r>
            <a:r>
              <a:rPr lang="en-US" altLang="en-US" sz="3400"/>
              <a:t>of an emergency to </a:t>
            </a:r>
            <a:r>
              <a:rPr lang="en-US" altLang="en-US" sz="3400" u="sng"/>
              <a:t>facilitate</a:t>
            </a:r>
            <a:r>
              <a:rPr lang="en-US" altLang="en-US" sz="3400"/>
              <a:t> rapid, effective and appropriate response to the situation.</a:t>
            </a:r>
          </a:p>
        </p:txBody>
      </p:sp>
      <p:pic>
        <p:nvPicPr>
          <p:cNvPr id="110596" name="Picture 4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904875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1042988" y="5157788"/>
            <a:ext cx="71294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b="1"/>
          </a:p>
        </p:txBody>
      </p:sp>
      <p:sp>
        <p:nvSpPr>
          <p:cNvPr id="110603" name="Rectangle 11"/>
          <p:cNvSpPr>
            <a:spLocks noChangeArrowheads="1"/>
          </p:cNvSpPr>
          <p:nvPr/>
        </p:nvSpPr>
        <p:spPr bwMode="auto">
          <a:xfrm>
            <a:off x="755650" y="5094288"/>
            <a:ext cx="1262063" cy="1143000"/>
          </a:xfrm>
          <a:prstGeom prst="rect">
            <a:avLst/>
          </a:prstGeom>
          <a:solidFill>
            <a:srgbClr val="F3C19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1400" b="1">
                <a:latin typeface="Times New Roman" panose="02020603050405020304" pitchFamily="18" charset="0"/>
              </a:rPr>
              <a:t>Preparedness</a:t>
            </a:r>
            <a:endParaRPr lang="en-US" altLang="en-US" sz="1400" b="1"/>
          </a:p>
        </p:txBody>
      </p:sp>
      <p:sp>
        <p:nvSpPr>
          <p:cNvPr id="110604" name="Rectangle 12"/>
          <p:cNvSpPr>
            <a:spLocks noChangeArrowheads="1"/>
          </p:cNvSpPr>
          <p:nvPr/>
        </p:nvSpPr>
        <p:spPr bwMode="auto">
          <a:xfrm>
            <a:off x="1984375" y="5094288"/>
            <a:ext cx="1257300" cy="1143000"/>
          </a:xfrm>
          <a:prstGeom prst="rect">
            <a:avLst/>
          </a:prstGeom>
          <a:solidFill>
            <a:srgbClr val="F3C19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1500" b="1">
                <a:latin typeface="Times New Roman" panose="02020603050405020304" pitchFamily="18" charset="0"/>
              </a:rPr>
              <a:t>Needs assessment</a:t>
            </a:r>
            <a:endParaRPr lang="en-US" altLang="en-US" sz="1500" b="1"/>
          </a:p>
        </p:txBody>
      </p:sp>
      <p:sp>
        <p:nvSpPr>
          <p:cNvPr id="110605" name="Rectangle 13"/>
          <p:cNvSpPr>
            <a:spLocks noChangeArrowheads="1"/>
          </p:cNvSpPr>
          <p:nvPr/>
        </p:nvSpPr>
        <p:spPr bwMode="auto">
          <a:xfrm>
            <a:off x="3241675" y="5094288"/>
            <a:ext cx="1330325" cy="1143000"/>
          </a:xfrm>
          <a:prstGeom prst="rect">
            <a:avLst/>
          </a:prstGeom>
          <a:solidFill>
            <a:srgbClr val="F3C19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1500" b="1">
                <a:latin typeface="Times New Roman" panose="02020603050405020304" pitchFamily="18" charset="0"/>
              </a:rPr>
              <a:t>Procurement</a:t>
            </a:r>
            <a:endParaRPr lang="en-US" altLang="en-US" sz="1500" b="1"/>
          </a:p>
        </p:txBody>
      </p:sp>
      <p:sp>
        <p:nvSpPr>
          <p:cNvPr id="110606" name="Rectangle 14"/>
          <p:cNvSpPr>
            <a:spLocks noChangeArrowheads="1"/>
          </p:cNvSpPr>
          <p:nvPr/>
        </p:nvSpPr>
        <p:spPr bwMode="auto">
          <a:xfrm>
            <a:off x="4465638" y="5094288"/>
            <a:ext cx="1257300" cy="1143000"/>
          </a:xfrm>
          <a:prstGeom prst="rect">
            <a:avLst/>
          </a:prstGeom>
          <a:solidFill>
            <a:srgbClr val="F3C19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1500" b="1">
                <a:latin typeface="Times New Roman" panose="02020603050405020304" pitchFamily="18" charset="0"/>
              </a:rPr>
              <a:t>Transport                       Customs</a:t>
            </a:r>
            <a:endParaRPr lang="en-US" altLang="en-US" sz="1500" b="1"/>
          </a:p>
        </p:txBody>
      </p:sp>
      <p:sp>
        <p:nvSpPr>
          <p:cNvPr id="110607" name="Rectangle 15"/>
          <p:cNvSpPr>
            <a:spLocks noChangeArrowheads="1"/>
          </p:cNvSpPr>
          <p:nvPr/>
        </p:nvSpPr>
        <p:spPr bwMode="auto">
          <a:xfrm>
            <a:off x="5691188" y="5094288"/>
            <a:ext cx="1295400" cy="1143000"/>
          </a:xfrm>
          <a:prstGeom prst="rect">
            <a:avLst/>
          </a:prstGeom>
          <a:solidFill>
            <a:srgbClr val="F3C19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1500" b="1">
                <a:latin typeface="Times New Roman" panose="02020603050405020304" pitchFamily="18" charset="0"/>
              </a:rPr>
              <a:t>Warehousing</a:t>
            </a:r>
            <a:endParaRPr lang="en-US" altLang="en-US" sz="1500" b="1"/>
          </a:p>
        </p:txBody>
      </p:sp>
      <p:sp>
        <p:nvSpPr>
          <p:cNvPr id="110608" name="Rectangle 16"/>
          <p:cNvSpPr>
            <a:spLocks noChangeArrowheads="1"/>
          </p:cNvSpPr>
          <p:nvPr/>
        </p:nvSpPr>
        <p:spPr bwMode="auto">
          <a:xfrm>
            <a:off x="6986588" y="5094288"/>
            <a:ext cx="1257300" cy="1143000"/>
          </a:xfrm>
          <a:prstGeom prst="rect">
            <a:avLst/>
          </a:prstGeom>
          <a:solidFill>
            <a:srgbClr val="F3C19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992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992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endParaRPr lang="en-US" altLang="en-US" sz="150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1500" b="1">
                <a:latin typeface="Times New Roman" panose="02020603050405020304" pitchFamily="18" charset="0"/>
              </a:rPr>
              <a:t>Distribution</a:t>
            </a:r>
            <a:endParaRPr lang="en-US" altLang="en-US" sz="1500" b="1"/>
          </a:p>
        </p:txBody>
      </p:sp>
      <p:sp>
        <p:nvSpPr>
          <p:cNvPr id="110613" name="Text Box 21"/>
          <p:cNvSpPr txBox="1">
            <a:spLocks noChangeArrowheads="1"/>
          </p:cNvSpPr>
          <p:nvPr/>
        </p:nvSpPr>
        <p:spPr bwMode="auto">
          <a:xfrm>
            <a:off x="2195513" y="4437063"/>
            <a:ext cx="475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/>
              <a:t>The supply Chain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F1E5-7416-4EB5-92FF-904E02DA2B70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solidFill>
            <a:srgbClr val="FFCC00"/>
          </a:solidFill>
        </p:spPr>
        <p:txBody>
          <a:bodyPr/>
          <a:lstStyle/>
          <a:p>
            <a:r>
              <a:rPr lang="en-US" altLang="en-US" sz="4000" b="1"/>
              <a:t>    </a:t>
            </a:r>
            <a:r>
              <a:rPr lang="en-US" altLang="en-US" b="1"/>
              <a:t>Translating</a:t>
            </a:r>
            <a:r>
              <a:rPr lang="en-US" altLang="en-US" sz="4000" b="1"/>
              <a:t> </a:t>
            </a:r>
            <a:r>
              <a:rPr lang="en-US" altLang="en-US" b="1"/>
              <a:t>preparedness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7924800" cy="4419600"/>
          </a:xfrm>
        </p:spPr>
        <p:txBody>
          <a:bodyPr/>
          <a:lstStyle/>
          <a:p>
            <a:pPr>
              <a:buFontTx/>
              <a:buNone/>
            </a:pPr>
            <a:endParaRPr lang="en-US" altLang="en-US"/>
          </a:p>
          <a:p>
            <a:endParaRPr lang="en-US" altLang="en-US"/>
          </a:p>
        </p:txBody>
      </p:sp>
      <p:grpSp>
        <p:nvGrpSpPr>
          <p:cNvPr id="2" name="Content Placeholder 57350"/>
          <p:cNvGrpSpPr>
            <a:grpSpLocks noChangeAspect="1"/>
          </p:cNvGrpSpPr>
          <p:nvPr/>
        </p:nvGrpSpPr>
        <p:grpSpPr bwMode="auto">
          <a:xfrm>
            <a:off x="395288" y="1412875"/>
            <a:ext cx="8064500" cy="4548188"/>
            <a:chOff x="363" y="988"/>
            <a:chExt cx="4990" cy="2767"/>
          </a:xfrm>
        </p:grpSpPr>
        <p:sp>
          <p:nvSpPr>
            <p:cNvPr id="3" name="_s57354"/>
            <p:cNvSpPr>
              <a:spLocks noChangeArrowheads="1" noTextEdit="1"/>
            </p:cNvSpPr>
            <p:nvPr/>
          </p:nvSpPr>
          <p:spPr bwMode="auto">
            <a:xfrm flipH="1">
              <a:off x="1964" y="1195"/>
              <a:ext cx="1788" cy="1789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" name="_s57355"/>
            <p:cNvSpPr>
              <a:spLocks noChangeArrowheads="1" noTextEdit="1"/>
            </p:cNvSpPr>
            <p:nvPr/>
          </p:nvSpPr>
          <p:spPr bwMode="auto">
            <a:xfrm rot="14400000" flipH="1">
              <a:off x="1719" y="1619"/>
              <a:ext cx="1789" cy="1788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_s57357"/>
            <p:cNvSpPr>
              <a:spLocks noChangeArrowheads="1" noTextEdit="1"/>
            </p:cNvSpPr>
            <p:nvPr/>
          </p:nvSpPr>
          <p:spPr bwMode="auto">
            <a:xfrm rot="7200000" flipH="1">
              <a:off x="2207" y="1619"/>
              <a:ext cx="1789" cy="1788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BE2A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_s57352"/>
            <p:cNvSpPr>
              <a:spLocks noChangeArrowheads="1"/>
            </p:cNvSpPr>
            <p:nvPr/>
          </p:nvSpPr>
          <p:spPr bwMode="auto">
            <a:xfrm>
              <a:off x="3348" y="1522"/>
              <a:ext cx="717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61265" tIns="30632" rIns="61265" bIns="30632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Context 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Potential scenarios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consequences</a:t>
              </a:r>
            </a:p>
          </p:txBody>
        </p:sp>
        <p:sp>
          <p:nvSpPr>
            <p:cNvPr id="9" name="_s57353"/>
            <p:cNvSpPr>
              <a:spLocks noChangeArrowheads="1"/>
            </p:cNvSpPr>
            <p:nvPr/>
          </p:nvSpPr>
          <p:spPr bwMode="auto">
            <a:xfrm>
              <a:off x="2501" y="2992"/>
              <a:ext cx="717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61265" tIns="30632" rIns="61265" bIns="30632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Population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Program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Logistical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&amp; Supply needs</a:t>
              </a:r>
            </a:p>
          </p:txBody>
        </p:sp>
        <p:sp>
          <p:nvSpPr>
            <p:cNvPr id="10" name="_s57356"/>
            <p:cNvSpPr>
              <a:spLocks noChangeArrowheads="1"/>
            </p:cNvSpPr>
            <p:nvPr/>
          </p:nvSpPr>
          <p:spPr bwMode="auto">
            <a:xfrm>
              <a:off x="1651" y="1524"/>
              <a:ext cx="717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61265" tIns="30632" rIns="61265" bIns="30632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Internal capacity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External resources</a:t>
              </a:r>
            </a:p>
          </p:txBody>
        </p:sp>
      </p:grpSp>
      <p:pic>
        <p:nvPicPr>
          <p:cNvPr id="57360" name="Picture 16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9787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AD01-054E-45C2-B962-CEC341A9F27E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solidFill>
            <a:srgbClr val="FFCC00"/>
          </a:solidFill>
        </p:spPr>
        <p:txBody>
          <a:bodyPr/>
          <a:lstStyle/>
          <a:p>
            <a:r>
              <a:rPr lang="en-US" altLang="en-US" sz="3600" b="1"/>
              <a:t>      Elements of the preparedness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2200"/>
              <a:t>It is crucial to determine as accurately as possible: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200"/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The context</a:t>
            </a:r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Define possible scenarios and consequences</a:t>
            </a:r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The needs generated</a:t>
            </a:r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Available internal capacity and resources</a:t>
            </a:r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Available external capacity and resources</a:t>
            </a:r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 lvl="1"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Complementary capabilities and resources required for meeting those needs</a:t>
            </a:r>
          </a:p>
        </p:txBody>
      </p:sp>
      <p:pic>
        <p:nvPicPr>
          <p:cNvPr id="3076" name="Picture 4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9787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398F5-C1EA-4B61-88E6-11809594D24F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49312"/>
          </a:xfrm>
          <a:solidFill>
            <a:srgbClr val="FFCC00"/>
          </a:solidFill>
        </p:spPr>
        <p:txBody>
          <a:bodyPr/>
          <a:lstStyle/>
          <a:p>
            <a:r>
              <a:rPr lang="en-US" altLang="en-US" b="1"/>
              <a:t>Supply Preparedness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968875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Establish a list and specification of  programs and support items required for an emergency response.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r>
              <a:rPr lang="en-US" altLang="en-US" sz="2200"/>
              <a:t> 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Identify sourcing options: donation, purchasing, loan…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Knowledge of national, regional, international market (availability, cost, delivery time…)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Have standard purchase contract established and adapted already prepared. Ensure that the tendering/quotes process is adapted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Knowledge of majors donors guidelines for procurement. Be familiar with donor exceptions for emergency contexts. </a:t>
            </a:r>
          </a:p>
        </p:txBody>
      </p:sp>
      <p:pic>
        <p:nvPicPr>
          <p:cNvPr id="68612" name="Picture 4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9787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9DD-E4FA-400A-AEFC-EB3764F94FA2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  <a:solidFill>
            <a:srgbClr val="FFCC00"/>
          </a:solidFill>
        </p:spPr>
        <p:txBody>
          <a:bodyPr/>
          <a:lstStyle/>
          <a:p>
            <a:r>
              <a:rPr lang="en-US" altLang="en-US" b="1"/>
              <a:t>Customs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Be aware of customs procedures and regulations for importing goods. 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Have a good freight forwarder, customs clearing agent or someone who understands customs regulations to help ease the customs process. 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Check the possibility of a tax exemption. Do you have the relevant documentation required if goods need to be imported? 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Check if some goods are prohibited or restricted (for example, communications equipment often needs licenses, some drugs might be banned) </a:t>
            </a:r>
          </a:p>
        </p:txBody>
      </p:sp>
      <p:pic>
        <p:nvPicPr>
          <p:cNvPr id="70660" name="Picture 4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906462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8142-19D9-4658-97FB-F0E2776119E6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1638"/>
            <a:ext cx="8208962" cy="866775"/>
          </a:xfrm>
          <a:solidFill>
            <a:srgbClr val="FFCC00"/>
          </a:solidFill>
        </p:spPr>
        <p:txBody>
          <a:bodyPr/>
          <a:lstStyle/>
          <a:p>
            <a:r>
              <a:rPr lang="en-US" altLang="en-US" b="1"/>
              <a:t>       Local</a:t>
            </a:r>
            <a:r>
              <a:rPr lang="en-US" altLang="en-US" sz="2800" b="1"/>
              <a:t> </a:t>
            </a:r>
            <a:r>
              <a:rPr lang="en-US" altLang="en-US" b="1"/>
              <a:t>infrastructures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84313"/>
            <a:ext cx="7924800" cy="4535487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Capacity of points of entry (airports, ports, borders…)? Restrictions on their use? Are changes planned? 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State of roads, waterways and other transport infrastructure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Existence &amp; availability  storage facilities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Existence &amp; availability of means of transport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Identify potential bottlenecks (bridge, weather constraint…)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What are the communication systems in risk area (mobile phone, radio communication, internet, none…)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</p:txBody>
      </p:sp>
      <p:pic>
        <p:nvPicPr>
          <p:cNvPr id="7172" name="Picture 4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976313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2F13-6065-464B-AB99-4F35BCB37995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solidFill>
            <a:srgbClr val="FFCC00"/>
          </a:solidFill>
        </p:spPr>
        <p:txBody>
          <a:bodyPr/>
          <a:lstStyle/>
          <a:p>
            <a:r>
              <a:rPr lang="en-US" altLang="en-US" b="1"/>
              <a:t>Transport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569325" cy="525621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b="1"/>
              <a:t>Vehicles (cars, trucks, motorbikes)</a:t>
            </a:r>
            <a:r>
              <a:rPr lang="en-US" altLang="en-US" sz="2400"/>
              <a:t> 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Define your possible transport requirements for personnel and the movement of supplies. 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Consider all transport modes, also establish alternative options.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Assess the number of vehicles (type, condition) that could be available. Evaluate your potential additional requirement 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Assess your sourcing options to meet your requirements (for example, renting, local or international purchase, loan).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In case of significant increase in the fleet size, assess the capacity to scale-up maintenance. Check what the supply of spare parts and fuel is. Consider having contingency stocks. </a:t>
            </a:r>
          </a:p>
        </p:txBody>
      </p:sp>
      <p:pic>
        <p:nvPicPr>
          <p:cNvPr id="51205" name="Picture 5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9787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788F-6EAD-443C-BABE-D59BEDC5C6C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4700"/>
          </a:xfrm>
          <a:solidFill>
            <a:srgbClr val="FFCC00"/>
          </a:solidFill>
        </p:spPr>
        <p:txBody>
          <a:bodyPr/>
          <a:lstStyle/>
          <a:p>
            <a:r>
              <a:rPr lang="en-US" altLang="en-US" b="1"/>
              <a:t>Transport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9743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200" b="1"/>
              <a:t>Air charter</a:t>
            </a:r>
            <a:r>
              <a:rPr lang="en-US" altLang="en-US" sz="2200"/>
              <a:t> 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Check the possibility of chartering aircraft for cargo (type, payload, cost). Ensure that you are prepared to face the logistics involved in air Ops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Know the procedure and regulations to receive charter aircraft with cargo. 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r>
              <a:rPr lang="en-US" altLang="en-US" sz="2200" b="1"/>
              <a:t>Sea transport</a:t>
            </a:r>
            <a:r>
              <a:rPr lang="en-US" altLang="en-US" sz="2200"/>
              <a:t> 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Assess the sea freight entry point (warehousing, handling).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Check if risk areas are reachable by boat (type of boat, payload). Identify where you can find these boats and the cost. </a:t>
            </a:r>
          </a:p>
        </p:txBody>
      </p:sp>
      <p:pic>
        <p:nvPicPr>
          <p:cNvPr id="80900" name="Picture 4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9787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A51F-F75B-408A-899E-253161FD38AE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7538" y="306388"/>
            <a:ext cx="7929562" cy="774700"/>
          </a:xfrm>
          <a:solidFill>
            <a:srgbClr val="FFCC00"/>
          </a:solidFill>
        </p:spPr>
        <p:txBody>
          <a:bodyPr/>
          <a:lstStyle/>
          <a:p>
            <a:r>
              <a:rPr lang="en-US" altLang="en-US" b="1"/>
              <a:t>Warehousing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353425" cy="5256213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000"/>
              <a:t> Assess existence &amp; availability of storage facilities that you can hire/borrow/share at short notice.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r>
              <a:rPr lang="en-US" altLang="en-US" sz="2000"/>
              <a:t> 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000"/>
              <a:t>Determine what surface and volume would be needed in case of emergency.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0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000"/>
              <a:t>Check the possibilities of finding temporary mobile warehousing structures (Rubbhall, containers).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r>
              <a:rPr lang="en-US" altLang="en-US" sz="2000"/>
              <a:t> 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000"/>
              <a:t>Ensure that you have a good system to track and report on movement of supplies (waybill, bin card, stock report).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None/>
            </a:pPr>
            <a:r>
              <a:rPr lang="en-US" altLang="en-US" sz="2000"/>
              <a:t> 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000"/>
              <a:t>Ensure you have skilled staff in warehouse management. 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0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000"/>
              <a:t>Identify how to get additional resources (forklift... )</a:t>
            </a:r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000"/>
          </a:p>
          <a:p>
            <a:pPr>
              <a:lnSpc>
                <a:spcPct val="8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000"/>
              <a:t>Consider constitution of contingency stock of non perishable relief items in High risk areas</a:t>
            </a:r>
          </a:p>
        </p:txBody>
      </p:sp>
      <p:pic>
        <p:nvPicPr>
          <p:cNvPr id="66564" name="Picture 4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60350"/>
            <a:ext cx="839788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F3A2-B8B5-4B59-B25F-25003E1F3AB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863600"/>
          </a:xfrm>
          <a:solidFill>
            <a:srgbClr val="FFCC00"/>
          </a:solidFill>
        </p:spPr>
        <p:txBody>
          <a:bodyPr/>
          <a:lstStyle/>
          <a:p>
            <a:r>
              <a:rPr lang="en-US" altLang="en-US" b="1"/>
              <a:t>Distribution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Have distribution system in place and ready to be implemented</a:t>
            </a:r>
          </a:p>
          <a:p>
            <a:pPr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Identity Partners to support distribution</a:t>
            </a:r>
          </a:p>
          <a:p>
            <a:pPr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Assess secondary transport and warehousing space at the distribution areas</a:t>
            </a:r>
          </a:p>
          <a:p>
            <a:pPr>
              <a:buClr>
                <a:srgbClr val="FFCC00"/>
              </a:buClr>
              <a:buFont typeface="Wingdings" panose="05000000000000000000" pitchFamily="2" charset="2"/>
              <a:buChar char="§"/>
            </a:pPr>
            <a:endParaRPr lang="en-US" altLang="en-US" sz="2200"/>
          </a:p>
          <a:p>
            <a:pPr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 sz="2200"/>
              <a:t>Have Monitoring system to allow accurate reporting on distribution</a:t>
            </a:r>
          </a:p>
        </p:txBody>
      </p:sp>
      <p:pic>
        <p:nvPicPr>
          <p:cNvPr id="171012" name="Picture 4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839787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7226B-4D2F-401F-99BC-05E73C136B9E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solidFill>
            <a:srgbClr val="FFCC00"/>
          </a:solidFill>
        </p:spPr>
        <p:txBody>
          <a:bodyPr/>
          <a:lstStyle/>
          <a:p>
            <a:r>
              <a:rPr lang="en-US" altLang="en-US"/>
              <a:t>Key Elements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229600" cy="345757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/>
              <a:t>Knowledge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/>
              <a:t>Anticipation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/>
              <a:t>Network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/>
              <a:t>Scaling up capacity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/>
              <a:t>Systems and procedures</a:t>
            </a:r>
          </a:p>
          <a:p>
            <a:pPr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§"/>
            </a:pPr>
            <a:r>
              <a:rPr lang="en-US" altLang="en-US"/>
              <a:t>Adaptation</a:t>
            </a:r>
          </a:p>
        </p:txBody>
      </p:sp>
      <p:pic>
        <p:nvPicPr>
          <p:cNvPr id="185348" name="Picture 4" descr="media_1760_care-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9787" cy="93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2201</TotalTime>
  <Words>672</Words>
  <Application>Microsoft Office PowerPoint</Application>
  <PresentationFormat>On-screen Show (4:3)</PresentationFormat>
  <Paragraphs>146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Wingdings</vt:lpstr>
      <vt:lpstr>Times New Roman</vt:lpstr>
      <vt:lpstr>Default Design</vt:lpstr>
      <vt:lpstr>     Supply chain Preparedness</vt:lpstr>
      <vt:lpstr>    Translating preparedness</vt:lpstr>
      <vt:lpstr>      Elements of the preparedness</vt:lpstr>
      <vt:lpstr>Supply Preparedness</vt:lpstr>
      <vt:lpstr>Customs</vt:lpstr>
      <vt:lpstr>       Local infrastructures</vt:lpstr>
      <vt:lpstr>Transport</vt:lpstr>
      <vt:lpstr>Transport</vt:lpstr>
      <vt:lpstr>Warehousing</vt:lpstr>
      <vt:lpstr>Distribution</vt:lpstr>
      <vt:lpstr>Key Elements</vt:lpstr>
    </vt:vector>
  </TitlesOfParts>
  <Company>PERSONNEL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Assessing logistical and supply needs</dc:title>
  <dc:creator>loic</dc:creator>
  <cp:lastModifiedBy>Newby, Tom</cp:lastModifiedBy>
  <cp:revision>29</cp:revision>
  <dcterms:created xsi:type="dcterms:W3CDTF">2003-10-27T10:20:08Z</dcterms:created>
  <dcterms:modified xsi:type="dcterms:W3CDTF">2018-05-17T23:04:21Z</dcterms:modified>
</cp:coreProperties>
</file>