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15" r:id="rId2"/>
    <p:sldId id="372" r:id="rId3"/>
    <p:sldId id="373" r:id="rId4"/>
    <p:sldId id="374" r:id="rId5"/>
    <p:sldId id="375" r:id="rId6"/>
    <p:sldId id="376" r:id="rId7"/>
    <p:sldId id="377" r:id="rId8"/>
    <p:sldId id="346" r:id="rId9"/>
    <p:sldId id="371" r:id="rId10"/>
  </p:sldIdLst>
  <p:sldSz cx="9144000" cy="6858000" type="screen4x3"/>
  <p:notesSz cx="6858000" cy="9144000"/>
  <p:defaultTextStyle>
    <a:defPPr>
      <a:defRPr lang="en-GB"/>
    </a:defPPr>
    <a:lvl1pPr algn="ctr" rtl="0" eaLnBrk="0" fontAlgn="base" hangingPunct="0">
      <a:spcBef>
        <a:spcPct val="20000"/>
      </a:spcBef>
      <a:spcAft>
        <a:spcPct val="0"/>
      </a:spcAft>
      <a:buClr>
        <a:srgbClr val="336699"/>
      </a:buClr>
      <a:buSzPct val="65000"/>
      <a:buFont typeface="Wingdings 2" pitchFamily="18" charset="2"/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20000"/>
      </a:spcBef>
      <a:spcAft>
        <a:spcPct val="0"/>
      </a:spcAft>
      <a:buClr>
        <a:srgbClr val="336699"/>
      </a:buClr>
      <a:buSzPct val="65000"/>
      <a:buFont typeface="Wingdings 2" pitchFamily="18" charset="2"/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20000"/>
      </a:spcBef>
      <a:spcAft>
        <a:spcPct val="0"/>
      </a:spcAft>
      <a:buClr>
        <a:srgbClr val="336699"/>
      </a:buClr>
      <a:buSzPct val="65000"/>
      <a:buFont typeface="Wingdings 2" pitchFamily="18" charset="2"/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20000"/>
      </a:spcBef>
      <a:spcAft>
        <a:spcPct val="0"/>
      </a:spcAft>
      <a:buClr>
        <a:srgbClr val="336699"/>
      </a:buClr>
      <a:buSzPct val="65000"/>
      <a:buFont typeface="Wingdings 2" pitchFamily="18" charset="2"/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20000"/>
      </a:spcBef>
      <a:spcAft>
        <a:spcPct val="0"/>
      </a:spcAft>
      <a:buClr>
        <a:srgbClr val="336699"/>
      </a:buClr>
      <a:buSzPct val="65000"/>
      <a:buFont typeface="Wingdings 2" pitchFamily="18" charset="2"/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66CC"/>
    <a:srgbClr val="FFFF66"/>
    <a:srgbClr val="DFF6F5"/>
    <a:srgbClr val="3366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1" autoAdjust="0"/>
    <p:restoredTop sz="94679" autoAdjust="0"/>
  </p:normalViewPr>
  <p:slideViewPr>
    <p:cSldViewPr snapToGrid="0" snapToObjects="1">
      <p:cViewPr>
        <p:scale>
          <a:sx n="70" d="100"/>
          <a:sy n="70" d="100"/>
        </p:scale>
        <p:origin x="-127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 b="1" smtClean="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1" smtClean="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 b="1" smtClean="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1" smtClean="0"/>
            </a:lvl1pPr>
          </a:lstStyle>
          <a:p>
            <a:pPr>
              <a:defRPr/>
            </a:pPr>
            <a:fld id="{3D80D282-5597-4A87-B8C1-3440AEC0F76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47825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 b="1" smtClean="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1" smtClean="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noProof="0" smtClean="0"/>
              <a:t>Click to edit Master text styles</a:t>
            </a:r>
          </a:p>
          <a:p>
            <a:pPr lvl="1"/>
            <a:r>
              <a:rPr lang="en-CA" noProof="0" smtClean="0"/>
              <a:t>Second level</a:t>
            </a:r>
          </a:p>
          <a:p>
            <a:pPr lvl="2"/>
            <a:r>
              <a:rPr lang="en-CA" noProof="0" smtClean="0"/>
              <a:t>Third level</a:t>
            </a:r>
          </a:p>
          <a:p>
            <a:pPr lvl="3"/>
            <a:r>
              <a:rPr lang="en-CA" noProof="0" smtClean="0"/>
              <a:t>Fourth level</a:t>
            </a:r>
          </a:p>
          <a:p>
            <a:pPr lvl="4"/>
            <a:r>
              <a:rPr lang="en-CA" noProof="0" smtClean="0"/>
              <a:t>Fifth level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 b="1" smtClean="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1" smtClean="0"/>
            </a:lvl1pPr>
          </a:lstStyle>
          <a:p>
            <a:pPr>
              <a:defRPr/>
            </a:pPr>
            <a:fld id="{27D93BD3-DF3A-46FD-8E68-2E62155BAFA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42256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ClrTx/>
              <a:buSzTx/>
              <a:buFontTx/>
              <a:buNone/>
            </a:pPr>
            <a:fld id="{01000ABC-80B1-4CF0-B815-23918CAE3CC1}" type="slidenum">
              <a:rPr lang="en-CA" sz="1200"/>
              <a:pPr algn="r">
                <a:buClrTx/>
                <a:buSzTx/>
                <a:buFontTx/>
                <a:buNone/>
              </a:pPr>
              <a:t>1</a:t>
            </a:fld>
            <a:endParaRPr lang="en-CA" sz="1200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sz="1800" b="1"/>
          </a:p>
        </p:txBody>
      </p:sp>
      <p:pic>
        <p:nvPicPr>
          <p:cNvPr id="5" name="Picture 12" descr="handslogo-159A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22925" cy="53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carelogo-revers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D5100"/>
              </a:clrFrom>
              <a:clrTo>
                <a:srgbClr val="ED51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200" y="4556125"/>
            <a:ext cx="1911350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279525" y="866775"/>
            <a:ext cx="6629400" cy="2257425"/>
          </a:xfrm>
        </p:spPr>
        <p:txBody>
          <a:bodyPr anchor="ctr"/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82700" y="3522663"/>
            <a:ext cx="6597650" cy="1828800"/>
          </a:xfrm>
        </p:spPr>
        <p:txBody>
          <a:bodyPr lIns="82124" tIns="41061" rIns="82124" bIns="41061"/>
          <a:lstStyle>
            <a:lvl1pPr marL="0" indent="0">
              <a:lnSpc>
                <a:spcPct val="90000"/>
              </a:lnSpc>
              <a:buFont typeface="Wingdings 2" pitchFamily="18" charset="2"/>
              <a:buNone/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18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3EBED-4291-463E-9EE9-F2F1A201F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38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19A99-D330-45AF-875C-0D0F770BE3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87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470C0-73A0-4C43-B79E-FE3CE9602B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106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9F5C4-EE22-46CF-86D8-8E34604B23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414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F0B74-FAA8-4338-82A4-7EA339161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829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020DE-5331-41F4-A7FE-4734720207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919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7FEA2-6A14-4FF0-9B5C-3F672BE305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547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46A74-AC59-40CC-A535-D02837EC4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58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F3A34-4C66-4F26-8BFB-1DC4FD117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56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54000"/>
            <a:ext cx="2057400" cy="584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4000"/>
            <a:ext cx="6019800" cy="5842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FD949-6A81-480F-9951-A0050BB71A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988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736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52600"/>
            <a:ext cx="40386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52600"/>
            <a:ext cx="4038600" cy="2095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095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2819400" y="6400800"/>
            <a:ext cx="156845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708525" y="64008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832725" y="6400800"/>
            <a:ext cx="8540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8A6AF-C546-4212-9C4F-5885F6F9EB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273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54000"/>
            <a:ext cx="82296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124" tIns="41061" rIns="82124" bIns="41061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Slide Title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76200" y="6467475"/>
            <a:ext cx="132238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124" tIns="41061" rIns="82124" bIns="41061" anchor="b" anchorCtr="1">
            <a:spAutoFit/>
          </a:bodyPr>
          <a:lstStyle/>
          <a:p>
            <a:pPr algn="l" defTabSz="814388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sz="900">
              <a:solidFill>
                <a:srgbClr val="808080"/>
              </a:solidFill>
            </a:endParaRPr>
          </a:p>
          <a:p>
            <a:pPr algn="l" defTabSz="814388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sz="900">
              <a:solidFill>
                <a:srgbClr val="80808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819400" y="6400800"/>
            <a:ext cx="1568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800" b="0" smtClean="0">
                <a:solidFill>
                  <a:schemeClr val="hlink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708525" y="64008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800" b="0" smtClean="0">
                <a:solidFill>
                  <a:schemeClr val="hlink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32725" y="6400800"/>
            <a:ext cx="8540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800" b="0" smtClean="0">
                <a:solidFill>
                  <a:schemeClr val="hlink"/>
                </a:solidFill>
              </a:defRPr>
            </a:lvl1pPr>
          </a:lstStyle>
          <a:p>
            <a:pPr>
              <a:defRPr/>
            </a:pPr>
            <a:fld id="{26DCC258-D73F-4E10-8BC1-6DEF2D79F0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1066800"/>
            <a:ext cx="9144000" cy="45720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sz="1800" b="1"/>
          </a:p>
        </p:txBody>
      </p:sp>
      <p:pic>
        <p:nvPicPr>
          <p:cNvPr id="1032" name="Picture 13" descr="Smalltransparenthorizontallog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11888"/>
            <a:ext cx="1428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72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3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defTabSz="8143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6600"/>
          </a:solidFill>
          <a:latin typeface="+mj-lt"/>
          <a:ea typeface="+mj-ea"/>
          <a:cs typeface="+mj-cs"/>
        </a:defRPr>
      </a:lvl1pPr>
      <a:lvl2pPr algn="l" defTabSz="8143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6600"/>
          </a:solidFill>
          <a:latin typeface="Arial" charset="0"/>
        </a:defRPr>
      </a:lvl2pPr>
      <a:lvl3pPr algn="l" defTabSz="8143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6600"/>
          </a:solidFill>
          <a:latin typeface="Arial" charset="0"/>
        </a:defRPr>
      </a:lvl3pPr>
      <a:lvl4pPr algn="l" defTabSz="8143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6600"/>
          </a:solidFill>
          <a:latin typeface="Arial" charset="0"/>
        </a:defRPr>
      </a:lvl4pPr>
      <a:lvl5pPr algn="l" defTabSz="8143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6600"/>
          </a:solidFill>
          <a:latin typeface="Arial" charset="0"/>
        </a:defRPr>
      </a:lvl5pPr>
      <a:lvl6pPr marL="457200" algn="l" defTabSz="8143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6600"/>
          </a:solidFill>
          <a:latin typeface="Arial" charset="0"/>
        </a:defRPr>
      </a:lvl6pPr>
      <a:lvl7pPr marL="914400" algn="l" defTabSz="8143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6600"/>
          </a:solidFill>
          <a:latin typeface="Arial" charset="0"/>
        </a:defRPr>
      </a:lvl7pPr>
      <a:lvl8pPr marL="1371600" algn="l" defTabSz="8143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6600"/>
          </a:solidFill>
          <a:latin typeface="Arial" charset="0"/>
        </a:defRPr>
      </a:lvl8pPr>
      <a:lvl9pPr marL="1828800" algn="l" defTabSz="8143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66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36699"/>
        </a:buClr>
        <a:buSzPct val="65000"/>
        <a:buFont typeface="Wingdings 2" pitchFamily="18" charset="2"/>
        <a:buChar char=""/>
        <a:defRPr sz="3000">
          <a:solidFill>
            <a:srgbClr val="336699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rgbClr val="336699"/>
        </a:buClr>
        <a:buSzPct val="65000"/>
        <a:buFont typeface="Wingdings 2" pitchFamily="18" charset="2"/>
        <a:buChar char=""/>
        <a:defRPr sz="3000">
          <a:solidFill>
            <a:srgbClr val="336699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rgbClr val="336699"/>
        </a:buClr>
        <a:buSzPct val="65000"/>
        <a:buFont typeface="Wingdings 2" pitchFamily="18" charset="2"/>
        <a:buChar char=""/>
        <a:defRPr sz="2600">
          <a:solidFill>
            <a:srgbClr val="336699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rgbClr val="336699"/>
        </a:buClr>
        <a:buSzPct val="65000"/>
        <a:buFont typeface="Wingdings 2" pitchFamily="18" charset="2"/>
        <a:buChar char=""/>
        <a:defRPr sz="2200">
          <a:solidFill>
            <a:srgbClr val="336699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rgbClr val="336699"/>
        </a:buClr>
        <a:buSzPct val="65000"/>
        <a:buFont typeface="Wingdings 2" pitchFamily="18" charset="2"/>
        <a:buChar char=""/>
        <a:defRPr sz="2000">
          <a:solidFill>
            <a:srgbClr val="336699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rgbClr val="336699"/>
        </a:buClr>
        <a:buSzPct val="65000"/>
        <a:buFont typeface="Wingdings 2" pitchFamily="18" charset="2"/>
        <a:buChar char=""/>
        <a:defRPr sz="2000">
          <a:solidFill>
            <a:srgbClr val="336699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rgbClr val="336699"/>
        </a:buClr>
        <a:buSzPct val="65000"/>
        <a:buFont typeface="Wingdings 2" pitchFamily="18" charset="2"/>
        <a:buChar char=""/>
        <a:defRPr sz="2000">
          <a:solidFill>
            <a:srgbClr val="336699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rgbClr val="336699"/>
        </a:buClr>
        <a:buSzPct val="65000"/>
        <a:buFont typeface="Wingdings 2" pitchFamily="18" charset="2"/>
        <a:buChar char=""/>
        <a:defRPr sz="2000">
          <a:solidFill>
            <a:srgbClr val="336699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rgbClr val="336699"/>
        </a:buClr>
        <a:buSzPct val="65000"/>
        <a:buFont typeface="Wingdings 2" pitchFamily="18" charset="2"/>
        <a:buChar char=""/>
        <a:defRPr sz="2000">
          <a:solidFill>
            <a:srgbClr val="3366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hyperlink" Target="http://codex.wordpress.org/File:icon_sad.gi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cid:image009.png@01CE84B0.3EA05AD0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Excel_Worksheet1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2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9" name="Rectangle 2"/>
          <p:cNvSpPr>
            <a:spLocks noChangeArrowheads="1"/>
          </p:cNvSpPr>
          <p:nvPr/>
        </p:nvSpPr>
        <p:spPr bwMode="auto">
          <a:xfrm>
            <a:off x="276225" y="2057400"/>
            <a:ext cx="8494713" cy="365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24" tIns="41061" rIns="82124" bIns="41061" anchor="ctr"/>
          <a:lstStyle/>
          <a:p>
            <a:pPr defTabSz="814388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sz="2400" b="1">
                <a:solidFill>
                  <a:schemeClr val="tx2"/>
                </a:solidFill>
              </a:rPr>
              <a:t/>
            </a:r>
            <a:br>
              <a:rPr lang="en-GB" sz="2400" b="1">
                <a:solidFill>
                  <a:schemeClr val="tx2"/>
                </a:solidFill>
              </a:rPr>
            </a:br>
            <a:r>
              <a:rPr lang="en-GB" sz="2400" b="1">
                <a:solidFill>
                  <a:schemeClr val="tx2"/>
                </a:solidFill>
              </a:rPr>
              <a:t/>
            </a:r>
            <a:br>
              <a:rPr lang="en-GB" sz="2400" b="1">
                <a:solidFill>
                  <a:schemeClr val="tx2"/>
                </a:solidFill>
              </a:rPr>
            </a:br>
            <a:endParaRPr lang="en-CA" sz="2400" b="1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95375" y="1247775"/>
            <a:ext cx="7448552" cy="1926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Rapid Accountability Review</a:t>
            </a:r>
          </a:p>
          <a:p>
            <a:pPr algn="r"/>
            <a:r>
              <a:rPr lang="en-GB" sz="3600" b="1" dirty="0" smtClean="0"/>
              <a:t>CARE Response to Ethiopia El-Nino Drought 6/15 – 3/17</a:t>
            </a:r>
            <a:endParaRPr lang="en-GB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14374" y="5191125"/>
            <a:ext cx="3990975" cy="134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1" dirty="0" smtClean="0"/>
              <a:t>Uwe Korus</a:t>
            </a:r>
          </a:p>
          <a:p>
            <a:pPr algn="l"/>
            <a:r>
              <a:rPr lang="en-GB" sz="2400" b="1" dirty="0" smtClean="0"/>
              <a:t>CARE Emergency Group</a:t>
            </a:r>
          </a:p>
          <a:p>
            <a:pPr algn="l"/>
            <a:r>
              <a:rPr lang="en-GB" sz="2400" b="1" dirty="0" smtClean="0"/>
              <a:t>March 2017</a:t>
            </a:r>
            <a:endParaRPr lang="en-GB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125" y="254000"/>
            <a:ext cx="8816454" cy="736600"/>
          </a:xfrm>
        </p:spPr>
        <p:txBody>
          <a:bodyPr/>
          <a:lstStyle/>
          <a:p>
            <a:r>
              <a:rPr lang="en-GB" sz="3600" dirty="0" smtClean="0"/>
              <a:t>Basis for Rapid Accountability Review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125" y="1050869"/>
            <a:ext cx="8993875" cy="4540155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chemeClr val="bg1"/>
                </a:solidFill>
              </a:rPr>
              <a:t>CARE’s Humanitarian Accountability Framework </a:t>
            </a:r>
            <a:r>
              <a:rPr lang="en-GB" b="1" dirty="0" smtClean="0"/>
              <a:t>(HAF) </a:t>
            </a:r>
            <a:r>
              <a:rPr lang="en-GB" dirty="0" smtClean="0"/>
              <a:t>– especially:</a:t>
            </a:r>
          </a:p>
          <a:p>
            <a:r>
              <a:rPr lang="en-GB" b="1" dirty="0" smtClean="0"/>
              <a:t>CHS commitments 4, 5, 8</a:t>
            </a:r>
          </a:p>
          <a:p>
            <a:r>
              <a:rPr lang="en-GB" b="1" dirty="0" smtClean="0"/>
              <a:t>CARE Global indicators:</a:t>
            </a:r>
          </a:p>
          <a:p>
            <a:pPr lvl="1"/>
            <a:r>
              <a:rPr lang="en-GB" dirty="0" smtClean="0"/>
              <a:t>GI 4: Scale &amp; Scope of CARE’s quality &amp; life saving humanitarian assistance</a:t>
            </a:r>
          </a:p>
          <a:p>
            <a:pPr lvl="1"/>
            <a:r>
              <a:rPr lang="en-GB" dirty="0" smtClean="0"/>
              <a:t>GI 5: Satisfaction of affected people with relevance, timeliness and sufficient</a:t>
            </a:r>
          </a:p>
          <a:p>
            <a:pPr lvl="1"/>
            <a:r>
              <a:rPr lang="en-GB" dirty="0" smtClean="0"/>
              <a:t>GI 19: meaningful participation of people in decisions that affect them in their recovery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898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Methodology of RAR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288"/>
            <a:ext cx="8229600" cy="4343400"/>
          </a:xfrm>
        </p:spPr>
        <p:txBody>
          <a:bodyPr/>
          <a:lstStyle/>
          <a:p>
            <a:r>
              <a:rPr lang="en-GB" b="1" dirty="0" smtClean="0"/>
              <a:t>Focus Group Discussions </a:t>
            </a:r>
            <a:r>
              <a:rPr lang="en-GB" dirty="0" smtClean="0"/>
              <a:t>(6 in 3 </a:t>
            </a:r>
            <a:r>
              <a:rPr lang="en-GB" dirty="0" err="1" smtClean="0"/>
              <a:t>Woreda</a:t>
            </a:r>
            <a:r>
              <a:rPr lang="en-GB" dirty="0" smtClean="0"/>
              <a:t> in </a:t>
            </a:r>
            <a:r>
              <a:rPr lang="en-GB" dirty="0" err="1" smtClean="0"/>
              <a:t>Oromia</a:t>
            </a:r>
            <a:r>
              <a:rPr lang="en-GB" dirty="0" smtClean="0"/>
              <a:t>)</a:t>
            </a:r>
          </a:p>
          <a:p>
            <a:r>
              <a:rPr lang="en-GB" b="1" dirty="0" smtClean="0"/>
              <a:t>Key informant interviews</a:t>
            </a:r>
            <a:r>
              <a:rPr lang="en-GB" dirty="0" smtClean="0"/>
              <a:t>: LG (3 </a:t>
            </a:r>
            <a:r>
              <a:rPr lang="en-GB" dirty="0" err="1" smtClean="0"/>
              <a:t>Woreda</a:t>
            </a:r>
            <a:r>
              <a:rPr lang="en-GB" dirty="0" smtClean="0"/>
              <a:t>) &amp; CARE staff</a:t>
            </a:r>
          </a:p>
          <a:p>
            <a:r>
              <a:rPr lang="en-GB" b="1" dirty="0" smtClean="0"/>
              <a:t>Document review:</a:t>
            </a:r>
          </a:p>
          <a:p>
            <a:pPr lvl="1"/>
            <a:r>
              <a:rPr lang="en-GB" dirty="0" smtClean="0"/>
              <a:t>PDM reports</a:t>
            </a:r>
          </a:p>
          <a:p>
            <a:pPr lvl="1"/>
            <a:r>
              <a:rPr lang="en-GB" dirty="0" smtClean="0"/>
              <a:t>Guidelines for targeting process, feedback and complaints mechanisms and PDM</a:t>
            </a:r>
          </a:p>
          <a:p>
            <a:pPr lvl="1"/>
            <a:r>
              <a:rPr lang="en-GB" dirty="0" smtClean="0"/>
              <a:t>Other reports / reviews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989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RAR – FGD Methodology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00251" y="1744445"/>
            <a:ext cx="8598089" cy="381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l" eaLnBrk="1" hangingPunct="1">
              <a:buFont typeface="Wingdings 2" pitchFamily="18" charset="2"/>
              <a:buChar char=""/>
            </a:pPr>
            <a:r>
              <a:rPr kumimoji="0" lang="en-GB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Arial"/>
              </a:rPr>
              <a:t>Reflect on participants’ interactions and relations with CARE</a:t>
            </a:r>
          </a:p>
          <a:p>
            <a:pPr marL="342900" lvl="0" indent="-342900" algn="l" eaLnBrk="1" hangingPunct="1">
              <a:buFont typeface="Wingdings 2" pitchFamily="18" charset="2"/>
              <a:buChar char=""/>
            </a:pPr>
            <a:r>
              <a:rPr kumimoji="0" lang="en-GB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Arial"/>
              </a:rPr>
              <a:t>Discuss key Principles of Accountability:</a:t>
            </a:r>
          </a:p>
          <a:p>
            <a:pPr marL="669925" lvl="1" indent="-325438" algn="l" eaLnBrk="1" hangingPunct="1">
              <a:buFont typeface="Wingdings 2" pitchFamily="18" charset="2"/>
              <a:buChar char=""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Arial"/>
              </a:rPr>
              <a:t>Information Sharing</a:t>
            </a:r>
          </a:p>
          <a:p>
            <a:pPr marL="669925" lvl="1" indent="-325438" algn="l" eaLnBrk="1" hangingPunct="1">
              <a:buFont typeface="Wingdings 2" pitchFamily="18" charset="2"/>
              <a:buChar char=""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Arial"/>
              </a:rPr>
              <a:t>Participation</a:t>
            </a:r>
          </a:p>
          <a:p>
            <a:pPr marL="669925" lvl="1" indent="-325438" algn="l" eaLnBrk="1" hangingPunct="1">
              <a:buFont typeface="Wingdings 2" pitchFamily="18" charset="2"/>
              <a:buChar char=""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Arial"/>
              </a:rPr>
              <a:t>Feedback &amp; Complaints</a:t>
            </a:r>
          </a:p>
          <a:p>
            <a:pPr marL="342900" lvl="0" indent="-342900" algn="l" eaLnBrk="1" hangingPunct="1">
              <a:buFont typeface="Wingdings 2" pitchFamily="18" charset="2"/>
              <a:buChar char=""/>
            </a:pPr>
            <a:r>
              <a:rPr kumimoji="0" lang="en-GB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Arial"/>
              </a:rPr>
              <a:t>Scorecard</a:t>
            </a:r>
            <a:endParaRPr kumimoji="0" lang="en-GB" sz="3200" b="1" i="0" u="none" strike="noStrike" kern="0" cap="none" spc="0" normalizeH="0" baseline="0" noProof="0" dirty="0">
              <a:ln>
                <a:noFill/>
              </a:ln>
              <a:solidFill>
                <a:srgbClr val="336699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90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SCORECARD exercise during RAR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394" y="988323"/>
            <a:ext cx="7301552" cy="51210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8417"/>
            <a:ext cx="4552795" cy="25609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77944"/>
            <a:ext cx="4552795" cy="256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88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SCORCARD: scores and comments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3854636"/>
              </p:ext>
            </p:extLst>
          </p:nvPr>
        </p:nvGraphicFramePr>
        <p:xfrm>
          <a:off x="184240" y="990599"/>
          <a:ext cx="4988259" cy="5683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749"/>
                <a:gridCol w="868302"/>
                <a:gridCol w="868302"/>
                <a:gridCol w="868302"/>
                <a:gridCol w="868302"/>
                <a:gridCol w="868302"/>
              </a:tblGrid>
              <a:tr h="997413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Score</a:t>
                      </a:r>
                      <a:endParaRPr lang="en-GB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solidFill>
                          <a:schemeClr val="bg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Many </a:t>
                      </a:r>
                      <a:r>
                        <a:rPr lang="en-GB" sz="1400" b="1" dirty="0" smtClean="0">
                          <a:solidFill>
                            <a:schemeClr val="bg1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failures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chemeClr val="bg1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* 1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Little </a:t>
                      </a:r>
                      <a:r>
                        <a:rPr lang="en-GB" sz="1400" b="1" dirty="0" smtClean="0">
                          <a:solidFill>
                            <a:schemeClr val="bg1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failures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chemeClr val="bg1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* 2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chemeClr val="bg1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Strong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chemeClr val="bg1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* 3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chemeClr val="bg1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Excellent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chemeClr val="bg1"/>
                          </a:solidFill>
                          <a:effectLst/>
                          <a:latin typeface="Arial Narrow"/>
                          <a:ea typeface="Calibri"/>
                          <a:cs typeface="Times New Roman"/>
                        </a:rPr>
                        <a:t>* 4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AV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[max=4]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61914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Info-sharing</a:t>
                      </a:r>
                      <a:endParaRPr lang="en-GB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F: 0</a:t>
                      </a:r>
                    </a:p>
                    <a:p>
                      <a:endParaRPr lang="en-GB" sz="2000" b="1" dirty="0" smtClean="0"/>
                    </a:p>
                    <a:p>
                      <a:r>
                        <a:rPr lang="en-GB" sz="2000" b="1" dirty="0" smtClean="0"/>
                        <a:t>M: 6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F: 4</a:t>
                      </a:r>
                    </a:p>
                    <a:p>
                      <a:endParaRPr lang="en-GB" sz="2000" b="1" dirty="0" smtClean="0"/>
                    </a:p>
                    <a:p>
                      <a:r>
                        <a:rPr lang="en-GB" sz="2000" b="1" dirty="0" smtClean="0"/>
                        <a:t>M: 6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F: 17</a:t>
                      </a:r>
                    </a:p>
                    <a:p>
                      <a:endParaRPr lang="en-GB" sz="2000" b="1" dirty="0" smtClean="0"/>
                    </a:p>
                    <a:p>
                      <a:r>
                        <a:rPr lang="en-GB" sz="2000" b="1" dirty="0" smtClean="0"/>
                        <a:t>M: 5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F: 9</a:t>
                      </a:r>
                    </a:p>
                    <a:p>
                      <a:endParaRPr lang="en-GB" sz="2000" b="1" dirty="0" smtClean="0"/>
                    </a:p>
                    <a:p>
                      <a:r>
                        <a:rPr lang="en-GB" sz="2000" b="1" dirty="0" smtClean="0"/>
                        <a:t>M: 13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3.2</a:t>
                      </a:r>
                    </a:p>
                    <a:p>
                      <a:pPr algn="ctr"/>
                      <a:endParaRPr lang="en-GB" sz="2000" b="1" dirty="0" smtClean="0"/>
                    </a:p>
                    <a:p>
                      <a:pPr algn="ctr"/>
                      <a:r>
                        <a:rPr lang="en-GB" sz="2000" b="1" dirty="0" smtClean="0"/>
                        <a:t>2.8</a:t>
                      </a:r>
                    </a:p>
                    <a:p>
                      <a:pPr algn="ctr"/>
                      <a:endParaRPr lang="en-GB" sz="2000" b="1" dirty="0"/>
                    </a:p>
                  </a:txBody>
                  <a:tcPr/>
                </a:tc>
              </a:tr>
              <a:tr h="1561914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Participation</a:t>
                      </a:r>
                      <a:endParaRPr lang="en-GB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F: 1</a:t>
                      </a:r>
                    </a:p>
                    <a:p>
                      <a:endParaRPr lang="en-GB" sz="2000" b="1" dirty="0" smtClean="0"/>
                    </a:p>
                    <a:p>
                      <a:r>
                        <a:rPr lang="en-GB" sz="2000" b="1" dirty="0" smtClean="0"/>
                        <a:t>M: 5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F: 4</a:t>
                      </a:r>
                    </a:p>
                    <a:p>
                      <a:endParaRPr lang="en-GB" sz="2000" b="1" dirty="0" smtClean="0"/>
                    </a:p>
                    <a:p>
                      <a:r>
                        <a:rPr lang="en-GB" sz="2000" b="1" dirty="0" smtClean="0"/>
                        <a:t>M: 7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F: 17</a:t>
                      </a:r>
                    </a:p>
                    <a:p>
                      <a:endParaRPr lang="en-GB" sz="2000" b="1" dirty="0" smtClean="0"/>
                    </a:p>
                    <a:p>
                      <a:r>
                        <a:rPr lang="en-GB" sz="2000" b="1" dirty="0" smtClean="0"/>
                        <a:t>M: 10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F: 8</a:t>
                      </a:r>
                    </a:p>
                    <a:p>
                      <a:endParaRPr lang="en-GB" sz="2000" b="1" dirty="0" smtClean="0"/>
                    </a:p>
                    <a:p>
                      <a:r>
                        <a:rPr lang="en-GB" sz="2000" b="1" dirty="0" smtClean="0"/>
                        <a:t>M: 8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3.1</a:t>
                      </a:r>
                    </a:p>
                    <a:p>
                      <a:pPr algn="ctr"/>
                      <a:endParaRPr lang="en-GB" sz="2000" b="1" dirty="0" smtClean="0"/>
                    </a:p>
                    <a:p>
                      <a:pPr algn="ctr"/>
                      <a:r>
                        <a:rPr lang="en-GB" sz="2000" b="1" dirty="0" smtClean="0"/>
                        <a:t>2.7</a:t>
                      </a:r>
                    </a:p>
                    <a:p>
                      <a:pPr algn="ctr"/>
                      <a:endParaRPr lang="en-GB" sz="2000" b="1" dirty="0"/>
                    </a:p>
                  </a:txBody>
                  <a:tcPr/>
                </a:tc>
              </a:tr>
              <a:tr h="1561914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Feedback &amp; complaints</a:t>
                      </a:r>
                      <a:endParaRPr lang="en-GB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F: 0</a:t>
                      </a:r>
                    </a:p>
                    <a:p>
                      <a:endParaRPr lang="en-GB" sz="2000" b="1" dirty="0" smtClean="0"/>
                    </a:p>
                    <a:p>
                      <a:r>
                        <a:rPr lang="en-GB" sz="2000" b="1" dirty="0" smtClean="0"/>
                        <a:t>M: 3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F: 13</a:t>
                      </a:r>
                    </a:p>
                    <a:p>
                      <a:endParaRPr lang="en-GB" sz="2000" b="1" dirty="0" smtClean="0"/>
                    </a:p>
                    <a:p>
                      <a:r>
                        <a:rPr lang="en-GB" sz="2000" b="1" dirty="0" smtClean="0"/>
                        <a:t>M: 17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F: 13</a:t>
                      </a:r>
                    </a:p>
                    <a:p>
                      <a:endParaRPr lang="en-GB" sz="2000" b="1" dirty="0" smtClean="0"/>
                    </a:p>
                    <a:p>
                      <a:r>
                        <a:rPr lang="en-GB" sz="2000" b="1" dirty="0" smtClean="0"/>
                        <a:t>M: 5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F: 4</a:t>
                      </a:r>
                    </a:p>
                    <a:p>
                      <a:endParaRPr lang="en-GB" sz="2000" b="1" dirty="0" smtClean="0"/>
                    </a:p>
                    <a:p>
                      <a:r>
                        <a:rPr lang="en-GB" sz="2000" b="1" dirty="0" smtClean="0"/>
                        <a:t>M: 4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2.7</a:t>
                      </a:r>
                    </a:p>
                    <a:p>
                      <a:pPr algn="ctr"/>
                      <a:endParaRPr lang="en-GB" sz="2000" b="1" dirty="0" smtClean="0"/>
                    </a:p>
                    <a:p>
                      <a:pPr algn="ctr"/>
                      <a:r>
                        <a:rPr lang="en-GB" sz="2000" b="1" dirty="0" smtClean="0"/>
                        <a:t>2.3</a:t>
                      </a:r>
                      <a:endParaRPr lang="en-GB" sz="20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 descr="cid:image009.png@01CE84B0.3EA05AD0">
            <a:hlinkClick r:id="rId2" tooltip="sad"/>
          </p:cNvPr>
          <p:cNvPicPr/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258" y="848279"/>
            <a:ext cx="3619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9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249" y="848279"/>
            <a:ext cx="37147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491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234" y="848279"/>
            <a:ext cx="377825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491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902" y="854629"/>
            <a:ext cx="37147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72500" y="990599"/>
            <a:ext cx="3971500" cy="58785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sz="2000" dirty="0" smtClean="0">
                <a:latin typeface="Arial Narrow" pitchFamily="34" charset="0"/>
              </a:rPr>
              <a:t>CARE's approach to decision making with LG and communities is recognized as collaborative, fair and inclusive. </a:t>
            </a:r>
          </a:p>
          <a:p>
            <a:pPr algn="l"/>
            <a:r>
              <a:rPr lang="en-GB" sz="2000" dirty="0" smtClean="0">
                <a:latin typeface="Arial Narrow" pitchFamily="34" charset="0"/>
              </a:rPr>
              <a:t>Complaint committees are well established but have limited authority. No significant other feedback/complaint mechanisms. </a:t>
            </a:r>
          </a:p>
          <a:p>
            <a:pPr algn="l"/>
            <a:r>
              <a:rPr lang="en-GB" sz="2000" dirty="0" smtClean="0">
                <a:latin typeface="Arial Narrow" pitchFamily="34" charset="0"/>
              </a:rPr>
              <a:t>Despite having limited authority CARE's presence in targeting process and ability to influence LG decisions instils trust. </a:t>
            </a:r>
          </a:p>
          <a:p>
            <a:pPr algn="l"/>
            <a:r>
              <a:rPr lang="en-GB" sz="2000" dirty="0" smtClean="0">
                <a:latin typeface="Arial Narrow" pitchFamily="34" charset="0"/>
              </a:rPr>
              <a:t>CARE's value added most cited during the RAR: transparency (assessments, targeting), speed, consistency. </a:t>
            </a:r>
          </a:p>
          <a:p>
            <a:pPr algn="l"/>
            <a:r>
              <a:rPr lang="en-GB" sz="2000" dirty="0" smtClean="0">
                <a:latin typeface="Arial Narrow" pitchFamily="34" charset="0"/>
              </a:rPr>
              <a:t>All </a:t>
            </a:r>
            <a:r>
              <a:rPr lang="en-GB" sz="2000" dirty="0" smtClean="0">
                <a:latin typeface="Arial Narrow" pitchFamily="34" charset="0"/>
              </a:rPr>
              <a:t>stakeholders </a:t>
            </a:r>
            <a:r>
              <a:rPr lang="en-GB" sz="2000" dirty="0" smtClean="0">
                <a:latin typeface="Arial Narrow" pitchFamily="34" charset="0"/>
              </a:rPr>
              <a:t>urge and expect CARE to stay engaged and to continue especially with recovery and DRR interventions as well as emergency assistance when needed.</a:t>
            </a:r>
            <a:endParaRPr lang="en-GB" sz="20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80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FGD: some quotes</a:t>
            </a:r>
            <a:endParaRPr lang="en-GB" dirty="0"/>
          </a:p>
        </p:txBody>
      </p:sp>
      <p:sp>
        <p:nvSpPr>
          <p:cNvPr id="5" name="Rounded Rectangular Callout 4"/>
          <p:cNvSpPr/>
          <p:nvPr/>
        </p:nvSpPr>
        <p:spPr bwMode="auto">
          <a:xfrm>
            <a:off x="354841" y="3334595"/>
            <a:ext cx="4929117" cy="2875136"/>
          </a:xfrm>
          <a:prstGeom prst="wedgeRoundRectCallout">
            <a:avLst>
              <a:gd name="adj1" fmla="val 6450"/>
              <a:gd name="adj2" fmla="val 68770"/>
              <a:gd name="adj3" fmla="val 16667"/>
            </a:avLst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abriola" pitchFamily="82" charset="0"/>
              </a:rPr>
              <a:t>CARE ensures that women are involved in decision making despite resistance.  Attitudes towards women’s empowerment have improved due CARE’s insistence .</a:t>
            </a: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4301319" y="178937"/>
            <a:ext cx="4385481" cy="2960048"/>
          </a:xfrm>
          <a:prstGeom prst="wedgeRoundRectCallout">
            <a:avLst>
              <a:gd name="adj1" fmla="val -37020"/>
              <a:gd name="adj2" fmla="val 74450"/>
              <a:gd name="adj3" fmla="val 16667"/>
            </a:avLst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abriola" pitchFamily="82" charset="0"/>
              </a:rPr>
              <a:t>CARE is faster</a:t>
            </a:r>
            <a:r>
              <a:rPr kumimoji="0" lang="en-GB" sz="3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Gabriola" pitchFamily="82" charset="0"/>
              </a:rPr>
              <a:t> and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abriola" pitchFamily="82" charset="0"/>
              </a:rPr>
              <a:t> more efficient</a:t>
            </a:r>
            <a:r>
              <a:rPr kumimoji="0" lang="en-GB" sz="3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Gabriola" pitchFamily="82" charset="0"/>
              </a:rPr>
              <a:t> than we can be at LG.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Gabriola" pitchFamily="82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 baseline="0" dirty="0" smtClean="0">
                <a:solidFill>
                  <a:schemeClr val="bg1"/>
                </a:solidFill>
                <a:latin typeface="Gabriola" pitchFamily="82" charset="0"/>
              </a:rPr>
              <a:t>LG</a:t>
            </a:r>
            <a:r>
              <a:rPr lang="en-GB" sz="3200" b="1" dirty="0" smtClean="0">
                <a:solidFill>
                  <a:schemeClr val="bg1"/>
                </a:solidFill>
                <a:latin typeface="Gabriola" pitchFamily="82" charset="0"/>
              </a:rPr>
              <a:t> would be in danger and conflicts likely without CARE</a:t>
            </a:r>
            <a:endParaRPr kumimoji="0" lang="en-GB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abriola" pitchFamily="82" charset="0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5283958" y="3138985"/>
            <a:ext cx="3794077" cy="2169994"/>
          </a:xfrm>
          <a:prstGeom prst="wedgeRoundRectCallout">
            <a:avLst>
              <a:gd name="adj1" fmla="val -37020"/>
              <a:gd name="adj2" fmla="val 74450"/>
              <a:gd name="adj3" fmla="val 16667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abriola" pitchFamily="82" charset="0"/>
              </a:rPr>
              <a:t>CARE’s assistance ensured that MAM and SAM caseloads have significantly</a:t>
            </a:r>
            <a:r>
              <a:rPr kumimoji="0" lang="en-GB" sz="3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Gabriola" pitchFamily="82" charset="0"/>
              </a:rPr>
              <a:t> decreased</a:t>
            </a:r>
            <a:endParaRPr kumimoji="0" lang="en-GB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Gabriola" pitchFamily="82" charset="0"/>
            </a:endParaRPr>
          </a:p>
        </p:txBody>
      </p:sp>
      <p:sp>
        <p:nvSpPr>
          <p:cNvPr id="4" name="Rounded Rectangular Callout 3"/>
          <p:cNvSpPr/>
          <p:nvPr/>
        </p:nvSpPr>
        <p:spPr bwMode="auto">
          <a:xfrm>
            <a:off x="354842" y="1009928"/>
            <a:ext cx="3794077" cy="2169994"/>
          </a:xfrm>
          <a:prstGeom prst="wedgeRoundRectCallout">
            <a:avLst>
              <a:gd name="adj1" fmla="val -40977"/>
              <a:gd name="adj2" fmla="val 65016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abriola" pitchFamily="82" charset="0"/>
              </a:rPr>
              <a:t>Without CARE’s assistance we would have had to leave our village and the region as we did back in 1984. </a:t>
            </a:r>
          </a:p>
        </p:txBody>
      </p:sp>
    </p:spTree>
    <p:extLst>
      <p:ext uri="{BB962C8B-B14F-4D97-AF65-F5344CB8AC3E}">
        <p14:creationId xmlns:p14="http://schemas.microsoft.com/office/powerpoint/2010/main" val="126963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6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423422"/>
              </p:ext>
            </p:extLst>
          </p:nvPr>
        </p:nvGraphicFramePr>
        <p:xfrm>
          <a:off x="0" y="-10791"/>
          <a:ext cx="9144000" cy="6754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12" name="Worksheet" r:id="rId4" imgW="8639188" imgH="4476848" progId="Excel.Sheet.12">
                  <p:embed/>
                </p:oleObj>
              </mc:Choice>
              <mc:Fallback>
                <p:oleObj name="Worksheet" r:id="rId4" imgW="8639188" imgH="447684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-10791"/>
                        <a:ext cx="9144000" cy="67544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4899700"/>
              </p:ext>
            </p:extLst>
          </p:nvPr>
        </p:nvGraphicFramePr>
        <p:xfrm>
          <a:off x="25400" y="0"/>
          <a:ext cx="9183688" cy="6839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05" name="Worksheet" r:id="rId4" imgW="9001178" imgH="4295723" progId="Excel.Sheet.12">
                  <p:embed/>
                </p:oleObj>
              </mc:Choice>
              <mc:Fallback>
                <p:oleObj name="Worksheet" r:id="rId4" imgW="9001178" imgH="429572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400" y="0"/>
                        <a:ext cx="9183688" cy="68398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051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RE simple">
  <a:themeElements>
    <a:clrScheme name="">
      <a:dk1>
        <a:srgbClr val="000000"/>
      </a:dk1>
      <a:lt1>
        <a:srgbClr val="FFFFFF"/>
      </a:lt1>
      <a:dk2>
        <a:srgbClr val="FFFFFF"/>
      </a:dk2>
      <a:lt2>
        <a:srgbClr val="000000"/>
      </a:lt2>
      <a:accent1>
        <a:srgbClr val="336666"/>
      </a:accent1>
      <a:accent2>
        <a:srgbClr val="B92B38"/>
      </a:accent2>
      <a:accent3>
        <a:srgbClr val="FFFFFF"/>
      </a:accent3>
      <a:accent4>
        <a:srgbClr val="000000"/>
      </a:accent4>
      <a:accent5>
        <a:srgbClr val="ADB8B8"/>
      </a:accent5>
      <a:accent6>
        <a:srgbClr val="A72632"/>
      </a:accent6>
      <a:hlink>
        <a:srgbClr val="FF9900"/>
      </a:hlink>
      <a:folHlink>
        <a:srgbClr val="339999"/>
      </a:folHlink>
    </a:clrScheme>
    <a:fontScheme name="CARE Template 05-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RE Template 05-01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RE Template 05-0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RE Template 05-01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RE Template 05-01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RE Template 05-01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RE Template 05-01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RE Template 05-01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CARE simple</Template>
  <TotalTime>263</TotalTime>
  <Words>449</Words>
  <Application>Microsoft Office PowerPoint</Application>
  <PresentationFormat>On-screen Show (4:3)</PresentationFormat>
  <Paragraphs>105</Paragraphs>
  <Slides>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CARE simple</vt:lpstr>
      <vt:lpstr>Worksheet</vt:lpstr>
      <vt:lpstr>Microsoft Excel Worksheet</vt:lpstr>
      <vt:lpstr>PowerPoint Presentation</vt:lpstr>
      <vt:lpstr>Basis for Rapid Accountability Review</vt:lpstr>
      <vt:lpstr>Methodology of RAR </vt:lpstr>
      <vt:lpstr>RAR – FGD Methodology</vt:lpstr>
      <vt:lpstr>SCORECARD exercise during RAR</vt:lpstr>
      <vt:lpstr>SCORCARD: scores and comments</vt:lpstr>
      <vt:lpstr>FGD: some quotes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uwe</dc:creator>
  <cp:lastModifiedBy>uwe</cp:lastModifiedBy>
  <cp:revision>22</cp:revision>
  <dcterms:created xsi:type="dcterms:W3CDTF">2017-03-27T16:26:41Z</dcterms:created>
  <dcterms:modified xsi:type="dcterms:W3CDTF">2017-03-29T10:29:44Z</dcterms:modified>
</cp:coreProperties>
</file>