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1.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17" r:id="rId5"/>
    <p:sldMasterId id="2147483742" r:id="rId6"/>
  </p:sldMasterIdLst>
  <p:notesMasterIdLst>
    <p:notesMasterId r:id="rId36"/>
  </p:notesMasterIdLst>
  <p:handoutMasterIdLst>
    <p:handoutMasterId r:id="rId37"/>
  </p:handoutMasterIdLst>
  <p:sldIdLst>
    <p:sldId id="283" r:id="rId7"/>
    <p:sldId id="285" r:id="rId8"/>
    <p:sldId id="286" r:id="rId9"/>
    <p:sldId id="707" r:id="rId10"/>
    <p:sldId id="258" r:id="rId11"/>
    <p:sldId id="289" r:id="rId12"/>
    <p:sldId id="364" r:id="rId13"/>
    <p:sldId id="288" r:id="rId14"/>
    <p:sldId id="492" r:id="rId15"/>
    <p:sldId id="494" r:id="rId16"/>
    <p:sldId id="347" r:id="rId17"/>
    <p:sldId id="359" r:id="rId18"/>
    <p:sldId id="496" r:id="rId19"/>
    <p:sldId id="257" r:id="rId20"/>
    <p:sldId id="365" r:id="rId21"/>
    <p:sldId id="303" r:id="rId22"/>
    <p:sldId id="306" r:id="rId23"/>
    <p:sldId id="366" r:id="rId24"/>
    <p:sldId id="354" r:id="rId25"/>
    <p:sldId id="355" r:id="rId26"/>
    <p:sldId id="356" r:id="rId27"/>
    <p:sldId id="260" r:id="rId28"/>
    <p:sldId id="710" r:id="rId29"/>
    <p:sldId id="314" r:id="rId30"/>
    <p:sldId id="315" r:id="rId31"/>
    <p:sldId id="263" r:id="rId32"/>
    <p:sldId id="497" r:id="rId33"/>
    <p:sldId id="495" r:id="rId34"/>
    <p:sldId id="498" r:id="rId3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son Canavan" initials="AC" lastIdx="4" clrIdx="0"/>
  <p:cmAuthor id="2" name="Brittney Gove" initials="BG" lastIdx="45" clrIdx="1"/>
  <p:cmAuthor id="3" name="Leesa Coyne" initials="LC" lastIdx="8" clrIdx="2"/>
  <p:cmAuthor id="4" name="Anushka Kalyanpur" initials="AK" lastIdx="3" clrIdx="3">
    <p:extLst>
      <p:ext uri="{19B8F6BF-5375-455C-9EA6-DF929625EA0E}">
        <p15:presenceInfo xmlns:p15="http://schemas.microsoft.com/office/powerpoint/2012/main" userId="S-1-5-21-2380108840-1134384632-2003364521-88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36F1E"/>
    <a:srgbClr val="441701"/>
    <a:srgbClr val="595959"/>
    <a:srgbClr val="E4761E"/>
    <a:srgbClr val="FDB924"/>
    <a:srgbClr val="EFB71B"/>
    <a:srgbClr val="E2762D"/>
    <a:srgbClr val="C5C7C8"/>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55"/>
    <p:restoredTop sz="81983" autoAdjust="0"/>
  </p:normalViewPr>
  <p:slideViewPr>
    <p:cSldViewPr snapToGrid="0" snapToObjects="1">
      <p:cViewPr varScale="1">
        <p:scale>
          <a:sx n="70" d="100"/>
          <a:sy n="70" d="100"/>
        </p:scale>
        <p:origin x="1522" y="53"/>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13" d="100"/>
          <a:sy n="113" d="100"/>
        </p:scale>
        <p:origin x="2688"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omments/comment1.xml><?xml version="1.0" encoding="utf-8"?>
<p:cmLst xmlns:a="http://schemas.openxmlformats.org/drawingml/2006/main" xmlns:r="http://schemas.openxmlformats.org/officeDocument/2006/relationships" xmlns:p="http://schemas.openxmlformats.org/presentationml/2006/main">
  <p:cm authorId="4" dt="2018-11-12T16:40:14.515" idx="3">
    <p:pos x="10" y="10"/>
    <p:text>do we have a slide on Kasai? agility built through SAFPAC to respond to acute crises msg?</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625E4608-7C8B-C24C-8291-19EE5077C62D}" type="slidenum">
              <a:rPr lang="en-US" smtClean="0"/>
              <a:t>‹#›</a:t>
            </a:fld>
            <a:endParaRPr lang="en-US"/>
          </a:p>
        </p:txBody>
      </p:sp>
    </p:spTree>
    <p:extLst>
      <p:ext uri="{BB962C8B-B14F-4D97-AF65-F5344CB8AC3E}">
        <p14:creationId xmlns:p14="http://schemas.microsoft.com/office/powerpoint/2010/main" val="229659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3B7834F-9D0F-DA44-A6B8-2B68254A4486}" type="datetimeFigureOut">
              <a:rPr lang="en-US" smtClean="0"/>
              <a:t>9/10/2020</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75C322D-20A1-3A41-A13B-DB0DA2ACFEC8}" type="slidenum">
              <a:rPr lang="en-US" smtClean="0"/>
              <a:t>‹#›</a:t>
            </a:fld>
            <a:endParaRPr lang="en-US" dirty="0"/>
          </a:p>
        </p:txBody>
      </p:sp>
    </p:spTree>
    <p:extLst>
      <p:ext uri="{BB962C8B-B14F-4D97-AF65-F5344CB8AC3E}">
        <p14:creationId xmlns:p14="http://schemas.microsoft.com/office/powerpoint/2010/main" val="324284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with team – still quite long- what should be removed?</a:t>
            </a:r>
          </a:p>
          <a:p>
            <a:pPr marL="285750" indent="-285750">
              <a:buAutoNum type="romanLcParenR"/>
            </a:pPr>
            <a:r>
              <a:rPr lang="en-US" dirty="0"/>
              <a:t>Should we introduce the demystifying MISP doc early on with the activities at different levels of care (and therefore perhaps removing the slides of diff levels at the end)</a:t>
            </a:r>
          </a:p>
          <a:p>
            <a:pPr marL="285750" indent="-285750">
              <a:buAutoNum type="romanLcParenR"/>
            </a:pPr>
            <a:r>
              <a:rPr lang="en-US" dirty="0"/>
              <a:t>Do we need to put the MPAs further upfront; sufficient time should be spent discussing/ brainstorming slides 12 and 13</a:t>
            </a:r>
          </a:p>
          <a:p>
            <a:pPr marL="285750" indent="-285750">
              <a:buAutoNum type="romanLcParenR"/>
            </a:pPr>
            <a:r>
              <a:rPr lang="en-US" dirty="0"/>
              <a:t>Should we include examples of EPPs; this could even be included in the CET</a:t>
            </a:r>
          </a:p>
        </p:txBody>
      </p:sp>
      <p:sp>
        <p:nvSpPr>
          <p:cNvPr id="4" name="Slide Number Placeholder 3"/>
          <p:cNvSpPr>
            <a:spLocks noGrp="1"/>
          </p:cNvSpPr>
          <p:nvPr>
            <p:ph type="sldNum" sz="quarter" idx="5"/>
          </p:nvPr>
        </p:nvSpPr>
        <p:spPr/>
        <p:txBody>
          <a:bodyPr/>
          <a:lstStyle/>
          <a:p>
            <a:fld id="{A75C322D-20A1-3A41-A13B-DB0DA2ACFEC8}" type="slidenum">
              <a:rPr lang="en-US" smtClean="0"/>
              <a:t>1</a:t>
            </a:fld>
            <a:endParaRPr lang="en-US" dirty="0"/>
          </a:p>
        </p:txBody>
      </p:sp>
    </p:spTree>
    <p:extLst>
      <p:ext uri="{BB962C8B-B14F-4D97-AF65-F5344CB8AC3E}">
        <p14:creationId xmlns:p14="http://schemas.microsoft.com/office/powerpoint/2010/main" val="66214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sz="1300" dirty="0"/>
              <a:t>Conflicts create additional health burdens for women &amp; girls</a:t>
            </a:r>
          </a:p>
          <a:p>
            <a:pPr marL="664546" lvl="1" indent="-181240">
              <a:buFont typeface="Arial" panose="020B0604020202020204" pitchFamily="34" charset="0"/>
              <a:buChar char="•"/>
            </a:pPr>
            <a:r>
              <a:rPr lang="en-US" sz="1300" dirty="0"/>
              <a:t>Women and children are disproportionally affected in humanitarian emergencies and are as much as </a:t>
            </a:r>
            <a:r>
              <a:rPr lang="en-US" sz="1300" b="1" dirty="0"/>
              <a:t>14 times more likely </a:t>
            </a:r>
            <a:r>
              <a:rPr lang="en-US" sz="1300" dirty="0"/>
              <a:t>than men to die in a disaster</a:t>
            </a:r>
          </a:p>
          <a:p>
            <a:pPr marL="664546" lvl="1" indent="-181240">
              <a:buFont typeface="Arial" panose="020B0604020202020204" pitchFamily="34" charset="0"/>
              <a:buChar char="•"/>
            </a:pPr>
            <a:r>
              <a:rPr lang="en-US" sz="1300" dirty="0"/>
              <a:t>Of the 129 million people around the world in need of humanitarian assistance, approximately </a:t>
            </a:r>
            <a:r>
              <a:rPr lang="en-US" sz="1300" b="1" dirty="0"/>
              <a:t>one-fourth are women and adolescent girls of reproductive age.</a:t>
            </a:r>
            <a:endParaRPr lang="en-US" sz="1300" dirty="0"/>
          </a:p>
          <a:p>
            <a:pPr marL="664546" lvl="1" indent="-181240">
              <a:buFont typeface="Arial" panose="020B0604020202020204" pitchFamily="34" charset="0"/>
              <a:buChar char="•"/>
            </a:pPr>
            <a:r>
              <a:rPr lang="en-US" sz="1300" dirty="0"/>
              <a:t>Of the </a:t>
            </a:r>
            <a:r>
              <a:rPr lang="en-US" sz="1300" b="1" dirty="0"/>
              <a:t>preventable maternal deaths </a:t>
            </a:r>
            <a:r>
              <a:rPr lang="en-US" sz="1300" dirty="0"/>
              <a:t>that occur globally, </a:t>
            </a:r>
            <a:r>
              <a:rPr lang="en-US" sz="1300" b="1" dirty="0"/>
              <a:t>60% occur in humanitarian emergencies and 6 out of the 8 countries with the 6 out of 8 countries with high maternal mortality rates are conflict-affected </a:t>
            </a:r>
            <a:endParaRPr lang="en-US" sz="1300" dirty="0"/>
          </a:p>
          <a:p>
            <a:pPr marL="181240" indent="-181240">
              <a:buFont typeface="Arial" panose="020B0604020202020204" pitchFamily="34" charset="0"/>
              <a:buChar char="•"/>
            </a:pPr>
            <a:r>
              <a:rPr lang="en-US" sz="1300" dirty="0"/>
              <a:t>Sexual and gender-based violence are common in conflict settings and requires a robust response</a:t>
            </a:r>
          </a:p>
          <a:p>
            <a:pPr marL="181240" indent="-181240">
              <a:buFont typeface="Arial" panose="020B0604020202020204" pitchFamily="34" charset="0"/>
              <a:buChar char="•"/>
            </a:pPr>
            <a:r>
              <a:rPr lang="en-US" sz="1300" dirty="0"/>
              <a:t>Women and girls everywhere have the right to SRH, which is a human right</a:t>
            </a:r>
          </a:p>
          <a:p>
            <a:pPr marL="181240" indent="-181240">
              <a:buFont typeface="Arial" panose="020B0604020202020204" pitchFamily="34" charset="0"/>
              <a:buChar char="•"/>
            </a:pPr>
            <a:r>
              <a:rPr lang="en-US" sz="1300" dirty="0"/>
              <a:t>SRH is important to our humanitarian vision</a:t>
            </a:r>
          </a:p>
          <a:p>
            <a:pPr marL="181240" indent="-181240">
              <a:buFont typeface="Arial" panose="020B0604020202020204" pitchFamily="34" charset="0"/>
              <a:buChar char="•"/>
            </a:pPr>
            <a:r>
              <a:rPr lang="en-US" sz="1300" dirty="0"/>
              <a:t>SRH is essential in order to being a tier 1 humanitarian responder</a:t>
            </a:r>
          </a:p>
          <a:p>
            <a:endParaRPr lang="fr-BE" dirty="0"/>
          </a:p>
        </p:txBody>
      </p:sp>
      <p:sp>
        <p:nvSpPr>
          <p:cNvPr id="4" name="Slide Number Placeholder 3"/>
          <p:cNvSpPr>
            <a:spLocks noGrp="1"/>
          </p:cNvSpPr>
          <p:nvPr>
            <p:ph type="sldNum" sz="quarter" idx="5"/>
          </p:nvPr>
        </p:nvSpPr>
        <p:spPr/>
        <p:txBody>
          <a:bodyPr/>
          <a:lstStyle/>
          <a:p>
            <a:fld id="{A75C322D-20A1-3A41-A13B-DB0DA2ACFEC8}" type="slidenum">
              <a:rPr lang="en-US" smtClean="0"/>
              <a:t>2</a:t>
            </a:fld>
            <a:endParaRPr lang="en-US" dirty="0"/>
          </a:p>
        </p:txBody>
      </p:sp>
    </p:spTree>
    <p:extLst>
      <p:ext uri="{BB962C8B-B14F-4D97-AF65-F5344CB8AC3E}">
        <p14:creationId xmlns:p14="http://schemas.microsoft.com/office/powerpoint/2010/main" val="1354751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sz="1300" dirty="0"/>
              <a:t>Sexual and reproductive health </a:t>
            </a:r>
            <a:r>
              <a:rPr lang="en-US" sz="1300" b="1" dirty="0"/>
              <a:t>needs </a:t>
            </a:r>
            <a:r>
              <a:rPr lang="en-US" sz="1300" dirty="0"/>
              <a:t>do not go away during humanitarian emergencies </a:t>
            </a:r>
          </a:p>
          <a:p>
            <a:pPr marL="181240" indent="-181240">
              <a:buFont typeface="Arial" panose="020B0604020202020204" pitchFamily="34" charset="0"/>
              <a:buChar char="•"/>
            </a:pPr>
            <a:r>
              <a:rPr lang="en-US" sz="1300" dirty="0"/>
              <a:t>In fact, they often </a:t>
            </a:r>
            <a:r>
              <a:rPr lang="en-US" sz="1300" b="1" dirty="0"/>
              <a:t>increase</a:t>
            </a:r>
            <a:r>
              <a:rPr lang="en-US" sz="1300" dirty="0"/>
              <a:t>: </a:t>
            </a:r>
          </a:p>
          <a:p>
            <a:pPr marL="664546" lvl="1" indent="-181240">
              <a:buFont typeface="Arial" panose="020B0604020202020204" pitchFamily="34" charset="0"/>
              <a:buChar char="•"/>
            </a:pPr>
            <a:r>
              <a:rPr lang="en-US" sz="1300" dirty="0"/>
              <a:t>Gender based violence including rape may increase in the chaos of an emergency. </a:t>
            </a:r>
          </a:p>
          <a:p>
            <a:pPr marL="664546" lvl="1" indent="-181240">
              <a:buFont typeface="Arial" panose="020B0604020202020204" pitchFamily="34" charset="0"/>
              <a:buChar char="•"/>
            </a:pPr>
            <a:r>
              <a:rPr lang="en-US" sz="1300" dirty="0"/>
              <a:t>This can lead to unwanted pregnancy, unsafe abortion and HIV/STI infection</a:t>
            </a:r>
          </a:p>
          <a:p>
            <a:pPr marL="664546" lvl="1" indent="-181240">
              <a:buFont typeface="Arial" panose="020B0604020202020204" pitchFamily="34" charset="0"/>
              <a:buChar char="•"/>
            </a:pPr>
            <a:r>
              <a:rPr lang="en-US" sz="1300" dirty="0"/>
              <a:t>Women and their partners may choose to avoid pregnancy until the situation returns to normal </a:t>
            </a:r>
          </a:p>
          <a:p>
            <a:pPr marL="664546" lvl="1" indent="-181240">
              <a:buFont typeface="Arial" panose="020B0604020202020204" pitchFamily="34" charset="0"/>
              <a:buChar char="•"/>
            </a:pPr>
            <a:r>
              <a:rPr lang="en-US" sz="1300" dirty="0"/>
              <a:t>Stress may cause pregnant women to go into labor pre-maturely </a:t>
            </a:r>
          </a:p>
          <a:p>
            <a:pPr marL="664546" lvl="1" indent="-181240">
              <a:buFont typeface="Arial" panose="020B0604020202020204" pitchFamily="34" charset="0"/>
              <a:buChar char="•"/>
            </a:pPr>
            <a:r>
              <a:rPr lang="en-GB" sz="1300" dirty="0"/>
              <a:t>Women and girls experience complications during pregnancy and delivery</a:t>
            </a:r>
            <a:endParaRPr lang="en-US" sz="1300" dirty="0"/>
          </a:p>
          <a:p>
            <a:pPr marL="181240" indent="-181240">
              <a:buFont typeface="Arial" panose="020B0604020202020204" pitchFamily="34" charset="0"/>
              <a:buChar char="•"/>
            </a:pPr>
            <a:r>
              <a:rPr lang="en-US" sz="1300" dirty="0"/>
              <a:t>However, while needs increase, people’s </a:t>
            </a:r>
            <a:r>
              <a:rPr lang="en-US" sz="1300" b="1" dirty="0"/>
              <a:t>access to these services may actually decrease </a:t>
            </a:r>
            <a:r>
              <a:rPr lang="en-US" sz="1300" dirty="0"/>
              <a:t>due damaged infrastructure, equipment &amp; supplies, roads and transportation.</a:t>
            </a:r>
          </a:p>
          <a:p>
            <a:pPr marL="181240" indent="-181240">
              <a:buFont typeface="Arial" panose="020B0604020202020204" pitchFamily="34" charset="0"/>
              <a:buChar char="•"/>
            </a:pPr>
            <a:r>
              <a:rPr lang="en-US" sz="1300" dirty="0"/>
              <a:t>As a result, some women and newborns may die from preventable pregnancy-related complications, such as hemorrhage and infection. This risk is among the highest for adolescents. </a:t>
            </a:r>
          </a:p>
          <a:p>
            <a:endParaRPr lang="fr-BE" dirty="0"/>
          </a:p>
        </p:txBody>
      </p:sp>
      <p:sp>
        <p:nvSpPr>
          <p:cNvPr id="4" name="Slide Number Placeholder 3"/>
          <p:cNvSpPr>
            <a:spLocks noGrp="1"/>
          </p:cNvSpPr>
          <p:nvPr>
            <p:ph type="sldNum" sz="quarter" idx="5"/>
          </p:nvPr>
        </p:nvSpPr>
        <p:spPr/>
        <p:txBody>
          <a:bodyPr/>
          <a:lstStyle/>
          <a:p>
            <a:fld id="{A75C322D-20A1-3A41-A13B-DB0DA2ACFEC8}" type="slidenum">
              <a:rPr lang="en-US" smtClean="0"/>
              <a:t>3</a:t>
            </a:fld>
            <a:endParaRPr lang="en-US" dirty="0"/>
          </a:p>
        </p:txBody>
      </p:sp>
    </p:spTree>
    <p:extLst>
      <p:ext uri="{BB962C8B-B14F-4D97-AF65-F5344CB8AC3E}">
        <p14:creationId xmlns:p14="http://schemas.microsoft.com/office/powerpoint/2010/main" val="3344130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CARE works with local government, communities and humanitarian actors to prepare for potential future emergencies through contingency planning, building the capacity of responders, prepositioning commodities, earmarking funds, and putting in place the institutional arrangements needed to meet the SRH needs of crisis-affected populations.  </a:t>
            </a:r>
          </a:p>
          <a:p>
            <a:endParaRPr lang="en-US" dirty="0"/>
          </a:p>
          <a:p>
            <a:r>
              <a:rPr lang="en-US" dirty="0"/>
              <a:t>CARE works to ensure that Minimum Initial Service Package (MISP) for Reproductive Health in Crisis Situations is implemented at the outset of a humanitarian response. The MISP was developed by the Inter-agency Working Group (IAWG) on Reproductive Health in Crises to address women’s most immediate SRH needs in crises. As soon as the MISP is in place, CARE works to establish comprehensive SRH service delivery.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CARE works in post-conflict and fragile settings to strengthen local health systems to deliver high-quality SRH services, with a focus on family planning (long-term methods) and post-abortion care.  CARE’s approach has three components: 1) competency-based training with follow-up clinical assessment and coaching, 2)  support for program quality including regular supervision of health facilities and providers, regular use of routine data to inform decision-making at all levels, and putting in place a supply chain for SRH commodities with a focus on the last mile and 3) mobilizing communities to raise awareness about family planning and to shift gender and social norms that block women’s access to family planning services. </a:t>
            </a:r>
          </a:p>
          <a:p>
            <a:endParaRPr lang="en-US" dirty="0"/>
          </a:p>
        </p:txBody>
      </p:sp>
      <p:sp>
        <p:nvSpPr>
          <p:cNvPr id="4" name="Slide Number Placeholder 3"/>
          <p:cNvSpPr>
            <a:spLocks noGrp="1"/>
          </p:cNvSpPr>
          <p:nvPr>
            <p:ph type="sldNum" sz="quarter" idx="5"/>
          </p:nvPr>
        </p:nvSpPr>
        <p:spPr/>
        <p:txBody>
          <a:bodyPr/>
          <a:lstStyle/>
          <a:p>
            <a:fld id="{0A65EC28-5358-4E20-9791-E0D66F6300A0}" type="slidenum">
              <a:rPr lang="en-US" smtClean="0"/>
              <a:t>4</a:t>
            </a:fld>
            <a:endParaRPr lang="en-US"/>
          </a:p>
        </p:txBody>
      </p:sp>
    </p:spTree>
    <p:extLst>
      <p:ext uri="{BB962C8B-B14F-4D97-AF65-F5344CB8AC3E}">
        <p14:creationId xmlns:p14="http://schemas.microsoft.com/office/powerpoint/2010/main" val="3893657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115" indent="-231115">
              <a:buAutoNum type="arabicPeriod"/>
            </a:pPr>
            <a:r>
              <a:rPr lang="en-US" altLang="en-US" b="1" dirty="0"/>
              <a:t>Prevention and Mitigation: </a:t>
            </a:r>
            <a:r>
              <a:rPr lang="en-US" i="1" baseline="0" dirty="0">
                <a:solidFill>
                  <a:schemeClr val="tx1"/>
                </a:solidFill>
              </a:rPr>
              <a:t>Prevention: </a:t>
            </a:r>
            <a:r>
              <a:rPr lang="en-US" baseline="0" dirty="0">
                <a:solidFill>
                  <a:schemeClr val="tx1"/>
                </a:solidFill>
              </a:rPr>
              <a:t>Actions take PRIOR to crisis to decrease the likelihood that an crisis will occur. </a:t>
            </a:r>
            <a:r>
              <a:rPr lang="en-US" i="1" baseline="0" dirty="0">
                <a:solidFill>
                  <a:schemeClr val="tx1"/>
                </a:solidFill>
              </a:rPr>
              <a:t>Mitigation: </a:t>
            </a:r>
            <a:r>
              <a:rPr lang="en-US" baseline="0" dirty="0">
                <a:solidFill>
                  <a:schemeClr val="tx1"/>
                </a:solidFill>
              </a:rPr>
              <a:t>are the actions taken to reduce the impact of lives lost or damage done related to the crisis that can’t be prevented.</a:t>
            </a:r>
          </a:p>
          <a:p>
            <a:pPr marL="228600" indent="-228600">
              <a:buAutoNum type="arabicPeriod" startAt="2"/>
            </a:pPr>
            <a:r>
              <a:rPr lang="en-US" altLang="en-US" b="1" dirty="0"/>
              <a:t>Preparation: </a:t>
            </a:r>
            <a:r>
              <a:rPr lang="en-US" altLang="en-US" dirty="0"/>
              <a:t>look at different emergency scenarios and develop feasible and appropriate response.</a:t>
            </a:r>
          </a:p>
          <a:p>
            <a:r>
              <a:rPr lang="en-US" altLang="en-US" dirty="0"/>
              <a:t>EMERGENCY: an event or incident that threatens public safety, health, welfare.</a:t>
            </a:r>
          </a:p>
          <a:p>
            <a:r>
              <a:rPr lang="en-US" altLang="en-US" dirty="0"/>
              <a:t>3.</a:t>
            </a:r>
            <a:r>
              <a:rPr lang="en-US" altLang="en-US" b="1" dirty="0"/>
              <a:t> Response </a:t>
            </a:r>
            <a:r>
              <a:rPr lang="en-US" altLang="en-US" dirty="0"/>
              <a:t>consisting of immediate deployments and possibly longer term technical support</a:t>
            </a:r>
          </a:p>
          <a:p>
            <a:r>
              <a:rPr lang="en-US" altLang="en-US" dirty="0"/>
              <a:t>4. </a:t>
            </a:r>
            <a:r>
              <a:rPr lang="en-US" altLang="en-US" b="1" dirty="0"/>
              <a:t>Recovery</a:t>
            </a:r>
            <a:r>
              <a:rPr lang="en-US" altLang="en-US" dirty="0"/>
              <a:t>: During recovery, populations are more stable and able to resume a  more normal and regular existence (school, markets, religious and cultural activities resume). </a:t>
            </a:r>
            <a:endParaRPr lang="en-US" dirty="0"/>
          </a:p>
          <a:p>
            <a:pPr defTabSz="457191">
              <a:defRPr/>
            </a:pPr>
            <a:r>
              <a:rPr lang="en-US" dirty="0"/>
              <a:t>So with that introduction of the HPC, lets break into small groups and discuss :</a:t>
            </a:r>
          </a:p>
          <a:p>
            <a:pPr marL="226108" indent="-226108" defTabSz="457191">
              <a:buAutoNum type="arabicPeriod"/>
              <a:defRPr/>
            </a:pPr>
            <a:r>
              <a:rPr lang="en-US" dirty="0"/>
              <a:t>What phase is your country in?</a:t>
            </a:r>
          </a:p>
          <a:p>
            <a:pPr marL="226108" indent="-226108" defTabSz="457191">
              <a:buAutoNum type="arabicPeriod"/>
              <a:defRPr/>
            </a:pPr>
            <a:r>
              <a:rPr lang="en-US" dirty="0"/>
              <a:t>What SRMH activities and programs are is your country office involved in these different phases?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B29A70-522C-3A41-B132-651B32078DD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Date Placeholder 5"/>
          <p:cNvSpPr>
            <a:spLocks noGrp="1"/>
          </p:cNvSpPr>
          <p:nvPr>
            <p:ph type="dt" idx="12"/>
          </p:nvPr>
        </p:nvSpPr>
        <p:spPr>
          <a:xfrm>
            <a:off x="3884614" y="0"/>
            <a:ext cx="2971800" cy="458788"/>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28997A-80B7-4C3F-BFEB-2571D65B723B}"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9/10/2020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677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3000" dirty="0"/>
              <a:t>The </a:t>
            </a:r>
            <a:r>
              <a:rPr lang="en-US" sz="3000" dirty="0"/>
              <a:t>Minimum Initial Service Package for Reproductive Health in Crisis Settings is:</a:t>
            </a:r>
          </a:p>
          <a:p>
            <a:r>
              <a:rPr lang="en-US" sz="3000" dirty="0"/>
              <a:t>* </a:t>
            </a:r>
            <a:r>
              <a:rPr lang="en-CA" dirty="0"/>
              <a:t>A set of </a:t>
            </a:r>
            <a:r>
              <a:rPr lang="en-CA" b="1" dirty="0">
                <a:solidFill>
                  <a:schemeClr val="accent6">
                    <a:lumMod val="60000"/>
                    <a:lumOff val="40000"/>
                  </a:schemeClr>
                </a:solidFill>
              </a:rPr>
              <a:t>priority SRH activities </a:t>
            </a:r>
            <a:r>
              <a:rPr lang="en-CA" dirty="0"/>
              <a:t>to be implemented at the onset of a humanitarian crisis</a:t>
            </a:r>
          </a:p>
          <a:p>
            <a:pPr marL="664546" lvl="1" indent="-181240">
              <a:buFont typeface="Arial" panose="020B0604020202020204" pitchFamily="34" charset="0"/>
              <a:buChar char="•"/>
            </a:pPr>
            <a:r>
              <a:rPr lang="en-CA" dirty="0"/>
              <a:t>Ideally implementation should take place </a:t>
            </a:r>
            <a:r>
              <a:rPr lang="en-CA" b="1" dirty="0"/>
              <a:t>within 48 hours</a:t>
            </a:r>
          </a:p>
          <a:p>
            <a:pPr marL="664546" lvl="1" indent="-181240">
              <a:buFont typeface="Arial" panose="020B0604020202020204" pitchFamily="34" charset="0"/>
              <a:buChar char="•"/>
            </a:pPr>
            <a:r>
              <a:rPr lang="en-CA" b="1" dirty="0"/>
              <a:t>Planning and preparedness </a:t>
            </a:r>
            <a:r>
              <a:rPr lang="en-CA" dirty="0"/>
              <a:t>is critical</a:t>
            </a:r>
          </a:p>
          <a:p>
            <a:pPr marL="181240" indent="-181240">
              <a:spcBef>
                <a:spcPts val="1903"/>
              </a:spcBef>
              <a:buFont typeface="Arial" panose="020B0604020202020204" pitchFamily="34" charset="0"/>
              <a:buChar char="•"/>
            </a:pPr>
            <a:r>
              <a:rPr lang="en-US" dirty="0"/>
              <a:t>Can be implemented </a:t>
            </a:r>
            <a:r>
              <a:rPr lang="en-US" b="1" dirty="0">
                <a:solidFill>
                  <a:schemeClr val="accent6">
                    <a:lumMod val="60000"/>
                    <a:lumOff val="40000"/>
                  </a:schemeClr>
                </a:solidFill>
              </a:rPr>
              <a:t>without an in-depth SRH needs assessment </a:t>
            </a:r>
          </a:p>
          <a:p>
            <a:pPr marL="664546" lvl="1" indent="-181240">
              <a:buFont typeface="Arial" panose="020B0604020202020204" pitchFamily="34" charset="0"/>
              <a:buChar char="•"/>
            </a:pPr>
            <a:r>
              <a:rPr lang="en-CA" dirty="0"/>
              <a:t>The identified SRH interventions are </a:t>
            </a:r>
            <a:r>
              <a:rPr lang="en-CA" b="1" dirty="0"/>
              <a:t>life-saving</a:t>
            </a:r>
            <a:endParaRPr lang="en-US" b="1" dirty="0"/>
          </a:p>
          <a:p>
            <a:pPr marL="181240" indent="-181240">
              <a:spcBef>
                <a:spcPts val="1903"/>
              </a:spcBef>
              <a:buFont typeface="Arial" panose="020B0604020202020204" pitchFamily="34" charset="0"/>
              <a:buChar char="•"/>
            </a:pPr>
            <a:r>
              <a:rPr lang="en-CA" dirty="0"/>
              <a:t>A </a:t>
            </a:r>
            <a:r>
              <a:rPr lang="en-CA" b="1" dirty="0">
                <a:solidFill>
                  <a:schemeClr val="accent6">
                    <a:lumMod val="60000"/>
                    <a:lumOff val="40000"/>
                  </a:schemeClr>
                </a:solidFill>
              </a:rPr>
              <a:t>minimum</a:t>
            </a:r>
            <a:r>
              <a:rPr lang="en-CA" dirty="0"/>
              <a:t> set of activities</a:t>
            </a:r>
          </a:p>
          <a:p>
            <a:pPr marL="664546" lvl="1" indent="-181240">
              <a:buFont typeface="Arial" panose="020B0604020202020204" pitchFamily="34" charset="0"/>
              <a:buChar char="•"/>
            </a:pPr>
            <a:r>
              <a:rPr lang="en-CA" dirty="0"/>
              <a:t>Humanitarian stakeholders should transition to comprehensive SRH services as soon as possible (and certainly within 3 months)</a:t>
            </a:r>
            <a:endParaRPr lang="en-US" dirty="0"/>
          </a:p>
          <a:p>
            <a:endParaRPr lang="fr-BE" dirty="0"/>
          </a:p>
        </p:txBody>
      </p:sp>
      <p:sp>
        <p:nvSpPr>
          <p:cNvPr id="4" name="Slide Number Placeholder 3"/>
          <p:cNvSpPr>
            <a:spLocks noGrp="1"/>
          </p:cNvSpPr>
          <p:nvPr>
            <p:ph type="sldNum" sz="quarter" idx="5"/>
          </p:nvPr>
        </p:nvSpPr>
        <p:spPr/>
        <p:txBody>
          <a:bodyPr/>
          <a:lstStyle/>
          <a:p>
            <a:fld id="{A75C322D-20A1-3A41-A13B-DB0DA2ACFEC8}" type="slidenum">
              <a:rPr lang="en-US" smtClean="0"/>
              <a:t>6</a:t>
            </a:fld>
            <a:endParaRPr lang="en-US" dirty="0"/>
          </a:p>
        </p:txBody>
      </p:sp>
    </p:spTree>
    <p:extLst>
      <p:ext uri="{BB962C8B-B14F-4D97-AF65-F5344CB8AC3E}">
        <p14:creationId xmlns:p14="http://schemas.microsoft.com/office/powerpoint/2010/main" val="1015582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6B5092-34DD-414D-A38C-E2CB44DBB8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13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defTabSz="966612">
              <a:buFont typeface="Arial" panose="020B0604020202020204" pitchFamily="34" charset="0"/>
              <a:buChar char="•"/>
            </a:pPr>
            <a:r>
              <a:rPr lang="en-US" sz="1300" dirty="0"/>
              <a:t>The Inter-Agency Field Manual for Reproductive Health in Crisis Settings </a:t>
            </a:r>
          </a:p>
          <a:p>
            <a:pPr marL="664546" lvl="1" indent="-181240">
              <a:buFont typeface="Arial" panose="020B0604020202020204" pitchFamily="34" charset="0"/>
              <a:buChar char="•"/>
            </a:pPr>
            <a:r>
              <a:rPr lang="en-US" dirty="0"/>
              <a:t>Serves as the </a:t>
            </a:r>
            <a:r>
              <a:rPr lang="en-US" b="1" dirty="0">
                <a:solidFill>
                  <a:schemeClr val="accent4"/>
                </a:solidFill>
              </a:rPr>
              <a:t>authoritative source </a:t>
            </a:r>
            <a:r>
              <a:rPr lang="en-US" dirty="0"/>
              <a:t>for SRH programming in humanitarian settings</a:t>
            </a:r>
          </a:p>
          <a:p>
            <a:pPr marL="664546" lvl="1" indent="-181240">
              <a:buFont typeface="Arial" panose="020B0604020202020204" pitchFamily="34" charset="0"/>
              <a:buChar char="•"/>
            </a:pPr>
            <a:r>
              <a:rPr lang="en-CA" dirty="0"/>
              <a:t>Based on guidelines issues by </a:t>
            </a:r>
            <a:r>
              <a:rPr lang="en-CA" b="1" dirty="0">
                <a:solidFill>
                  <a:schemeClr val="accent4"/>
                </a:solidFill>
              </a:rPr>
              <a:t>normative</a:t>
            </a:r>
            <a:r>
              <a:rPr lang="en-CA" dirty="0"/>
              <a:t> bodies, particularly the </a:t>
            </a:r>
            <a:r>
              <a:rPr lang="en-US" dirty="0"/>
              <a:t>the World Health Organization (WHO)</a:t>
            </a:r>
            <a:endParaRPr lang="en-CA" dirty="0"/>
          </a:p>
          <a:p>
            <a:pPr marL="664546" lvl="1" indent="-181240">
              <a:buFont typeface="Arial" panose="020B0604020202020204" pitchFamily="34" charset="0"/>
              <a:buChar char="•"/>
            </a:pPr>
            <a:r>
              <a:rPr lang="en-CA" dirty="0"/>
              <a:t>Provides </a:t>
            </a:r>
            <a:r>
              <a:rPr lang="en-US" dirty="0"/>
              <a:t>SRH Coordinators, program managers health service providers, and other field-level practitioners with </a:t>
            </a:r>
            <a:r>
              <a:rPr lang="en-US" b="1" dirty="0">
                <a:solidFill>
                  <a:schemeClr val="accent4"/>
                </a:solidFill>
              </a:rPr>
              <a:t>technical and programmatic guidance</a:t>
            </a:r>
          </a:p>
          <a:p>
            <a:pPr marL="664546" lvl="1" indent="-181240">
              <a:buFont typeface="Arial" panose="020B0604020202020204" pitchFamily="34" charset="0"/>
              <a:buChar char="•"/>
            </a:pPr>
            <a:r>
              <a:rPr lang="en-CA" dirty="0"/>
              <a:t>Serves as a tool for </a:t>
            </a:r>
            <a:r>
              <a:rPr lang="en-CA" b="1" dirty="0">
                <a:solidFill>
                  <a:schemeClr val="accent4"/>
                </a:solidFill>
              </a:rPr>
              <a:t>coordination, fundraising, and advocacy</a:t>
            </a:r>
            <a:endParaRPr lang="en-US" b="1" dirty="0">
              <a:solidFill>
                <a:schemeClr val="accent4"/>
              </a:solidFill>
            </a:endParaRPr>
          </a:p>
          <a:p>
            <a:pPr marL="181240" indent="-181240" defTabSz="966612">
              <a:buFont typeface="Arial" panose="020B0604020202020204" pitchFamily="34" charset="0"/>
              <a:buChar char="•"/>
            </a:pPr>
            <a:r>
              <a:rPr lang="en-US" sz="1300" dirty="0"/>
              <a:t>The IAFM was first produced by the IAWG in 1999 with several revisions, the most recent being in 2018</a:t>
            </a:r>
          </a:p>
          <a:p>
            <a:pPr marL="181240" indent="-181240" defTabSz="966612">
              <a:buFont typeface="Arial" panose="020B0604020202020204" pitchFamily="34" charset="0"/>
              <a:buChar char="•"/>
            </a:pPr>
            <a:r>
              <a:rPr lang="en-US" sz="1300" dirty="0"/>
              <a:t>The IAFM outlines a set of </a:t>
            </a:r>
            <a:r>
              <a:rPr lang="en-US" sz="1300" b="1" dirty="0"/>
              <a:t>minimum reproductive health interventions</a:t>
            </a:r>
            <a:r>
              <a:rPr lang="en-US" sz="1300" dirty="0"/>
              <a:t>, known as the MISP, to be put in place at the outset of a humanitarian crisis</a:t>
            </a:r>
          </a:p>
          <a:p>
            <a:endParaRPr lang="fr-BE" dirty="0"/>
          </a:p>
          <a:p>
            <a:r>
              <a:rPr lang="en-US" sz="1200" dirty="0"/>
              <a:t>The Inter-agency Working Group on Reproductive Health in Crises (IAWG) is a broad-based, highly collaborative coalition that works to expand and strengthen access to quality sexual and reproductive health services for people affected by conflict and natural disaster. IAWG works to:</a:t>
            </a:r>
          </a:p>
          <a:p>
            <a:endParaRPr lang="en-US" sz="700" dirty="0"/>
          </a:p>
          <a:p>
            <a:r>
              <a:rPr lang="en-US" sz="1200" b="1" dirty="0">
                <a:solidFill>
                  <a:schemeClr val="accent6">
                    <a:lumMod val="60000"/>
                    <a:lumOff val="40000"/>
                  </a:schemeClr>
                </a:solidFill>
              </a:rPr>
              <a:t>Document</a:t>
            </a:r>
            <a:r>
              <a:rPr lang="en-US" sz="1200" dirty="0"/>
              <a:t> gaps, accomplishments, and lessons learned</a:t>
            </a:r>
          </a:p>
          <a:p>
            <a:pPr lvl="0"/>
            <a:r>
              <a:rPr lang="en-US" sz="1200" b="1" dirty="0">
                <a:solidFill>
                  <a:schemeClr val="accent6">
                    <a:lumMod val="60000"/>
                    <a:lumOff val="40000"/>
                  </a:schemeClr>
                </a:solidFill>
              </a:rPr>
              <a:t>Evaluate</a:t>
            </a:r>
            <a:r>
              <a:rPr lang="en-US" sz="1200" dirty="0"/>
              <a:t> the state of sexual and reproductive health in the field</a:t>
            </a:r>
          </a:p>
          <a:p>
            <a:pPr lvl="0"/>
            <a:r>
              <a:rPr lang="en-US" sz="1200" dirty="0"/>
              <a:t>Establish </a:t>
            </a:r>
            <a:r>
              <a:rPr lang="en-US" sz="1200" b="1" dirty="0">
                <a:solidFill>
                  <a:schemeClr val="accent6">
                    <a:lumMod val="60000"/>
                    <a:lumOff val="40000"/>
                  </a:schemeClr>
                </a:solidFill>
              </a:rPr>
              <a:t>technical standards </a:t>
            </a:r>
            <a:r>
              <a:rPr lang="en-US" sz="1200" dirty="0"/>
              <a:t>for the delivery of reproductive health services</a:t>
            </a:r>
          </a:p>
          <a:p>
            <a:pPr lvl="0"/>
            <a:r>
              <a:rPr lang="en-US" sz="1200" dirty="0"/>
              <a:t>Build and </a:t>
            </a:r>
            <a:r>
              <a:rPr lang="en-US" sz="1200" b="1" dirty="0">
                <a:solidFill>
                  <a:schemeClr val="accent6">
                    <a:lumMod val="60000"/>
                    <a:lumOff val="40000"/>
                  </a:schemeClr>
                </a:solidFill>
              </a:rPr>
              <a:t>disseminate evidence </a:t>
            </a:r>
            <a:r>
              <a:rPr lang="en-US" sz="1200" dirty="0"/>
              <a:t>to policy makers, managers, and practitioners</a:t>
            </a:r>
          </a:p>
          <a:p>
            <a:pPr lvl="0"/>
            <a:r>
              <a:rPr lang="en-US" sz="1200" b="1" dirty="0">
                <a:solidFill>
                  <a:schemeClr val="accent6">
                    <a:lumMod val="60000"/>
                    <a:lumOff val="40000"/>
                  </a:schemeClr>
                </a:solidFill>
              </a:rPr>
              <a:t>Advocate</a:t>
            </a:r>
            <a:r>
              <a:rPr lang="en-US" sz="1200" dirty="0"/>
              <a:t> for the inclusion of crisis-affected persons in global development and humanitarian agendas</a:t>
            </a:r>
          </a:p>
          <a:p>
            <a:endParaRPr lang="fr-BE" dirty="0"/>
          </a:p>
          <a:p>
            <a:endParaRPr lang="fr-BE" dirty="0"/>
          </a:p>
        </p:txBody>
      </p:sp>
      <p:sp>
        <p:nvSpPr>
          <p:cNvPr id="4" name="Slide Number Placeholder 3"/>
          <p:cNvSpPr>
            <a:spLocks noGrp="1"/>
          </p:cNvSpPr>
          <p:nvPr>
            <p:ph type="sldNum" sz="quarter" idx="5"/>
          </p:nvPr>
        </p:nvSpPr>
        <p:spPr/>
        <p:txBody>
          <a:bodyPr/>
          <a:lstStyle/>
          <a:p>
            <a:fld id="{A75C322D-20A1-3A41-A13B-DB0DA2ACFEC8}" type="slidenum">
              <a:rPr lang="en-US" smtClean="0"/>
              <a:t>8</a:t>
            </a:fld>
            <a:endParaRPr lang="en-US" dirty="0"/>
          </a:p>
        </p:txBody>
      </p:sp>
    </p:spTree>
    <p:extLst>
      <p:ext uri="{BB962C8B-B14F-4D97-AF65-F5344CB8AC3E}">
        <p14:creationId xmlns:p14="http://schemas.microsoft.com/office/powerpoint/2010/main" val="3594957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5"/>
          </p:nvPr>
        </p:nvSpPr>
        <p:spPr/>
        <p:txBody>
          <a:bodyPr/>
          <a:lstStyle/>
          <a:p>
            <a:fld id="{A75C322D-20A1-3A41-A13B-DB0DA2ACFEC8}" type="slidenum">
              <a:rPr lang="en-US" smtClean="0"/>
              <a:t>9</a:t>
            </a:fld>
            <a:endParaRPr lang="en-US" dirty="0"/>
          </a:p>
        </p:txBody>
      </p:sp>
    </p:spTree>
    <p:extLst>
      <p:ext uri="{BB962C8B-B14F-4D97-AF65-F5344CB8AC3E}">
        <p14:creationId xmlns:p14="http://schemas.microsoft.com/office/powerpoint/2010/main" val="3392351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sz="1300" dirty="0"/>
              <a:t>The first ‘right’ involves products, goods or commodities.</a:t>
            </a:r>
          </a:p>
          <a:p>
            <a:pPr marL="181240" indent="-181240">
              <a:buFont typeface="Arial" panose="020B0604020202020204" pitchFamily="34" charset="0"/>
              <a:buChar char="•"/>
            </a:pPr>
            <a:r>
              <a:rPr lang="en-US" sz="1300" b="1" dirty="0"/>
              <a:t>Inter-agency Emergency Reproductive Health (IERH) Kits </a:t>
            </a:r>
            <a:r>
              <a:rPr lang="en-US" sz="1300" dirty="0"/>
              <a:t>are one possible source of SRH goods for humanitarian response. </a:t>
            </a:r>
          </a:p>
          <a:p>
            <a:pPr marL="181240" indent="-181240" defTabSz="966612">
              <a:buFont typeface="Arial" panose="020B0604020202020204" pitchFamily="34" charset="0"/>
              <a:buChar char="•"/>
              <a:defRPr/>
            </a:pPr>
            <a:r>
              <a:rPr lang="en-US" sz="1300" dirty="0"/>
              <a:t>This slide presents an overview of each type of IERH kit.</a:t>
            </a:r>
          </a:p>
          <a:p>
            <a:pPr marL="181240" indent="-181240">
              <a:buFont typeface="Arial" panose="020B0604020202020204" pitchFamily="34" charset="0"/>
              <a:buChar char="•"/>
            </a:pPr>
            <a:r>
              <a:rPr lang="en-US" sz="1300" dirty="0"/>
              <a:t>Before ordering kits, SRH agencies should </a:t>
            </a:r>
            <a:r>
              <a:rPr lang="en-US" sz="1300" b="1" dirty="0"/>
              <a:t>determine whether it is possible to obtain SRH supplies locally </a:t>
            </a:r>
            <a:r>
              <a:rPr lang="en-US" sz="1300" dirty="0"/>
              <a:t>to meet the SRH needs of affected populations. For example, agencies may be able to obtain IERH kits from UNFPA in-country.</a:t>
            </a:r>
          </a:p>
          <a:p>
            <a:pPr marL="181240" indent="-181240">
              <a:buFont typeface="Arial" panose="020B0604020202020204" pitchFamily="34" charset="0"/>
              <a:buChar char="•"/>
            </a:pPr>
            <a:r>
              <a:rPr lang="en-US" sz="1300" dirty="0"/>
              <a:t>If kits or supplies are not available in country, that agencies can procure IARH kits from </a:t>
            </a:r>
            <a:r>
              <a:rPr lang="en-US" sz="1300" b="1" dirty="0"/>
              <a:t>UNFPA’s Procurement Services Branch in Copenhagen</a:t>
            </a:r>
            <a:r>
              <a:rPr lang="en-US" sz="1300" dirty="0"/>
              <a:t>. </a:t>
            </a:r>
          </a:p>
          <a:p>
            <a:pPr marL="181240" indent="-181240">
              <a:buFont typeface="Arial" panose="020B0604020202020204" pitchFamily="34" charset="0"/>
              <a:buChar char="•"/>
            </a:pPr>
            <a:r>
              <a:rPr lang="en-US" sz="1300" dirty="0"/>
              <a:t>Agencies and program managers should </a:t>
            </a:r>
            <a:r>
              <a:rPr lang="en-US" sz="1300" b="1" dirty="0"/>
              <a:t>coordinate with clusters and other agencies </a:t>
            </a:r>
            <a:r>
              <a:rPr lang="en-US" sz="1300" dirty="0"/>
              <a:t>to ensure SRH supplies are part of the health cluster/ sector core commodity pipeline.</a:t>
            </a:r>
          </a:p>
          <a:p>
            <a:pPr marL="181240" indent="-181240" defTabSz="966612">
              <a:buFont typeface="Arial" panose="020B0604020202020204" pitchFamily="34" charset="0"/>
              <a:buChar char="•"/>
              <a:defRPr/>
            </a:pPr>
            <a:r>
              <a:rPr lang="en-US" sz="1300" dirty="0"/>
              <a:t>It should be noted that not every context will require procurement of IERH Kits, or all of the available kits.</a:t>
            </a:r>
          </a:p>
          <a:p>
            <a:pPr marL="181240" indent="-181240">
              <a:buFont typeface="Arial" panose="020B0604020202020204" pitchFamily="34" charset="0"/>
              <a:buChar char="•"/>
            </a:pPr>
            <a:endParaRPr lang="en-US" sz="1300" dirty="0"/>
          </a:p>
          <a:p>
            <a:endParaRPr lang="en-AU" dirty="0"/>
          </a:p>
        </p:txBody>
      </p:sp>
      <p:sp>
        <p:nvSpPr>
          <p:cNvPr id="4" name="Slide Number Placeholder 3"/>
          <p:cNvSpPr>
            <a:spLocks noGrp="1"/>
          </p:cNvSpPr>
          <p:nvPr>
            <p:ph type="sldNum" sz="quarter" idx="10"/>
          </p:nvPr>
        </p:nvSpPr>
        <p:spPr/>
        <p:txBody>
          <a:bodyPr/>
          <a:lstStyle/>
          <a:p>
            <a:fld id="{272F12DD-ADDA-4782-AA4F-390AE3ADAB8B}" type="slidenum">
              <a:rPr lang="en-AU" smtClean="0"/>
              <a:t>10</a:t>
            </a:fld>
            <a:endParaRPr lang="en-AU"/>
          </a:p>
        </p:txBody>
      </p:sp>
    </p:spTree>
    <p:extLst>
      <p:ext uri="{BB962C8B-B14F-4D97-AF65-F5344CB8AC3E}">
        <p14:creationId xmlns:p14="http://schemas.microsoft.com/office/powerpoint/2010/main" val="158483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5"/>
          </p:nvPr>
        </p:nvSpPr>
        <p:spPr/>
        <p:txBody>
          <a:bodyPr/>
          <a:lstStyle/>
          <a:p>
            <a:fld id="{272F12DD-ADDA-4782-AA4F-390AE3ADAB8B}" type="slidenum">
              <a:rPr lang="en-AU" smtClean="0"/>
              <a:t>11</a:t>
            </a:fld>
            <a:endParaRPr lang="en-AU"/>
          </a:p>
        </p:txBody>
      </p:sp>
    </p:spTree>
    <p:extLst>
      <p:ext uri="{BB962C8B-B14F-4D97-AF65-F5344CB8AC3E}">
        <p14:creationId xmlns:p14="http://schemas.microsoft.com/office/powerpoint/2010/main" val="3959591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end ask- </a:t>
            </a:r>
            <a:r>
              <a:rPr lang="en-US" b="1" dirty="0"/>
              <a:t>what are some minimum action you think you’ll take</a:t>
            </a:r>
          </a:p>
          <a:p>
            <a:endParaRPr lang="en-US" dirty="0"/>
          </a:p>
          <a:p>
            <a:pPr marL="457200" indent="-457200">
              <a:buAutoNum type="arabicPeriod"/>
            </a:pPr>
            <a:r>
              <a:rPr lang="en-US" sz="1200" dirty="0">
                <a:solidFill>
                  <a:schemeClr val="bg1"/>
                </a:solidFill>
              </a:rPr>
              <a:t>Includes the emergency scenarios from CO EPP and identifies vulnerable populations </a:t>
            </a:r>
          </a:p>
          <a:p>
            <a:pPr marL="457200" indent="-457200">
              <a:buAutoNum type="arabicPeriod"/>
            </a:pPr>
            <a:r>
              <a:rPr lang="en-US" sz="1200" dirty="0">
                <a:solidFill>
                  <a:schemeClr val="bg1"/>
                </a:solidFill>
              </a:rPr>
              <a:t>Identifies CARE personnel needed for SRH response; opportunities for CARE inter-sectoral collaboration</a:t>
            </a:r>
          </a:p>
          <a:p>
            <a:pPr marL="457200" indent="-457200">
              <a:buFont typeface="Arial"/>
              <a:buAutoNum type="arabicPeriod"/>
            </a:pPr>
            <a:r>
              <a:rPr lang="en-US" sz="1200" dirty="0">
                <a:solidFill>
                  <a:schemeClr val="bg1"/>
                </a:solidFill>
              </a:rPr>
              <a:t>Identifies SRH materials and supplies needed</a:t>
            </a:r>
          </a:p>
          <a:p>
            <a:pPr marL="457200" indent="-457200">
              <a:buAutoNum type="arabicPeriod"/>
            </a:pPr>
            <a:r>
              <a:rPr lang="en-US" sz="1200" dirty="0">
                <a:solidFill>
                  <a:schemeClr val="bg1"/>
                </a:solidFill>
              </a:rPr>
              <a:t>Identifies external CARE strategic and local partnerships to collaborate with to support SRH response; UNFPA country/regional representative</a:t>
            </a:r>
          </a:p>
          <a:p>
            <a:endParaRPr lang="en-US" dirty="0"/>
          </a:p>
          <a:p>
            <a:endParaRPr lang="en-US" dirty="0"/>
          </a:p>
          <a:p>
            <a:r>
              <a:rPr lang="en-US" dirty="0"/>
              <a:t>---SRH-E Options; in collaboration with </a:t>
            </a:r>
            <a:r>
              <a:rPr lang="en-AU" sz="1200" i="1" kern="1200" dirty="0">
                <a:solidFill>
                  <a:schemeClr val="tx1"/>
                </a:solidFill>
                <a:effectLst/>
                <a:latin typeface="+mn-lt"/>
                <a:ea typeface="+mn-ea"/>
                <a:cs typeface="+mn-cs"/>
              </a:rPr>
              <a:t>(Working through local partners/NGOs/community-based organizations; Ministry of Health and/or Ministry of Disaster Management; international partners such as UNFPA, WHO, MSI, IRC, IMC, Save the Children, etc).</a:t>
            </a:r>
          </a:p>
          <a:p>
            <a:endParaRPr lang="en-AU" sz="1200" i="1"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--Personnel : staff availability, </a:t>
            </a:r>
            <a:r>
              <a:rPr lang="en-AU" sz="1200" i="1" kern="1200" dirty="0" err="1">
                <a:solidFill>
                  <a:schemeClr val="tx1"/>
                </a:solidFill>
                <a:effectLst/>
                <a:latin typeface="+mn-lt"/>
                <a:ea typeface="+mn-ea"/>
                <a:cs typeface="+mn-cs"/>
              </a:rPr>
              <a:t>capcities</a:t>
            </a:r>
            <a:r>
              <a:rPr lang="en-AU" sz="1200" i="1" kern="1200" dirty="0">
                <a:solidFill>
                  <a:schemeClr val="tx1"/>
                </a:solidFill>
                <a:effectLst/>
                <a:latin typeface="+mn-lt"/>
                <a:ea typeface="+mn-ea"/>
                <a:cs typeface="+mn-cs"/>
              </a:rPr>
              <a:t>, roles and capacities</a:t>
            </a:r>
          </a:p>
          <a:p>
            <a:pPr lvl="0"/>
            <a:r>
              <a:rPr lang="en-AU" sz="1200" i="1" kern="12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Coordination within CARE office</a:t>
            </a:r>
            <a:endParaRPr lang="en-US"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Attendance of health cluster meetings and SRH working groups</a:t>
            </a:r>
            <a:endParaRPr lang="en-US"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Coordinate with external partners</a:t>
            </a:r>
            <a:endParaRPr lang="en-US"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Locate and mobilize RH kits and clean delivery kits either within the country or in the pre-positioned locations</a:t>
            </a:r>
            <a:r>
              <a:rPr lang="en-US"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--Logistics/ RH Kits – MOUs putting them on our AVL &amp; Pre-positioning (# of items, procurement plan, warehouse capacity)</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r>
              <a:rPr lang="en-AU" sz="1200" kern="1200" dirty="0" err="1">
                <a:solidFill>
                  <a:schemeClr val="tx1"/>
                </a:solidFill>
                <a:effectLst/>
                <a:latin typeface="+mn-lt"/>
                <a:ea typeface="+mn-ea"/>
                <a:cs typeface="+mn-cs"/>
              </a:rPr>
              <a:t>rovide</a:t>
            </a:r>
            <a:r>
              <a:rPr lang="en-AU" sz="1200" kern="1200" dirty="0">
                <a:solidFill>
                  <a:schemeClr val="tx1"/>
                </a:solidFill>
                <a:effectLst/>
                <a:latin typeface="+mn-lt"/>
                <a:ea typeface="+mn-ea"/>
                <a:cs typeface="+mn-cs"/>
              </a:rPr>
              <a:t> examples of appropriate program strategies that can be used to build off of current programs that will support SRHE program strategies</a:t>
            </a:r>
            <a:r>
              <a:rPr lang="en-AU" sz="1200" b="1"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(i.e. community mobilization, health system strengthening, clinical training, social analysis and action, women’s empowerment, participatory governance, etc.).</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r>
              <a:rPr lang="en-US" dirty="0"/>
              <a:t>Inter-Sector Collaboration: CO Needs, capacity,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-Policies &amp; protocols</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054656-40E7-41A5-8923-8129881C8585}" type="slidenum">
              <a:rPr lang="en-US" smtClean="0"/>
              <a:t>12</a:t>
            </a:fld>
            <a:endParaRPr lang="en-US"/>
          </a:p>
        </p:txBody>
      </p:sp>
    </p:spTree>
    <p:extLst>
      <p:ext uri="{BB962C8B-B14F-4D97-AF65-F5344CB8AC3E}">
        <p14:creationId xmlns:p14="http://schemas.microsoft.com/office/powerpoint/2010/main" val="3369612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i="1" dirty="0">
                <a:latin typeface="Book Antiqua" charset="0"/>
                <a:ea typeface="Book Antiqua" charset="0"/>
                <a:cs typeface="Book Antiqua" charset="0"/>
              </a:rPr>
              <a:t>NEXUS IN STRATEGY</a:t>
            </a:r>
          </a:p>
          <a:p>
            <a:endParaRPr lang="en-US" sz="1200" i="1" dirty="0">
              <a:latin typeface="Book Antiqua" charset="0"/>
              <a:ea typeface="Book Antiqua" charset="0"/>
              <a:cs typeface="Book Antiqua" charset="0"/>
            </a:endParaRPr>
          </a:p>
          <a:p>
            <a:r>
              <a:rPr lang="en-US" sz="1200" i="1" dirty="0">
                <a:latin typeface="Book Antiqua" charset="0"/>
                <a:ea typeface="Book Antiqua" charset="0"/>
                <a:cs typeface="Book Antiqua" charset="0"/>
              </a:rPr>
              <a:t>SAFPAC aims to build CARE’s organizational leadership and capacity to support provision of family planning (FP), post-abortion care (PAC) and reproductive health services in emergencies, all while improving access to and quality of FP and PAC services in emergency-affected settings. </a:t>
            </a:r>
          </a:p>
          <a:p>
            <a:endParaRPr lang="en-US" sz="1200" dirty="0">
              <a:latin typeface="Book Antiqua" charset="0"/>
              <a:ea typeface="Book Antiqua" charset="0"/>
              <a:cs typeface="Book Antiqua" charset="0"/>
            </a:endParaRPr>
          </a:p>
          <a:p>
            <a:r>
              <a:rPr lang="en-US" sz="1200" b="1" dirty="0">
                <a:latin typeface="Book Antiqua" charset="0"/>
                <a:ea typeface="Book Antiqua" charset="0"/>
                <a:cs typeface="Book Antiqua" charset="0"/>
              </a:rPr>
              <a:t>Program Information:</a:t>
            </a:r>
            <a:endParaRPr lang="en-US" sz="1200" dirty="0">
              <a:latin typeface="Book Antiqua" charset="0"/>
              <a:ea typeface="Book Antiqua" charset="0"/>
              <a:cs typeface="Book Antiqua" charset="0"/>
            </a:endParaRPr>
          </a:p>
          <a:p>
            <a:pPr marL="342900" indent="-342900">
              <a:buFont typeface="Arial" charset="0"/>
              <a:buChar char="•"/>
            </a:pPr>
            <a:r>
              <a:rPr lang="en-US" sz="1200" dirty="0">
                <a:latin typeface="Book Antiqua" charset="0"/>
                <a:ea typeface="Book Antiqua" charset="0"/>
                <a:cs typeface="Book Antiqua" charset="0"/>
              </a:rPr>
              <a:t>$23 million dollar grant by a large, anonymous donor. It is currently in its third phase, with a fourth phase anticipated beginning in 2019.</a:t>
            </a:r>
          </a:p>
          <a:p>
            <a:pPr marL="342900" indent="-342900">
              <a:buFont typeface="Arial" charset="0"/>
              <a:buChar char="•"/>
            </a:pPr>
            <a:endParaRPr lang="en-US" sz="1200" dirty="0">
              <a:latin typeface="Book Antiqua" charset="0"/>
              <a:ea typeface="Book Antiqua" charset="0"/>
              <a:cs typeface="Book Antiqua" charset="0"/>
            </a:endParaRPr>
          </a:p>
          <a:p>
            <a:pPr marL="342900" indent="-342900">
              <a:buFont typeface="Arial" charset="0"/>
              <a:buChar char="•"/>
            </a:pPr>
            <a:r>
              <a:rPr lang="en-US" sz="1200" dirty="0">
                <a:latin typeface="Book Antiqua" charset="0"/>
                <a:ea typeface="Book Antiqua" charset="0"/>
                <a:cs typeface="Book Antiqua" charset="0"/>
              </a:rPr>
              <a:t>Currently operating in 4 main countries and anticipating adding one or two additional countries, preferably with high need for SRHE in humanitarian crisis.</a:t>
            </a:r>
          </a:p>
          <a:p>
            <a:pPr marL="342900" indent="-342900">
              <a:buFont typeface="Arial" charset="0"/>
              <a:buChar char="•"/>
            </a:pPr>
            <a:endParaRPr lang="en-US" sz="1200" dirty="0">
              <a:latin typeface="Book Antiqua" charset="0"/>
              <a:ea typeface="Book Antiqua" charset="0"/>
              <a:cs typeface="Book Antiqua" charset="0"/>
            </a:endParaRPr>
          </a:p>
          <a:p>
            <a:pPr marL="342900" indent="-342900">
              <a:buFont typeface="Arial" charset="0"/>
              <a:buChar char="•"/>
            </a:pPr>
            <a:r>
              <a:rPr lang="en-US" sz="1200" dirty="0">
                <a:latin typeface="Book Antiqua" charset="0"/>
                <a:ea typeface="Book Antiqua" charset="0"/>
                <a:cs typeface="Book Antiqua" charset="0"/>
              </a:rPr>
              <a:t>Seeks to increase access to family planning and reproductive health services in post-crisis and crisis settings through country level programming, technical assistance, and limited humanitarian funding for responding to acute emergencies.</a:t>
            </a:r>
          </a:p>
          <a:p>
            <a:pPr marL="342900" indent="-342900">
              <a:buFont typeface="Arial" charset="0"/>
              <a:buChar char="•"/>
            </a:pPr>
            <a:endParaRPr lang="en-US" sz="1200" dirty="0">
              <a:latin typeface="Book Antiqua" charset="0"/>
              <a:ea typeface="Book Antiqua" charset="0"/>
              <a:cs typeface="Book Antiqua" charset="0"/>
            </a:endParaRPr>
          </a:p>
          <a:p>
            <a:pPr marL="342900" indent="-342900">
              <a:buFont typeface="Arial" charset="0"/>
              <a:buChar char="•"/>
            </a:pPr>
            <a:r>
              <a:rPr lang="en-US" sz="1200" dirty="0">
                <a:latin typeface="Book Antiqua" charset="0"/>
                <a:ea typeface="Book Antiqua" charset="0"/>
                <a:cs typeface="Book Antiqua" charset="0"/>
              </a:rPr>
              <a:t>Program focus includes FP and PAC as well as other MISP components, including </a:t>
            </a:r>
            <a:r>
              <a:rPr lang="en-US" sz="1200" dirty="0" err="1">
                <a:latin typeface="Book Antiqua" charset="0"/>
                <a:ea typeface="Book Antiqua" charset="0"/>
                <a:cs typeface="Book Antiqua" charset="0"/>
              </a:rPr>
              <a:t>EmOC</a:t>
            </a:r>
            <a:r>
              <a:rPr lang="en-US" sz="1200" dirty="0">
                <a:latin typeface="Book Antiqua" charset="0"/>
                <a:ea typeface="Book Antiqua" charset="0"/>
                <a:cs typeface="Book Antiqua" charset="0"/>
              </a:rPr>
              <a:t>, HIV prevention and referral, GBV, and </a:t>
            </a:r>
            <a:r>
              <a:rPr lang="en-US" sz="1200" dirty="0" err="1">
                <a:latin typeface="Book Antiqua" charset="0"/>
                <a:ea typeface="Book Antiqua" charset="0"/>
                <a:cs typeface="Book Antiqua" charset="0"/>
              </a:rPr>
              <a:t>GiE</a:t>
            </a:r>
            <a:r>
              <a:rPr lang="en-US" sz="1200" dirty="0">
                <a:latin typeface="Book Antiqua" charset="0"/>
                <a:ea typeface="Book Antiqua" charset="0"/>
                <a:cs typeface="Book Antiqua" charset="0"/>
              </a:rPr>
              <a:t>.</a:t>
            </a:r>
          </a:p>
          <a:p>
            <a:endParaRPr lang="en-US" dirty="0"/>
          </a:p>
          <a:p>
            <a:endParaRPr lang="en-US" dirty="0"/>
          </a:p>
          <a:p>
            <a:r>
              <a:rPr lang="en-US" dirty="0"/>
              <a:t>Example of </a:t>
            </a:r>
            <a:r>
              <a:rPr lang="en-US" dirty="0" err="1"/>
              <a:t>sapacity</a:t>
            </a:r>
            <a:r>
              <a:rPr lang="en-US" dirty="0"/>
              <a:t> building long term and also acute</a:t>
            </a:r>
          </a:p>
          <a:p>
            <a:pPr lvl="0"/>
            <a:r>
              <a:rPr lang="en-US" dirty="0"/>
              <a:t>CARE has been implementing SAFPAC in North Kivu province of DRC (HSS and emergency preparedness on SRHR)</a:t>
            </a:r>
          </a:p>
          <a:p>
            <a:pPr marL="0" lvl="0" indent="0">
              <a:buNone/>
            </a:pPr>
            <a:endParaRPr lang="en-US" dirty="0"/>
          </a:p>
          <a:p>
            <a:pPr lvl="0"/>
            <a:r>
              <a:rPr lang="en-US" dirty="0"/>
              <a:t>Since August 2016, some 1.3 million people in the neighboring Kasais were displaced within the DRC by the violence that has grown out of a locally rooted conflict. The consequences of this crisis for girls and women have been dramatic. </a:t>
            </a:r>
          </a:p>
          <a:p>
            <a:pPr marL="0" lvl="0" indent="0">
              <a:buNone/>
            </a:pPr>
            <a:endParaRPr lang="en-US" dirty="0"/>
          </a:p>
          <a:p>
            <a:pPr lvl="0"/>
            <a:r>
              <a:rPr lang="en-US" dirty="0"/>
              <a:t>The existing capacity in neighboring North Kivu, enabled a locally-led response by CARE including: </a:t>
            </a:r>
          </a:p>
          <a:p>
            <a:pPr lvl="1">
              <a:buFont typeface="Courier New" panose="02070309020205020404" pitchFamily="49" charset="0"/>
              <a:buChar char="o"/>
            </a:pPr>
            <a:r>
              <a:rPr lang="en-US" dirty="0"/>
              <a:t>implemented the MISP in 5 health zones in Kasai Oriental with funding from SAFPAC and UNFPA</a:t>
            </a:r>
          </a:p>
          <a:p>
            <a:pPr lvl="1">
              <a:buFont typeface="Courier New" panose="02070309020205020404" pitchFamily="49" charset="0"/>
              <a:buChar char="o"/>
            </a:pPr>
            <a:r>
              <a:rPr lang="en-US" dirty="0"/>
              <a:t>Through CARE’s appeals fund, in </a:t>
            </a:r>
            <a:r>
              <a:rPr lang="en-US" b="1" dirty="0"/>
              <a:t>July 2017</a:t>
            </a:r>
            <a:r>
              <a:rPr lang="en-US" dirty="0"/>
              <a:t>, CARE launched an </a:t>
            </a:r>
            <a:r>
              <a:rPr lang="en-US" b="1" dirty="0"/>
              <a:t>SGBV response</a:t>
            </a:r>
            <a:r>
              <a:rPr lang="en-US" dirty="0"/>
              <a:t> in 3 HZ in Kasai Oriental. </a:t>
            </a:r>
          </a:p>
          <a:p>
            <a:pPr lvl="1">
              <a:buFont typeface="Courier New" panose="02070309020205020404" pitchFamily="49" charset="0"/>
              <a:buChar char="o"/>
            </a:pPr>
            <a:r>
              <a:rPr lang="en-US" dirty="0"/>
              <a:t>In </a:t>
            </a:r>
            <a:r>
              <a:rPr lang="en-US" b="1" dirty="0"/>
              <a:t>September 2017</a:t>
            </a:r>
            <a:r>
              <a:rPr lang="en-US" dirty="0"/>
              <a:t>, the SAFPAC initiative began SRH programming (including FP) in the crisis-affected areas in Kasai Oriental. All methods are available – short acting methods, and LARC methods (including permanent methods as needed). </a:t>
            </a:r>
          </a:p>
          <a:p>
            <a:pPr lvl="1">
              <a:buFont typeface="Courier New" panose="02070309020205020404" pitchFamily="49" charset="0"/>
              <a:buChar char="o"/>
            </a:pPr>
            <a:endParaRPr lang="en-US" dirty="0"/>
          </a:p>
          <a:p>
            <a:pPr marL="228600" lvl="1" indent="0">
              <a:buNone/>
            </a:pPr>
            <a:endParaRPr lang="en-US" dirty="0"/>
          </a:p>
          <a:p>
            <a:pPr>
              <a:buFont typeface="Arial" panose="020B0604020202020204" pitchFamily="34" charset="0"/>
              <a:buChar char="•"/>
            </a:pPr>
            <a:r>
              <a:rPr lang="en-US" b="1" dirty="0"/>
              <a:t>CARE added value to the overall humanitarian response by providing access to FP in three health zones in Kasai Oriental. The affected areas of Kasai Oriental were initially facing a major health challenge in terms of unmet need for FP, a situation that contributed to the increase in the number of unwanted pregnancies and abortion-related complications in the context of humanitarian crisis.</a:t>
            </a:r>
            <a:endParaRPr lang="en-US" dirty="0"/>
          </a:p>
          <a:p>
            <a:pPr lvl="1">
              <a:buFont typeface="Arial" panose="020B0604020202020204" pitchFamily="34" charset="0"/>
              <a:buChar char="•"/>
            </a:pPr>
            <a:endParaRPr lang="en-US" dirty="0"/>
          </a:p>
          <a:p>
            <a:endParaRPr lang="en-US" dirty="0"/>
          </a:p>
          <a:p>
            <a:endParaRPr lang="en-US" dirty="0"/>
          </a:p>
          <a:p>
            <a:endParaRPr lang="en-US" dirty="0"/>
          </a:p>
          <a:p>
            <a:endParaRPr lang="en-US" dirty="0"/>
          </a:p>
          <a:p>
            <a:r>
              <a:rPr lang="en-US" dirty="0"/>
              <a:t>If notes needed on why nexus</a:t>
            </a:r>
          </a:p>
          <a:p>
            <a:pPr marL="0" indent="0">
              <a:buNone/>
            </a:pPr>
            <a:r>
              <a:rPr lang="en-US" dirty="0"/>
              <a:t>In line with Norway strategy, CARE recognizes:</a:t>
            </a:r>
          </a:p>
          <a:p>
            <a:pPr>
              <a:buFont typeface="Arial" panose="020B0604020202020204" pitchFamily="34" charset="0"/>
              <a:buChar char="•"/>
            </a:pPr>
            <a:r>
              <a:rPr lang="en-US" dirty="0"/>
              <a:t>Two-thirds of humanitarian assistance is provided to long-term recipients of a duration of eight (8) years or more.</a:t>
            </a:r>
          </a:p>
          <a:p>
            <a:pPr>
              <a:buFont typeface="Arial" panose="020B0604020202020204" pitchFamily="34" charset="0"/>
              <a:buChar char="•"/>
            </a:pPr>
            <a:r>
              <a:rPr lang="en-US" dirty="0"/>
              <a:t> Currently, 80% of the global humanitarian needs emanate from violent, man-made conflict. </a:t>
            </a:r>
          </a:p>
          <a:p>
            <a:pPr>
              <a:buFont typeface="Arial" panose="020B0604020202020204" pitchFamily="34" charset="0"/>
              <a:buChar char="•"/>
            </a:pPr>
            <a:r>
              <a:rPr lang="en-US" dirty="0"/>
              <a:t>Long-term fragility in the MENA region and beyond: Witnessing harmful impact of continuing aid; dependency; lack of trust; etc.. </a:t>
            </a:r>
          </a:p>
          <a:p>
            <a:pPr>
              <a:buFont typeface="Arial" panose="020B0604020202020204" pitchFamily="34" charset="0"/>
              <a:buChar char="•"/>
            </a:pPr>
            <a:r>
              <a:rPr lang="en-US" dirty="0"/>
              <a:t>Successes and failures from the ground!  Examples from CARE WBG, CARE Jordan, CARE Syria</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B29A70-522C-3A41-B132-651B32078DD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8649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A2931-693D-457E-A317-1C9280C58DC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4579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735138" y="1795463"/>
            <a:ext cx="6456362" cy="4841875"/>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sz="1200" b="1" i="1" kern="1200" dirty="0">
                <a:solidFill>
                  <a:schemeClr val="tx1"/>
                </a:solidFill>
                <a:effectLst/>
                <a:latin typeface="+mn-lt"/>
                <a:ea typeface="+mn-ea"/>
                <a:cs typeface="+mn-cs"/>
              </a:rPr>
              <a:t>2-What is the minimum commitments tool?</a:t>
            </a:r>
            <a:endParaRPr lang="fr-FR" sz="1200" kern="1200" dirty="0">
              <a:solidFill>
                <a:schemeClr val="tx1"/>
              </a:solidFill>
              <a:effectLst/>
              <a:latin typeface="+mn-lt"/>
              <a:ea typeface="+mn-ea"/>
              <a:cs typeface="+mn-cs"/>
            </a:endParaRPr>
          </a:p>
          <a:p>
            <a:r>
              <a:rPr lang="en-IE" sz="1200" b="0" i="0" kern="1200" dirty="0">
                <a:solidFill>
                  <a:schemeClr val="tx1"/>
                </a:solidFill>
                <a:effectLst/>
                <a:latin typeface="+mn-lt"/>
                <a:ea typeface="+mn-ea"/>
                <a:cs typeface="+mn-cs"/>
              </a:rPr>
              <a:t>These 5 commitments you see here in the pink boxes are the first part of the tool.</a:t>
            </a:r>
            <a:endParaRPr lang="fr-FR" sz="1200" b="0" i="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Commitments </a:t>
            </a:r>
            <a:r>
              <a:rPr lang="en-IE" sz="1200" i="1" kern="1200" dirty="0">
                <a:solidFill>
                  <a:schemeClr val="tx1"/>
                </a:solidFill>
                <a:effectLst/>
                <a:latin typeface="+mn-lt"/>
                <a:ea typeface="+mn-ea"/>
                <a:cs typeface="+mn-cs"/>
              </a:rPr>
              <a:t>cover </a:t>
            </a:r>
            <a:r>
              <a:rPr lang="en-IE" sz="1200" b="1" i="1" kern="1200" dirty="0">
                <a:solidFill>
                  <a:schemeClr val="tx1"/>
                </a:solidFill>
                <a:effectLst/>
                <a:latin typeface="+mn-lt"/>
                <a:ea typeface="+mn-ea"/>
                <a:cs typeface="+mn-cs"/>
              </a:rPr>
              <a:t>core actions or approaches which sector members should systematically apply in their operational response at each phase of the project cycle.</a:t>
            </a:r>
            <a:r>
              <a:rPr lang="en-IE" sz="1200" kern="1200" dirty="0">
                <a:solidFill>
                  <a:schemeClr val="tx1"/>
                </a:solidFill>
                <a:effectLst/>
                <a:latin typeface="+mn-lt"/>
                <a:ea typeface="+mn-ea"/>
                <a:cs typeface="+mn-cs"/>
              </a:rPr>
              <a:t> </a:t>
            </a:r>
            <a:r>
              <a:rPr lang="en-IE" sz="1200" i="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IE" sz="1200" b="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IE" sz="1200" b="1" kern="1200" dirty="0">
                <a:solidFill>
                  <a:schemeClr val="tx1"/>
                </a:solidFill>
                <a:effectLst/>
                <a:latin typeface="+mn-lt"/>
                <a:ea typeface="+mn-ea"/>
                <a:cs typeface="+mn-cs"/>
              </a:rPr>
              <a:t>These commitments reflect key priority issues in the SRHR sector</a:t>
            </a:r>
            <a:r>
              <a:rPr lang="en-IE"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They were developed using 3 types of analysis: </a:t>
            </a:r>
          </a:p>
          <a:p>
            <a:pPr lvl="0"/>
            <a:r>
              <a:rPr lang="en-IE" sz="1200" kern="1200" dirty="0">
                <a:solidFill>
                  <a:schemeClr val="tx1"/>
                </a:solidFill>
                <a:effectLst/>
                <a:latin typeface="+mn-lt"/>
                <a:ea typeface="+mn-ea"/>
                <a:cs typeface="+mn-cs"/>
              </a:rPr>
              <a:t>1. The </a:t>
            </a:r>
            <a:r>
              <a:rPr lang="en-IE" sz="1200" b="1" kern="1200" dirty="0">
                <a:solidFill>
                  <a:schemeClr val="tx1"/>
                </a:solidFill>
                <a:effectLst/>
                <a:latin typeface="+mn-lt"/>
                <a:ea typeface="+mn-ea"/>
                <a:cs typeface="+mn-cs"/>
              </a:rPr>
              <a:t>needs or barriers</a:t>
            </a:r>
            <a:r>
              <a:rPr lang="en-IE" sz="1200" kern="1200" dirty="0">
                <a:solidFill>
                  <a:schemeClr val="tx1"/>
                </a:solidFill>
                <a:effectLst/>
                <a:latin typeface="+mn-lt"/>
                <a:ea typeface="+mn-ea"/>
                <a:cs typeface="+mn-cs"/>
              </a:rPr>
              <a:t> certain groups may face based on gender, age or diversity. The groups that have been prioritized are: </a:t>
            </a:r>
            <a:endParaRPr lang="en-US" dirty="0">
              <a:effectLst/>
            </a:endParaRPr>
          </a:p>
          <a:p>
            <a:r>
              <a:rPr lang="en-IE" sz="1200" i="1" kern="1200" dirty="0">
                <a:solidFill>
                  <a:schemeClr val="tx1"/>
                </a:solidFill>
                <a:effectLst/>
                <a:latin typeface="+mn-lt"/>
                <a:ea typeface="+mn-ea"/>
                <a:cs typeface="+mn-cs"/>
              </a:rPr>
              <a:t>-Adolescent girls and boys</a:t>
            </a:r>
            <a:endParaRPr lang="en-US" sz="1200" kern="1200" dirty="0">
              <a:solidFill>
                <a:schemeClr val="tx1"/>
              </a:solidFill>
              <a:effectLst/>
              <a:latin typeface="+mn-lt"/>
              <a:ea typeface="+mn-ea"/>
              <a:cs typeface="+mn-cs"/>
            </a:endParaRPr>
          </a:p>
          <a:p>
            <a:r>
              <a:rPr lang="en-IE" sz="1200" i="1" kern="1200" dirty="0">
                <a:solidFill>
                  <a:schemeClr val="tx1"/>
                </a:solidFill>
                <a:effectLst/>
                <a:latin typeface="+mn-lt"/>
                <a:ea typeface="+mn-ea"/>
                <a:cs typeface="+mn-cs"/>
              </a:rPr>
              <a:t>-Pregnant and lactating adolescent girls</a:t>
            </a:r>
            <a:endParaRPr lang="en-US" sz="1200" kern="1200" dirty="0">
              <a:solidFill>
                <a:schemeClr val="tx1"/>
              </a:solidFill>
              <a:effectLst/>
              <a:latin typeface="+mn-lt"/>
              <a:ea typeface="+mn-ea"/>
              <a:cs typeface="+mn-cs"/>
            </a:endParaRPr>
          </a:p>
          <a:p>
            <a:r>
              <a:rPr lang="en-IE" sz="1200" i="1" kern="1200" dirty="0">
                <a:solidFill>
                  <a:schemeClr val="tx1"/>
                </a:solidFill>
                <a:effectLst/>
                <a:latin typeface="+mn-lt"/>
                <a:ea typeface="+mn-ea"/>
                <a:cs typeface="+mn-cs"/>
              </a:rPr>
              <a:t>-Sexual minorities</a:t>
            </a:r>
            <a:endParaRPr lang="en-US" sz="1200" kern="1200" dirty="0">
              <a:solidFill>
                <a:schemeClr val="tx1"/>
              </a:solidFill>
              <a:effectLst/>
              <a:latin typeface="+mn-lt"/>
              <a:ea typeface="+mn-ea"/>
              <a:cs typeface="+mn-cs"/>
            </a:endParaRPr>
          </a:p>
          <a:p>
            <a:r>
              <a:rPr lang="en-IE" sz="1200" i="1" kern="1200" dirty="0">
                <a:solidFill>
                  <a:schemeClr val="tx1"/>
                </a:solidFill>
                <a:effectLst/>
                <a:latin typeface="+mn-lt"/>
                <a:ea typeface="+mn-ea"/>
                <a:cs typeface="+mn-cs"/>
              </a:rPr>
              <a:t>- Persons with a mental or physical disability</a:t>
            </a:r>
            <a:endParaRPr lang="en-IE" sz="1200" kern="1200" dirty="0">
              <a:solidFill>
                <a:schemeClr val="tx1"/>
              </a:solidFill>
              <a:effectLst/>
              <a:latin typeface="+mn-lt"/>
              <a:ea typeface="+mn-ea"/>
              <a:cs typeface="+mn-cs"/>
            </a:endParaRPr>
          </a:p>
          <a:p>
            <a:pPr marL="0" indent="0">
              <a:buFontTx/>
              <a:buNone/>
            </a:pPr>
            <a:endParaRPr lang="en-IE" sz="1200" kern="1200" dirty="0">
              <a:solidFill>
                <a:schemeClr val="tx1"/>
              </a:solidFill>
              <a:effectLst/>
              <a:latin typeface="+mn-lt"/>
              <a:ea typeface="+mn-ea"/>
              <a:cs typeface="+mn-cs"/>
            </a:endParaRPr>
          </a:p>
          <a:p>
            <a:pPr marL="0" indent="0">
              <a:buFontTx/>
              <a:buNone/>
            </a:pPr>
            <a:r>
              <a:rPr lang="en-IE" sz="1200" kern="1200" dirty="0">
                <a:solidFill>
                  <a:schemeClr val="tx1"/>
                </a:solidFill>
                <a:effectLst/>
                <a:latin typeface="+mn-lt"/>
                <a:ea typeface="+mn-ea"/>
                <a:cs typeface="+mn-cs"/>
              </a:rPr>
              <a:t>2. On an understanding of </a:t>
            </a:r>
            <a:r>
              <a:rPr lang="en-IE" sz="1200" b="1" kern="1200" dirty="0">
                <a:solidFill>
                  <a:schemeClr val="tx1"/>
                </a:solidFill>
                <a:effectLst/>
                <a:latin typeface="+mn-lt"/>
                <a:ea typeface="+mn-ea"/>
                <a:cs typeface="+mn-cs"/>
              </a:rPr>
              <a:t>gender dynamics</a:t>
            </a:r>
            <a:r>
              <a:rPr lang="en-IE" sz="1200" kern="1200" dirty="0">
                <a:solidFill>
                  <a:schemeClr val="tx1"/>
                </a:solidFill>
                <a:effectLst/>
                <a:latin typeface="+mn-lt"/>
                <a:ea typeface="+mn-ea"/>
                <a:cs typeface="+mn-cs"/>
              </a:rPr>
              <a:t> that may lead to vulnerabilities. For SRHR, we are mainly focusing on men – they are husbands, fathers, partners, and decision-makers, especially related to decisions on contraceptive use. </a:t>
            </a:r>
          </a:p>
          <a:p>
            <a:pPr marL="0" indent="0">
              <a:buFontTx/>
              <a:buNone/>
            </a:pPr>
            <a:endParaRPr lang="en-IE" sz="1200" kern="1200" dirty="0">
              <a:solidFill>
                <a:schemeClr val="tx1"/>
              </a:solidFill>
              <a:effectLst/>
              <a:latin typeface="+mn-lt"/>
              <a:ea typeface="+mn-ea"/>
              <a:cs typeface="+mn-cs"/>
            </a:endParaRPr>
          </a:p>
          <a:p>
            <a:pPr marL="0" indent="0">
              <a:buFontTx/>
              <a:buNone/>
            </a:pPr>
            <a:r>
              <a:rPr lang="en-IE" sz="1200" kern="1200" dirty="0">
                <a:solidFill>
                  <a:schemeClr val="tx1"/>
                </a:solidFill>
                <a:effectLst/>
                <a:latin typeface="+mn-lt"/>
                <a:ea typeface="+mn-ea"/>
                <a:cs typeface="+mn-cs"/>
              </a:rPr>
              <a:t>3. An analysis of existing challenges to the quality and appropriateness of SRH assistance provided – or </a:t>
            </a:r>
            <a:r>
              <a:rPr lang="en-IE" sz="1200" b="1" kern="1200" dirty="0">
                <a:solidFill>
                  <a:schemeClr val="tx1"/>
                </a:solidFill>
                <a:effectLst/>
                <a:latin typeface="+mn-lt"/>
                <a:ea typeface="+mn-ea"/>
                <a:cs typeface="+mn-cs"/>
              </a:rPr>
              <a:t>what SRHR teams don’t do well</a:t>
            </a:r>
          </a:p>
          <a:p>
            <a:r>
              <a:rPr lang="en-IE" sz="1200" b="0" kern="1200" dirty="0">
                <a:solidFill>
                  <a:schemeClr val="tx1"/>
                </a:solidFill>
                <a:effectLst/>
                <a:latin typeface="+mn-lt"/>
                <a:ea typeface="+mn-ea"/>
                <a:cs typeface="+mn-cs"/>
              </a:rPr>
              <a:t>As you can see </a:t>
            </a:r>
            <a:r>
              <a:rPr lang="en-IE" sz="1200" b="0" i="0" kern="1200" dirty="0">
                <a:solidFill>
                  <a:schemeClr val="tx1"/>
                </a:solidFill>
                <a:effectLst/>
                <a:latin typeface="+mn-lt"/>
                <a:ea typeface="+mn-ea"/>
                <a:cs typeface="+mn-cs"/>
              </a:rPr>
              <a:t>in the commitments, the analysis has found that we can do better analysing and responding to power </a:t>
            </a:r>
            <a:r>
              <a:rPr lang="en-IE" sz="1200" i="0" kern="1200" dirty="0">
                <a:solidFill>
                  <a:schemeClr val="tx1"/>
                </a:solidFill>
                <a:effectLst/>
                <a:latin typeface="+mn-lt"/>
                <a:ea typeface="+mn-ea"/>
                <a:cs typeface="+mn-cs"/>
              </a:rPr>
              <a:t>dynamics within the home and within the community, tailoring interventions to the unique and multiple needs of adolescent girls and boys and other hard-to-reach groups, and Monitoring equitable access to SRH services needs</a:t>
            </a:r>
          </a:p>
          <a:p>
            <a:endParaRPr lang="en-IE" sz="1200" kern="1200" dirty="0">
              <a:solidFill>
                <a:schemeClr val="tx1"/>
              </a:solidFill>
              <a:effectLst/>
              <a:latin typeface="+mn-lt"/>
              <a:ea typeface="+mn-ea"/>
              <a:cs typeface="+mn-cs"/>
            </a:endParaRPr>
          </a:p>
          <a:p>
            <a:pPr marL="0" indent="0">
              <a:buFontTx/>
              <a:buNone/>
            </a:pPr>
            <a:r>
              <a:rPr lang="en-IE" sz="1200" kern="1200" dirty="0">
                <a:solidFill>
                  <a:schemeClr val="tx1"/>
                </a:solidFill>
                <a:effectLst/>
                <a:latin typeface="+mn-lt"/>
                <a:ea typeface="+mn-ea"/>
                <a:cs typeface="+mn-cs"/>
              </a:rPr>
              <a:t>It is based on the combination of these 3 elements that the MCs were drafted. We do not want to re-state again what is already known (e.g. in SRH, focus on women of reproductive age) but about calling the attention on important issues that may be overlooked</a:t>
            </a:r>
          </a:p>
          <a:p>
            <a:pPr marL="0" indent="0">
              <a:buFontTx/>
              <a:buNone/>
            </a:pPr>
            <a:endParaRPr lang="en-IE" sz="1200" kern="1200" dirty="0">
              <a:solidFill>
                <a:schemeClr val="tx1"/>
              </a:solidFill>
              <a:effectLst/>
              <a:latin typeface="+mn-lt"/>
              <a:ea typeface="+mn-ea"/>
              <a:cs typeface="+mn-cs"/>
            </a:endParaRPr>
          </a:p>
          <a:p>
            <a:pPr marL="0" indent="0">
              <a:buFontTx/>
              <a:buNone/>
            </a:pPr>
            <a:r>
              <a:rPr lang="en-IE" sz="1200" kern="1200" dirty="0">
                <a:solidFill>
                  <a:schemeClr val="tx1"/>
                </a:solidFill>
                <a:effectLst/>
                <a:latin typeface="+mn-lt"/>
                <a:ea typeface="+mn-ea"/>
                <a:cs typeface="+mn-cs"/>
              </a:rPr>
              <a:t>Let’s start with the Commitment during assessment phase of programs…. We commit to analyse… </a:t>
            </a:r>
            <a:endParaRPr lang="fr-FR" sz="1200" kern="1200" dirty="0">
              <a:solidFill>
                <a:schemeClr val="tx1"/>
              </a:solidFill>
              <a:effectLst/>
              <a:latin typeface="+mn-lt"/>
              <a:ea typeface="+mn-ea"/>
              <a:cs typeface="+mn-cs"/>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800">
                <a:solidFill>
                  <a:schemeClr val="tx1"/>
                </a:solidFill>
                <a:latin typeface="Arial" charset="0"/>
              </a:defRPr>
            </a:lvl1pPr>
            <a:lvl2pPr marL="1078483" indent="-414802">
              <a:spcBef>
                <a:spcPct val="30000"/>
              </a:spcBef>
              <a:defRPr sz="1800">
                <a:solidFill>
                  <a:schemeClr val="tx1"/>
                </a:solidFill>
                <a:latin typeface="Arial" charset="0"/>
              </a:defRPr>
            </a:lvl2pPr>
            <a:lvl3pPr marL="1659205" indent="-331841">
              <a:spcBef>
                <a:spcPct val="30000"/>
              </a:spcBef>
              <a:defRPr sz="1800">
                <a:solidFill>
                  <a:schemeClr val="tx1"/>
                </a:solidFill>
                <a:latin typeface="Arial" charset="0"/>
              </a:defRPr>
            </a:lvl3pPr>
            <a:lvl4pPr marL="2322887" indent="-331841">
              <a:spcBef>
                <a:spcPct val="30000"/>
              </a:spcBef>
              <a:defRPr sz="1800">
                <a:solidFill>
                  <a:schemeClr val="tx1"/>
                </a:solidFill>
                <a:latin typeface="Arial" charset="0"/>
              </a:defRPr>
            </a:lvl4pPr>
            <a:lvl5pPr marL="2986569" indent="-331841">
              <a:spcBef>
                <a:spcPct val="30000"/>
              </a:spcBef>
              <a:defRPr sz="1800">
                <a:solidFill>
                  <a:schemeClr val="tx1"/>
                </a:solidFill>
                <a:latin typeface="Arial" charset="0"/>
              </a:defRPr>
            </a:lvl5pPr>
            <a:lvl6pPr marL="3650250" indent="-331841" eaLnBrk="0" fontAlgn="base" hangingPunct="0">
              <a:spcBef>
                <a:spcPct val="30000"/>
              </a:spcBef>
              <a:spcAft>
                <a:spcPct val="0"/>
              </a:spcAft>
              <a:defRPr sz="1800">
                <a:solidFill>
                  <a:schemeClr val="tx1"/>
                </a:solidFill>
                <a:latin typeface="Arial" charset="0"/>
              </a:defRPr>
            </a:lvl6pPr>
            <a:lvl7pPr marL="4313933" indent="-331841" eaLnBrk="0" fontAlgn="base" hangingPunct="0">
              <a:spcBef>
                <a:spcPct val="30000"/>
              </a:spcBef>
              <a:spcAft>
                <a:spcPct val="0"/>
              </a:spcAft>
              <a:defRPr sz="1800">
                <a:solidFill>
                  <a:schemeClr val="tx1"/>
                </a:solidFill>
                <a:latin typeface="Arial" charset="0"/>
              </a:defRPr>
            </a:lvl7pPr>
            <a:lvl8pPr marL="4977615" indent="-331841" eaLnBrk="0" fontAlgn="base" hangingPunct="0">
              <a:spcBef>
                <a:spcPct val="30000"/>
              </a:spcBef>
              <a:spcAft>
                <a:spcPct val="0"/>
              </a:spcAft>
              <a:defRPr sz="1800">
                <a:solidFill>
                  <a:schemeClr val="tx1"/>
                </a:solidFill>
                <a:latin typeface="Arial" charset="0"/>
              </a:defRPr>
            </a:lvl8pPr>
            <a:lvl9pPr marL="5641296" indent="-331841" eaLnBrk="0" fontAlgn="base" hangingPunct="0">
              <a:spcBef>
                <a:spcPct val="30000"/>
              </a:spcBef>
              <a:spcAft>
                <a:spcPct val="0"/>
              </a:spcAft>
              <a:defRPr sz="1800">
                <a:solidFill>
                  <a:schemeClr val="tx1"/>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E56B3F8C-22D1-4ADC-8B26-6D322FC2CB49}" type="slidenum">
              <a:rPr kumimoji="0" lang="en-IE" altLang="en-US" sz="1800" b="0" i="0" u="none" strike="noStrike" kern="1200" cap="none" spc="0" normalizeH="0" baseline="0" noProof="0">
                <a:ln>
                  <a:noFill/>
                </a:ln>
                <a:solidFill>
                  <a:srgbClr val="000000"/>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16</a:t>
            </a:fld>
            <a:endParaRPr kumimoji="0" lang="en-IE" altLang="en-US" sz="1800" b="0" i="0" u="none" strike="noStrike" kern="1200" cap="none" spc="0" normalizeH="0" baseline="0" noProof="0">
              <a:ln>
                <a:noFill/>
              </a:ln>
              <a:solidFill>
                <a:srgbClr val="000000"/>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1825940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everyone could open up their Self-Assessment Questionnaire document, we will go through the assessment format together </a:t>
            </a:r>
          </a:p>
          <a:p>
            <a:endParaRPr lang="en-US" dirty="0"/>
          </a:p>
          <a:p>
            <a:r>
              <a:rPr lang="en-US" dirty="0"/>
              <a:t>Scroll down to page 2 – this is where the assessment begins</a:t>
            </a:r>
          </a:p>
          <a:p>
            <a:endParaRPr lang="en-US" dirty="0"/>
          </a:p>
          <a:p>
            <a:r>
              <a:rPr lang="en-US" dirty="0"/>
              <a:t>Assessment phase is the first place you will see questions to ask yourself and/or your team about your program.</a:t>
            </a:r>
          </a:p>
          <a:p>
            <a:r>
              <a:rPr lang="en-US" dirty="0"/>
              <a:t>Go ahead and read some of those questions. After you’re done, type in the chat box how long you think it will take you and your team to answer these questions in just this Assessment section. </a:t>
            </a:r>
          </a:p>
          <a:p>
            <a:endParaRPr lang="en-US" dirty="0"/>
          </a:p>
          <a:p>
            <a:r>
              <a:rPr lang="en-US" dirty="0"/>
              <a:t>What is the next section you see? </a:t>
            </a:r>
          </a:p>
          <a:p>
            <a:endParaRPr lang="en-US" dirty="0"/>
          </a:p>
          <a:p>
            <a:r>
              <a:rPr lang="en-US" dirty="0"/>
              <a:t>Ok, let’s move to Section 4 – Implementation. You can see there are only 5 questions – so remember, this assessment is not meant to cover all of your programs and all of your interventions in a program. We want to keep it short, simple, practical, and relevant to gaps or challenges many programs face.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A2931-693D-457E-A317-1C9280C58DC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2608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7888" y="715963"/>
            <a:ext cx="4962525" cy="3722687"/>
          </a:xfrm>
        </p:spPr>
      </p:sp>
      <p:sp>
        <p:nvSpPr>
          <p:cNvPr id="3" name="Notes Placeholder 2"/>
          <p:cNvSpPr>
            <a:spLocks noGrp="1"/>
          </p:cNvSpPr>
          <p:nvPr>
            <p:ph type="body" idx="1"/>
          </p:nvPr>
        </p:nvSpPr>
        <p:spPr>
          <a:xfrm>
            <a:off x="230485" y="4715908"/>
            <a:ext cx="6192688" cy="5144749"/>
          </a:xfrm>
        </p:spPr>
        <p:txBody>
          <a:bodyPr/>
          <a:lstStyle/>
          <a:p>
            <a:r>
              <a:rPr lang="nb-NO" sz="1200" kern="1200" dirty="0">
                <a:solidFill>
                  <a:schemeClr val="tx1"/>
                </a:solidFill>
                <a:effectLst/>
                <a:latin typeface="+mn-lt"/>
                <a:ea typeface="+mn-ea"/>
                <a:cs typeface="+mn-cs"/>
              </a:rPr>
              <a:t>Along with the 5 commitments and the</a:t>
            </a:r>
            <a:r>
              <a:rPr lang="en-GB" sz="1200" kern="1200" dirty="0">
                <a:solidFill>
                  <a:schemeClr val="tx1"/>
                </a:solidFill>
                <a:effectLst/>
                <a:latin typeface="+mn-lt"/>
                <a:ea typeface="+mn-ea"/>
                <a:cs typeface="+mn-cs"/>
              </a:rPr>
              <a:t> </a:t>
            </a:r>
            <a:r>
              <a:rPr lang="en-GB" sz="1200" b="0" kern="1200" dirty="0">
                <a:solidFill>
                  <a:schemeClr val="tx1"/>
                </a:solidFill>
                <a:effectLst/>
                <a:latin typeface="+mn-lt"/>
                <a:ea typeface="+mn-ea"/>
                <a:cs typeface="+mn-cs"/>
              </a:rPr>
              <a:t>self-assessment questionnaire, a </a:t>
            </a:r>
            <a:r>
              <a:rPr lang="en-GB" sz="1200" b="1" kern="1200" dirty="0">
                <a:solidFill>
                  <a:schemeClr val="tx1"/>
                </a:solidFill>
                <a:effectLst/>
                <a:latin typeface="+mn-lt"/>
                <a:ea typeface="+mn-ea"/>
                <a:cs typeface="+mn-cs"/>
              </a:rPr>
              <a:t>traffic light system has been set up to monitor programs.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Open up the document 3 – Monitoring Form, and scroll down to page 3. </a:t>
            </a:r>
          </a:p>
          <a:p>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idea is not to evaluate or rank the quality of the programmes, but to monitor compliance and how programs use</a:t>
            </a:r>
            <a:r>
              <a:rPr lang="en-US" sz="1200" kern="1200" dirty="0">
                <a:solidFill>
                  <a:schemeClr val="tx1"/>
                </a:solidFill>
                <a:effectLst/>
                <a:latin typeface="+mn-lt"/>
                <a:ea typeface="+mn-ea"/>
                <a:cs typeface="+mn-cs"/>
              </a:rPr>
              <a:t> a gender, age and diversity lens, taking corrective actions where necessary</a:t>
            </a:r>
            <a:endParaRPr lang="en-GB" sz="1200" b="1"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monitoring form is used to: </a:t>
            </a:r>
          </a:p>
          <a:p>
            <a:pPr marL="228600" indent="-228600">
              <a:buAutoNum type="arabicPeriod"/>
            </a:pPr>
            <a:r>
              <a:rPr lang="en-GB" sz="1200" b="1" kern="1200" dirty="0" err="1">
                <a:solidFill>
                  <a:schemeClr val="tx1"/>
                </a:solidFill>
                <a:effectLst/>
                <a:latin typeface="+mn-lt"/>
                <a:ea typeface="+mn-ea"/>
                <a:cs typeface="+mn-cs"/>
              </a:rPr>
              <a:t>Analyze</a:t>
            </a:r>
            <a:r>
              <a:rPr lang="en-GB" sz="1200" b="1" kern="1200" dirty="0">
                <a:solidFill>
                  <a:schemeClr val="tx1"/>
                </a:solidFill>
                <a:effectLst/>
                <a:latin typeface="+mn-lt"/>
                <a:ea typeface="+mn-ea"/>
                <a:cs typeface="+mn-cs"/>
              </a:rPr>
              <a:t> individual projects, such as GSK, to see if any program r</a:t>
            </a:r>
            <a:r>
              <a:rPr lang="nb-NO" sz="1200" kern="1200" dirty="0">
                <a:solidFill>
                  <a:schemeClr val="tx1"/>
                </a:solidFill>
                <a:effectLst/>
                <a:latin typeface="+mn-lt"/>
                <a:ea typeface="+mn-ea"/>
                <a:cs typeface="+mn-cs"/>
              </a:rPr>
              <a:t>equires support </a:t>
            </a:r>
            <a:r>
              <a:rPr lang="nb-NO" sz="1200" b="1" u="sng" kern="1200" dirty="0">
                <a:solidFill>
                  <a:schemeClr val="tx1"/>
                </a:solidFill>
                <a:effectLst/>
                <a:latin typeface="+mn-lt"/>
                <a:ea typeface="+mn-ea"/>
                <a:cs typeface="+mn-cs"/>
              </a:rPr>
              <a:t>or</a:t>
            </a:r>
          </a:p>
          <a:p>
            <a:pPr marL="228600" indent="-228600">
              <a:buAutoNum type="arabicPeriod"/>
            </a:pPr>
            <a:r>
              <a:rPr lang="nb-NO" sz="1200" kern="1200" dirty="0">
                <a:solidFill>
                  <a:schemeClr val="tx1"/>
                </a:solidFill>
                <a:effectLst/>
                <a:latin typeface="+mn-lt"/>
                <a:ea typeface="+mn-ea"/>
                <a:cs typeface="+mn-cs"/>
              </a:rPr>
              <a:t>Analyze multiple projects to see which</a:t>
            </a:r>
            <a:r>
              <a:rPr lang="fr-FR" sz="1200" b="0" kern="1200" dirty="0">
                <a:solidFill>
                  <a:schemeClr val="tx1"/>
                </a:solidFill>
                <a:effectLst/>
                <a:latin typeface="+mn-lt"/>
                <a:ea typeface="+mn-ea"/>
                <a:cs typeface="+mn-cs"/>
              </a:rPr>
              <a:t> </a:t>
            </a:r>
            <a:r>
              <a:rPr lang="nb-NO" sz="1200" b="1" kern="1200" dirty="0">
                <a:solidFill>
                  <a:schemeClr val="tx1"/>
                </a:solidFill>
                <a:effectLst/>
                <a:latin typeface="+mn-lt"/>
                <a:ea typeface="+mn-ea"/>
                <a:cs typeface="+mn-cs"/>
              </a:rPr>
              <a:t>phase of the programme cycle </a:t>
            </a:r>
            <a:r>
              <a:rPr lang="nb-NO" sz="1200" kern="1200" dirty="0">
                <a:solidFill>
                  <a:schemeClr val="tx1"/>
                </a:solidFill>
                <a:effectLst/>
                <a:latin typeface="+mn-lt"/>
                <a:ea typeface="+mn-ea"/>
                <a:cs typeface="+mn-cs"/>
              </a:rPr>
              <a:t>requires particular attention </a:t>
            </a:r>
            <a:endParaRPr lang="fr-FR" sz="1200"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To use this system, you can review your answers to the assessment: </a:t>
            </a:r>
          </a:p>
          <a:p>
            <a:r>
              <a:rPr lang="nb-NO" sz="1200" kern="1200" dirty="0">
                <a:solidFill>
                  <a:schemeClr val="tx1"/>
                </a:solidFill>
                <a:effectLst/>
                <a:latin typeface="+mn-lt"/>
                <a:ea typeface="+mn-ea"/>
                <a:cs typeface="+mn-cs"/>
              </a:rPr>
              <a:t>If you answered ‘yes’ to all the questions in a section, then that sections gets a green box</a:t>
            </a:r>
          </a:p>
          <a:p>
            <a:r>
              <a:rPr lang="nb-NO" sz="1200" kern="1200" dirty="0">
                <a:solidFill>
                  <a:schemeClr val="tx1"/>
                </a:solidFill>
                <a:effectLst/>
                <a:latin typeface="+mn-lt"/>
                <a:ea typeface="+mn-ea"/>
                <a:cs typeface="+mn-cs"/>
              </a:rPr>
              <a:t>If you answered ‘yes’ to more than half of the questions in a section, then that section gets an orange box</a:t>
            </a:r>
          </a:p>
          <a:p>
            <a:r>
              <a:rPr lang="nb-NO" sz="1200" kern="1200" dirty="0">
                <a:solidFill>
                  <a:schemeClr val="tx1"/>
                </a:solidFill>
                <a:effectLst/>
                <a:latin typeface="+mn-lt"/>
                <a:ea typeface="+mn-ea"/>
                <a:cs typeface="+mn-cs"/>
              </a:rPr>
              <a:t>If you answered ‘yes’ to less than half of the questions in a section, then that sections gets a red box</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Let’s look at the GSK program as an example here. We can see that all the questions in the Assessment and Design sections of the self-assessment were answered ‘Yes’, however, Implementation received an orange box. That means that in the Implementation section, half or more of questions were answered ‘yes’. Response monitoring is the only section to be red, so that means less than half of the questions were anwered ‘yes’. The red and the orange boxes tell us which part of our response need to be reviewed and adjusted to make SRH services adequate and inclusive.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So you can do this for every program in your SRHR portfolio. If you have multiple, then you can compare programs against each other. For the pilot, we will be focusing on just one program, which is SAFPAC. </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nb-NO" dirty="0">
              <a:solidFill>
                <a:prstClr val="black"/>
              </a:solidFill>
            </a:endParaRPr>
          </a:p>
          <a:p>
            <a:endParaRPr lang="nb-NO" dirty="0">
              <a:solidFill>
                <a:prstClr val="black"/>
              </a:solidFill>
            </a:endParaRPr>
          </a:p>
          <a:p>
            <a:endParaRPr lang="nb-NO" dirty="0">
              <a:solidFill>
                <a:prstClr val="black"/>
              </a:solidFill>
            </a:endParaRPr>
          </a:p>
          <a:p>
            <a:endParaRPr lang="nb-NO" dirty="0">
              <a:solidFill>
                <a:prstClr val="black"/>
              </a:solidFill>
            </a:endParaRPr>
          </a:p>
          <a:p>
            <a:endParaRPr lang="nb-NO" dirty="0">
              <a:solidFill>
                <a:prstClr val="black"/>
              </a:solidFill>
            </a:endParaRPr>
          </a:p>
          <a:p>
            <a:endParaRPr lang="nb-NO"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A2931-693D-457E-A317-1C9280C58DC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9642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r>
              <a:rPr lang="en-US" dirty="0"/>
              <a:t>SRH is central to meeting needs of women and girls. in </a:t>
            </a:r>
            <a:r>
              <a:rPr lang="en-US" dirty="0" err="1"/>
              <a:t>nigeria</a:t>
            </a:r>
            <a:r>
              <a:rPr lang="en-US" dirty="0"/>
              <a:t>, we have the capacity and need to strengthen agility for responding to needs in acute crises + integration across sectors is critical to maximizing potential</a:t>
            </a:r>
          </a:p>
          <a:p>
            <a:endParaRPr lang="en-US" dirty="0"/>
          </a:p>
          <a:p>
            <a:endParaRPr lang="en-US" dirty="0"/>
          </a:p>
          <a:p>
            <a:r>
              <a:rPr lang="en-US" dirty="0"/>
              <a:t>SRH is</a:t>
            </a:r>
            <a:r>
              <a:rPr lang="en-US" baseline="0" dirty="0"/>
              <a:t> easily integrated into almost all sectors. These are just a few ideas—in reality, there are many other ways to integrate SRH programming into other projects.</a:t>
            </a:r>
          </a:p>
          <a:p>
            <a:endParaRPr lang="en-US" baseline="0" dirty="0"/>
          </a:p>
          <a:p>
            <a:r>
              <a:rPr lang="en-US" baseline="0" dirty="0"/>
              <a:t>There are three types of ways other sectors can engage SRH : through community-based activities, basic clinical service provision, and expanded clinical service provision.</a:t>
            </a:r>
          </a:p>
          <a:p>
            <a:endParaRPr lang="en-US" baseline="0" dirty="0"/>
          </a:p>
          <a:p>
            <a:r>
              <a:rPr lang="fr-CI" sz="2600" dirty="0" err="1"/>
              <a:t>Pregnant</a:t>
            </a:r>
            <a:r>
              <a:rPr lang="fr-CI" sz="2600" dirty="0"/>
              <a:t> and </a:t>
            </a:r>
            <a:r>
              <a:rPr lang="fr-CI" sz="2600" dirty="0" err="1"/>
              <a:t>lactating</a:t>
            </a:r>
            <a:r>
              <a:rPr lang="fr-CI" sz="2600" dirty="0"/>
              <a:t> </a:t>
            </a:r>
            <a:r>
              <a:rPr lang="fr-CI" sz="2600" dirty="0" err="1"/>
              <a:t>women</a:t>
            </a:r>
            <a:r>
              <a:rPr lang="fr-CI" sz="2600" dirty="0"/>
              <a:t> </a:t>
            </a:r>
            <a:r>
              <a:rPr lang="fr-CI" sz="2600" dirty="0" err="1"/>
              <a:t>should</a:t>
            </a:r>
            <a:r>
              <a:rPr lang="fr-CI" sz="2600" dirty="0"/>
              <a:t> </a:t>
            </a:r>
            <a:r>
              <a:rPr lang="fr-CI" sz="2600" dirty="0" err="1"/>
              <a:t>receive</a:t>
            </a:r>
            <a:r>
              <a:rPr lang="fr-CI" sz="2600" dirty="0"/>
              <a:t> an </a:t>
            </a:r>
            <a:r>
              <a:rPr lang="fr-CI" sz="2600" dirty="0" err="1"/>
              <a:t>appropriate</a:t>
            </a:r>
            <a:r>
              <a:rPr lang="fr-CI" sz="2600" dirty="0"/>
              <a:t> </a:t>
            </a:r>
            <a:r>
              <a:rPr lang="fr-CI" sz="2600" dirty="0" err="1"/>
              <a:t>fortified</a:t>
            </a:r>
            <a:r>
              <a:rPr lang="fr-CI" sz="2600" dirty="0"/>
              <a:t> </a:t>
            </a:r>
            <a:r>
              <a:rPr lang="fr-CI" sz="2600" dirty="0" err="1"/>
              <a:t>food</a:t>
            </a:r>
            <a:r>
              <a:rPr lang="fr-CI" sz="2600" dirty="0"/>
              <a:t> </a:t>
            </a:r>
            <a:r>
              <a:rPr lang="fr-CI" sz="2600" dirty="0" err="1"/>
              <a:t>supplement</a:t>
            </a:r>
            <a:r>
              <a:rPr lang="fr-CI" sz="2600" dirty="0"/>
              <a:t>:</a:t>
            </a:r>
          </a:p>
          <a:p>
            <a:pPr lvl="1"/>
            <a:r>
              <a:rPr lang="fr-CI" dirty="0"/>
              <a:t> </a:t>
            </a:r>
            <a:r>
              <a:rPr lang="fr-CI" sz="2400" dirty="0"/>
              <a:t>500 to 700 kcal for </a:t>
            </a:r>
            <a:r>
              <a:rPr lang="fr-CI" sz="2400" dirty="0" err="1"/>
              <a:t>onsite</a:t>
            </a:r>
            <a:r>
              <a:rPr lang="fr-CI" sz="2400" dirty="0"/>
              <a:t> </a:t>
            </a:r>
            <a:r>
              <a:rPr lang="fr-CI" sz="2400" dirty="0" err="1"/>
              <a:t>feeding</a:t>
            </a:r>
            <a:r>
              <a:rPr lang="fr-CI" sz="2400" dirty="0"/>
              <a:t>; and</a:t>
            </a:r>
          </a:p>
          <a:p>
            <a:pPr lvl="1"/>
            <a:r>
              <a:rPr lang="fr-CI" sz="2400" dirty="0"/>
              <a:t> 1000 to 1200 kcal as a </a:t>
            </a:r>
            <a:r>
              <a:rPr lang="fr-CI" sz="2400" dirty="0" err="1"/>
              <a:t>take</a:t>
            </a:r>
            <a:r>
              <a:rPr lang="fr-CI" sz="2400" dirty="0"/>
              <a:t>-home ration</a:t>
            </a:r>
          </a:p>
          <a:p>
            <a:r>
              <a:rPr lang="fr-CI" sz="2800" dirty="0" err="1"/>
              <a:t>Pregnant</a:t>
            </a:r>
            <a:r>
              <a:rPr lang="fr-CI" sz="2800" dirty="0"/>
              <a:t> and </a:t>
            </a:r>
            <a:r>
              <a:rPr lang="fr-CI" sz="2800" dirty="0" err="1"/>
              <a:t>lactating</a:t>
            </a:r>
            <a:r>
              <a:rPr lang="fr-CI" sz="2800" dirty="0"/>
              <a:t> </a:t>
            </a:r>
            <a:r>
              <a:rPr lang="fr-CI" sz="2800" dirty="0" err="1"/>
              <a:t>women</a:t>
            </a:r>
            <a:r>
              <a:rPr lang="fr-CI" sz="2800" dirty="0"/>
              <a:t> must </a:t>
            </a:r>
            <a:r>
              <a:rPr lang="fr-CI" sz="2800" dirty="0" err="1"/>
              <a:t>receive</a:t>
            </a:r>
            <a:r>
              <a:rPr lang="fr-CI" sz="2800" dirty="0"/>
              <a:t> </a:t>
            </a:r>
            <a:r>
              <a:rPr lang="fr-CI" sz="2800" dirty="0" err="1"/>
              <a:t>daily</a:t>
            </a:r>
            <a:r>
              <a:rPr lang="fr-CI" sz="2800" dirty="0"/>
              <a:t> </a:t>
            </a:r>
            <a:r>
              <a:rPr lang="fr-CI" sz="2800" dirty="0" err="1"/>
              <a:t>supplements</a:t>
            </a:r>
            <a:r>
              <a:rPr lang="fr-CI" sz="2800" dirty="0"/>
              <a:t> of </a:t>
            </a:r>
            <a:r>
              <a:rPr lang="fr-CI" sz="2800" dirty="0" err="1"/>
              <a:t>iron</a:t>
            </a:r>
            <a:r>
              <a:rPr lang="fr-CI" sz="2800" dirty="0"/>
              <a:t> and </a:t>
            </a:r>
            <a:r>
              <a:rPr lang="fr-CI" sz="2800" dirty="0" err="1"/>
              <a:t>folic</a:t>
            </a:r>
            <a:r>
              <a:rPr lang="fr-CI" sz="2800" dirty="0"/>
              <a:t> </a:t>
            </a:r>
            <a:r>
              <a:rPr lang="fr-CI" sz="2800" dirty="0" err="1"/>
              <a:t>acid</a:t>
            </a:r>
            <a:r>
              <a:rPr lang="fr-CI" sz="2800" dirty="0"/>
              <a:t> and </a:t>
            </a:r>
            <a:r>
              <a:rPr lang="fr-CI" sz="2800" dirty="0" err="1"/>
              <a:t>lactating</a:t>
            </a:r>
            <a:r>
              <a:rPr lang="fr-CI" sz="2800" dirty="0"/>
              <a:t> </a:t>
            </a:r>
            <a:r>
              <a:rPr lang="fr-CI" sz="2800" dirty="0" err="1"/>
              <a:t>women</a:t>
            </a:r>
            <a:r>
              <a:rPr lang="fr-CI" sz="2800" dirty="0"/>
              <a:t> </a:t>
            </a:r>
            <a:r>
              <a:rPr lang="fr-CI" sz="2800" dirty="0" err="1"/>
              <a:t>should</a:t>
            </a:r>
            <a:r>
              <a:rPr lang="fr-CI" sz="2800" dirty="0"/>
              <a:t> </a:t>
            </a:r>
            <a:r>
              <a:rPr lang="fr-CI" sz="2800" dirty="0" err="1"/>
              <a:t>receive</a:t>
            </a:r>
            <a:r>
              <a:rPr lang="fr-CI" sz="2800" dirty="0"/>
              <a:t> </a:t>
            </a:r>
            <a:r>
              <a:rPr lang="fr-CI" sz="2800" dirty="0" err="1"/>
              <a:t>Vitamin</a:t>
            </a:r>
            <a:r>
              <a:rPr lang="fr-CI" sz="2800" dirty="0"/>
              <a:t> A</a:t>
            </a:r>
          </a:p>
          <a:p>
            <a:r>
              <a:rPr lang="fr-CI" sz="2800" dirty="0"/>
              <a:t>Promote exclusive </a:t>
            </a:r>
            <a:r>
              <a:rPr lang="fr-CI" sz="2800" dirty="0" err="1"/>
              <a:t>breastfeeding</a:t>
            </a:r>
            <a:r>
              <a:rPr lang="fr-CI" sz="2800" dirty="0"/>
              <a:t> for the first six </a:t>
            </a:r>
            <a:r>
              <a:rPr lang="fr-CI" sz="2800" dirty="0" err="1"/>
              <a:t>months</a:t>
            </a:r>
            <a:r>
              <a:rPr lang="fr-CI" sz="2800" dirty="0"/>
              <a:t> and </a:t>
            </a:r>
            <a:r>
              <a:rPr lang="fr-CI" sz="2800" dirty="0" err="1"/>
              <a:t>continued</a:t>
            </a:r>
            <a:r>
              <a:rPr lang="fr-CI" sz="2800" dirty="0"/>
              <a:t> </a:t>
            </a:r>
            <a:r>
              <a:rPr lang="fr-CI" sz="2800" dirty="0" err="1"/>
              <a:t>breastfeeding</a:t>
            </a:r>
            <a:r>
              <a:rPr lang="fr-CI" sz="2800" dirty="0"/>
              <a:t> for up to 2 </a:t>
            </a:r>
            <a:r>
              <a:rPr lang="fr-CI" sz="2800" dirty="0" err="1"/>
              <a:t>years</a:t>
            </a:r>
            <a:r>
              <a:rPr lang="fr-CI" sz="2800" dirty="0"/>
              <a:t> and </a:t>
            </a:r>
            <a:r>
              <a:rPr lang="fr-CI" sz="2800" dirty="0" err="1"/>
              <a:t>beyond</a:t>
            </a:r>
            <a:endParaRPr lang="fr-CI" sz="2800" dirty="0"/>
          </a:p>
          <a:p>
            <a:endParaRPr lang="en-US" dirty="0"/>
          </a:p>
        </p:txBody>
      </p:sp>
    </p:spTree>
    <p:extLst>
      <p:ext uri="{BB962C8B-B14F-4D97-AF65-F5344CB8AC3E}">
        <p14:creationId xmlns:p14="http://schemas.microsoft.com/office/powerpoint/2010/main" val="2711346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tLang="en-US" dirty="0"/>
          </a:p>
        </p:txBody>
      </p:sp>
    </p:spTree>
    <p:extLst>
      <p:ext uri="{BB962C8B-B14F-4D97-AF65-F5344CB8AC3E}">
        <p14:creationId xmlns:p14="http://schemas.microsoft.com/office/powerpoint/2010/main" val="418286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783504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service delivery partners</a:t>
            </a:r>
          </a:p>
        </p:txBody>
      </p:sp>
      <p:sp>
        <p:nvSpPr>
          <p:cNvPr id="4" name="Slide Number Placeholder 3"/>
          <p:cNvSpPr>
            <a:spLocks noGrp="1"/>
          </p:cNvSpPr>
          <p:nvPr>
            <p:ph type="sldNum" sz="quarter" idx="10"/>
          </p:nvPr>
        </p:nvSpPr>
        <p:spPr/>
        <p:txBody>
          <a:bodyPr/>
          <a:lstStyle/>
          <a:p>
            <a:fld id="{9B054656-40E7-41A5-8923-8129881C8585}" type="slidenum">
              <a:rPr lang="en-US" smtClean="0"/>
              <a:t>22</a:t>
            </a:fld>
            <a:endParaRPr lang="en-US"/>
          </a:p>
        </p:txBody>
      </p:sp>
    </p:spTree>
    <p:extLst>
      <p:ext uri="{BB962C8B-B14F-4D97-AF65-F5344CB8AC3E}">
        <p14:creationId xmlns:p14="http://schemas.microsoft.com/office/powerpoint/2010/main" val="2172795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I" dirty="0" err="1"/>
              <a:t>Here</a:t>
            </a:r>
            <a:r>
              <a:rPr lang="fr-CI" dirty="0"/>
              <a:t> </a:t>
            </a:r>
            <a:r>
              <a:rPr lang="fr-CI" dirty="0" err="1"/>
              <a:t>is</a:t>
            </a:r>
            <a:r>
              <a:rPr lang="fr-CI" dirty="0"/>
              <a:t> an </a:t>
            </a:r>
            <a:r>
              <a:rPr lang="fr-CI" dirty="0" err="1"/>
              <a:t>example</a:t>
            </a:r>
            <a:r>
              <a:rPr lang="fr-CI" dirty="0"/>
              <a:t> of how the MISP / RH </a:t>
            </a:r>
            <a:r>
              <a:rPr lang="fr-CI" dirty="0" err="1"/>
              <a:t>was</a:t>
            </a:r>
            <a:r>
              <a:rPr lang="fr-CI" dirty="0"/>
              <a:t> </a:t>
            </a:r>
            <a:r>
              <a:rPr lang="fr-CI" dirty="0" err="1"/>
              <a:t>integrated</a:t>
            </a:r>
            <a:r>
              <a:rPr lang="fr-CI" dirty="0"/>
              <a:t> </a:t>
            </a:r>
            <a:r>
              <a:rPr lang="fr-CI" dirty="0" err="1"/>
              <a:t>into</a:t>
            </a:r>
            <a:r>
              <a:rPr lang="fr-CI" dirty="0"/>
              <a:t> the</a:t>
            </a:r>
            <a:r>
              <a:rPr lang="fr-CI" baseline="0" dirty="0"/>
              <a:t> Pakistan 2010 flood </a:t>
            </a:r>
            <a:r>
              <a:rPr lang="fr-CI" baseline="0" dirty="0" err="1"/>
              <a:t>response</a:t>
            </a:r>
            <a:endParaRPr lang="fr-CI"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B29A70-522C-3A41-B132-651B32078D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033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54656-40E7-41A5-8923-8129881C85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56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DRC north </a:t>
            </a:r>
            <a:r>
              <a:rPr lang="en-US" dirty="0" err="1"/>
              <a:t>kivu</a:t>
            </a:r>
            <a:r>
              <a:rPr lang="en-US" dirty="0">
                <a:sym typeface="Wingdings" panose="05000000000000000000" pitchFamily="2" charset="2"/>
              </a:rPr>
              <a:t> Kasai agility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54656-40E7-41A5-8923-8129881C85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1327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5"/>
          </p:nvPr>
        </p:nvSpPr>
        <p:spPr/>
        <p:txBody>
          <a:bodyPr/>
          <a:lstStyle/>
          <a:p>
            <a:fld id="{A75C322D-20A1-3A41-A13B-DB0DA2ACFEC8}" type="slidenum">
              <a:rPr lang="en-US" smtClean="0"/>
              <a:t>28</a:t>
            </a:fld>
            <a:endParaRPr lang="en-US" dirty="0"/>
          </a:p>
        </p:txBody>
      </p:sp>
    </p:spTree>
    <p:extLst>
      <p:ext uri="{BB962C8B-B14F-4D97-AF65-F5344CB8AC3E}">
        <p14:creationId xmlns:p14="http://schemas.microsoft.com/office/powerpoint/2010/main" val="3373663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5C322D-20A1-3A41-A13B-DB0DA2ACFEC8}" type="slidenum">
              <a:rPr lang="en-US" smtClean="0"/>
              <a:t>29</a:t>
            </a:fld>
            <a:endParaRPr lang="en-US" dirty="0"/>
          </a:p>
        </p:txBody>
      </p:sp>
    </p:spTree>
    <p:extLst>
      <p:ext uri="{BB962C8B-B14F-4D97-AF65-F5344CB8AC3E}">
        <p14:creationId xmlns:p14="http://schemas.microsoft.com/office/powerpoint/2010/main" val="37252357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031DC10-DB62-5340-A520-9BDB2C66DDA1}"/>
              </a:ext>
            </a:extLst>
          </p:cNvPr>
          <p:cNvSpPr txBox="1"/>
          <p:nvPr userDrawn="1"/>
        </p:nvSpPr>
        <p:spPr>
          <a:xfrm>
            <a:off x="312182" y="0"/>
            <a:ext cx="11879818" cy="6858000"/>
          </a:xfrm>
          <a:prstGeom prst="rect">
            <a:avLst/>
          </a:prstGeom>
          <a:solidFill>
            <a:srgbClr val="E36F1E"/>
          </a:solidFill>
        </p:spPr>
        <p:txBody>
          <a:bodyPr wrap="square" rtlCol="0">
            <a:spAutoFit/>
          </a:bodyPr>
          <a:lstStyle/>
          <a:p>
            <a:endParaRPr lang="en-US" dirty="0"/>
          </a:p>
        </p:txBody>
      </p:sp>
      <p:sp>
        <p:nvSpPr>
          <p:cNvPr id="2" name="Title 1"/>
          <p:cNvSpPr>
            <a:spLocks noGrp="1"/>
          </p:cNvSpPr>
          <p:nvPr>
            <p:ph type="ctrTitle" hasCustomPrompt="1"/>
          </p:nvPr>
        </p:nvSpPr>
        <p:spPr>
          <a:xfrm>
            <a:off x="-1" y="3337111"/>
            <a:ext cx="12191999" cy="1829181"/>
          </a:xfrm>
        </p:spPr>
        <p:txBody>
          <a:bodyPr anchor="t"/>
          <a:lstStyle>
            <a:lvl1pPr algn="ctr">
              <a:defRPr sz="4800" b="1" i="0" cap="none">
                <a:solidFill>
                  <a:schemeClr val="bg1"/>
                </a:solidFill>
                <a:latin typeface="Fira Sans Condensed" charset="0"/>
                <a:ea typeface="Fira Sans Condensed" charset="0"/>
                <a:cs typeface="Fira Sans Condensed" charset="0"/>
              </a:defRPr>
            </a:lvl1pPr>
          </a:lstStyle>
          <a:p>
            <a:r>
              <a:rPr lang="en-US" dirty="0"/>
              <a:t>Click To Edit Master Title Style</a:t>
            </a:r>
          </a:p>
        </p:txBody>
      </p:sp>
      <p:sp>
        <p:nvSpPr>
          <p:cNvPr id="3" name="Subtitle 2"/>
          <p:cNvSpPr>
            <a:spLocks noGrp="1"/>
          </p:cNvSpPr>
          <p:nvPr>
            <p:ph type="subTitle" idx="1"/>
          </p:nvPr>
        </p:nvSpPr>
        <p:spPr>
          <a:xfrm>
            <a:off x="-1" y="5303516"/>
            <a:ext cx="12192001" cy="495400"/>
          </a:xfrm>
        </p:spPr>
        <p:txBody>
          <a:bodyPr>
            <a:normAutofit/>
          </a:bodyPr>
          <a:lstStyle>
            <a:lvl1pPr marL="0" indent="0" algn="ctr">
              <a:buNone/>
              <a:defRPr sz="2800" b="1" i="0">
                <a:solidFill>
                  <a:schemeClr val="bg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0" y="1041975"/>
            <a:ext cx="3886296" cy="1253162"/>
          </a:xfrm>
          <a:prstGeom prst="rect">
            <a:avLst/>
          </a:prstGeom>
        </p:spPr>
      </p:pic>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105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3D93A0C-407F-C748-938A-1B729C6C2DA6}"/>
              </a:ext>
            </a:extLst>
          </p:cNvPr>
          <p:cNvSpPr txBox="1"/>
          <p:nvPr userDrawn="1"/>
        </p:nvSpPr>
        <p:spPr>
          <a:xfrm>
            <a:off x="1192192" y="2048718"/>
            <a:ext cx="10999808" cy="4809281"/>
          </a:xfrm>
          <a:prstGeom prst="rect">
            <a:avLst/>
          </a:prstGeom>
          <a:solidFill>
            <a:schemeClr val="bg1"/>
          </a:solidFill>
        </p:spPr>
        <p:txBody>
          <a:bodyPr wrap="square" rtlCol="0">
            <a:spAutoFit/>
          </a:bodyPr>
          <a:lstStyle/>
          <a:p>
            <a:endParaRPr lang="en-US" dirty="0"/>
          </a:p>
        </p:txBody>
      </p:sp>
      <p:sp>
        <p:nvSpPr>
          <p:cNvPr id="10" name="Title 1">
            <a:extLst>
              <a:ext uri="{FF2B5EF4-FFF2-40B4-BE49-F238E27FC236}">
                <a16:creationId xmlns:a16="http://schemas.microsoft.com/office/drawing/2014/main" id="{87C005A4-BD93-9045-8D96-47A27CB1AEDB}"/>
              </a:ext>
            </a:extLst>
          </p:cNvPr>
          <p:cNvSpPr>
            <a:spLocks noGrp="1"/>
          </p:cNvSpPr>
          <p:nvPr>
            <p:ph type="ctrTitle"/>
          </p:nvPr>
        </p:nvSpPr>
        <p:spPr>
          <a:xfrm>
            <a:off x="0" y="3337111"/>
            <a:ext cx="12192000" cy="1829181"/>
          </a:xfrm>
        </p:spPr>
        <p:txBody>
          <a:bodyPr anchor="t"/>
          <a:lstStyle>
            <a:lvl1pPr algn="ctr">
              <a:defRPr sz="4800" b="1" i="0">
                <a:solidFill>
                  <a:srgbClr val="000000"/>
                </a:solidFill>
                <a:latin typeface="Fira Sans Condensed" charset="0"/>
                <a:ea typeface="Fira Sans Condensed" charset="0"/>
                <a:cs typeface="Fira Sans Condensed" charset="0"/>
              </a:defRPr>
            </a:lvl1pPr>
          </a:lstStyle>
          <a:p>
            <a:r>
              <a:rPr lang="en-US" dirty="0"/>
              <a:t>Click to edit Master title style</a:t>
            </a:r>
          </a:p>
        </p:txBody>
      </p:sp>
      <p:sp>
        <p:nvSpPr>
          <p:cNvPr id="11"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5795" y="5303516"/>
            <a:ext cx="12180411" cy="495400"/>
          </a:xfrm>
        </p:spPr>
        <p:txBody>
          <a:bodyPr>
            <a:normAutofit/>
          </a:bodyPr>
          <a:lstStyle>
            <a:lvl1pPr marL="0" indent="0" algn="ctr">
              <a:buNone/>
              <a:defRPr sz="2800" b="1" i="0">
                <a:solidFill>
                  <a:schemeClr val="tx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852" y="1039488"/>
            <a:ext cx="3886297" cy="1255649"/>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3581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hoto Option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latin typeface="Fira Sans Condensed SemiBold" panose="020B0603050000020004" pitchFamily="34" charset="0"/>
              </a:rPr>
              <a:t>PLACE</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PHOTO HERE.</a:t>
            </a: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GO TO VIEW &gt; SLIDE MASTER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latin typeface="Fira Sans Condensed SemiBold" panose="020B0603050000020004" pitchFamily="34" charset="0"/>
              </a:rPr>
              <a:t>COPY &gt;</a:t>
            </a:r>
            <a:r>
              <a:rPr lang="en-US" sz="1800" b="1" i="0" baseline="0" dirty="0">
                <a:latin typeface="Fira Sans Condensed SemiBold" panose="020B0603050000020004" pitchFamily="34" charset="0"/>
              </a:rPr>
              <a:t> </a:t>
            </a:r>
            <a:r>
              <a:rPr lang="en-US" sz="1800" b="1" i="0" dirty="0">
                <a:latin typeface="Fira Sans Condensed SemiBold" panose="020B0603050000020004" pitchFamily="34" charset="0"/>
              </a:rPr>
              <a:t>GO BACK TO  NORMAL VIEW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PASTE THIS TEMPLATE WHERE YOU WANT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SHAPE FORMAT &gt; SHAPE FILL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 PICTURE &gt; BROWSE FOR PHOTO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INSERT &gt; PICTURE FORMAT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CROP &gt; FILL &gt; ADJUST IMAGE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SIZE AND PLACEMENT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DELETE THIS TEXT!</a:t>
            </a:r>
            <a:endParaRPr lang="en-US" sz="1800" dirty="0"/>
          </a:p>
        </p:txBody>
      </p:sp>
      <p:sp>
        <p:nvSpPr>
          <p:cNvPr id="11" name="Rectangle 10"/>
          <p:cNvSpPr/>
          <p:nvPr userDrawn="1"/>
        </p:nvSpPr>
        <p:spPr>
          <a:xfrm>
            <a:off x="10611556" y="6016978"/>
            <a:ext cx="1580444" cy="841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0" y="2291645"/>
            <a:ext cx="4097867" cy="2874648"/>
          </a:xfrm>
        </p:spPr>
        <p:txBody>
          <a:bodyPr anchor="t"/>
          <a:lstStyle>
            <a:lvl1pPr algn="ctr">
              <a:defRPr sz="4800" b="1" i="0">
                <a:solidFill>
                  <a:srgbClr val="000000"/>
                </a:solidFill>
                <a:latin typeface="Fira Sans Condensed" charset="0"/>
                <a:ea typeface="Fira Sans Condensed" charset="0"/>
                <a:cs typeface="Fira Sans Condensed" charset="0"/>
              </a:defRPr>
            </a:lvl1pPr>
          </a:lstStyle>
          <a:p>
            <a:r>
              <a:rPr lang="en-US" dirty="0"/>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0" y="5303516"/>
            <a:ext cx="4097867" cy="1176306"/>
          </a:xfrm>
        </p:spPr>
        <p:txBody>
          <a:bodyPr>
            <a:normAutofit/>
          </a:bodyPr>
          <a:lstStyle>
            <a:lvl1pPr marL="0" indent="0" algn="ctr">
              <a:buNone/>
              <a:defRPr sz="2800" b="1" i="0">
                <a:solidFill>
                  <a:schemeClr val="tx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3693" y="742394"/>
            <a:ext cx="2656880" cy="858428"/>
          </a:xfrm>
          <a:prstGeom prst="rect">
            <a:avLst/>
          </a:prstGeom>
        </p:spPr>
      </p:pic>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655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Photo Option Oran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8DEF82E-5F27-1249-ADD8-EA6DC56D25F8}"/>
              </a:ext>
            </a:extLst>
          </p:cNvPr>
          <p:cNvSpPr txBox="1"/>
          <p:nvPr userDrawn="1"/>
        </p:nvSpPr>
        <p:spPr>
          <a:xfrm>
            <a:off x="7574845" y="0"/>
            <a:ext cx="4617154" cy="6858000"/>
          </a:xfrm>
          <a:prstGeom prst="rect">
            <a:avLst/>
          </a:prstGeom>
          <a:solidFill>
            <a:srgbClr val="E36F1E"/>
          </a:solidFill>
        </p:spPr>
        <p:txBody>
          <a:bodyPr wrap="square" rtlCol="0">
            <a:spAutoFit/>
          </a:bodyPr>
          <a:lstStyle/>
          <a:p>
            <a:endParaRPr lang="en-US" dirty="0"/>
          </a:p>
        </p:txBody>
      </p:sp>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latin typeface="Fira Sans Condensed SemiBold" panose="020B0603050000020004" pitchFamily="34" charset="0"/>
              </a:rPr>
              <a:t>PLACE</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PHOTO HERE.</a:t>
            </a: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GO TO VIEW &gt; SLIDE MASTER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latin typeface="Fira Sans Condensed SemiBold" panose="020B0603050000020004" pitchFamily="34" charset="0"/>
              </a:rPr>
              <a:t>COPY &gt;</a:t>
            </a:r>
            <a:r>
              <a:rPr lang="en-US" sz="1800" b="1" i="0" baseline="0" dirty="0">
                <a:latin typeface="Fira Sans Condensed SemiBold" panose="020B0603050000020004" pitchFamily="34" charset="0"/>
              </a:rPr>
              <a:t> </a:t>
            </a:r>
            <a:r>
              <a:rPr lang="en-US" sz="1800" b="1" i="0" dirty="0">
                <a:latin typeface="Fira Sans Condensed SemiBold" panose="020B0603050000020004" pitchFamily="34" charset="0"/>
              </a:rPr>
              <a:t>GO BACK TO  NORMAL VIEW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PASTE THIS TEMPLATE WHERE YOU WANT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SHAPE FORMAT &gt; SHAPE FILL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 PICTURE &gt; BROWSE FOR PHOTO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INSERT &gt; PICTURE FORMAT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CROP &gt; FILL &gt; ADJUST IMAGE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SIZE AND PLACEMENT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DELETE THIS TEXT!</a:t>
            </a:r>
            <a:endParaRPr lang="en-US" sz="1800" dirty="0"/>
          </a:p>
        </p:txBody>
      </p:sp>
      <p:sp>
        <p:nvSpPr>
          <p:cNvPr id="12" name="Title 1">
            <a:extLst>
              <a:ext uri="{FF2B5EF4-FFF2-40B4-BE49-F238E27FC236}">
                <a16:creationId xmlns:a16="http://schemas.microsoft.com/office/drawing/2014/main" id="{87C005A4-BD93-9045-8D96-47A27CB1AEDB}"/>
              </a:ext>
            </a:extLst>
          </p:cNvPr>
          <p:cNvSpPr>
            <a:spLocks noGrp="1"/>
          </p:cNvSpPr>
          <p:nvPr>
            <p:ph type="ctrTitle"/>
          </p:nvPr>
        </p:nvSpPr>
        <p:spPr>
          <a:xfrm>
            <a:off x="7823200" y="2291645"/>
            <a:ext cx="4097867" cy="2874648"/>
          </a:xfrm>
        </p:spPr>
        <p:txBody>
          <a:bodyPr anchor="t"/>
          <a:lstStyle>
            <a:lvl1pPr algn="ctr">
              <a:defRPr sz="4800" b="1" i="0">
                <a:solidFill>
                  <a:schemeClr val="bg1"/>
                </a:solidFill>
                <a:latin typeface="Fira Sans Condensed" charset="0"/>
                <a:ea typeface="Fira Sans Condensed" charset="0"/>
                <a:cs typeface="Fira Sans Condensed" charset="0"/>
              </a:defRPr>
            </a:lvl1pPr>
          </a:lstStyle>
          <a:p>
            <a:r>
              <a:rPr lang="en-US" dirty="0"/>
              <a:t>Click to edit Master title style</a:t>
            </a:r>
          </a:p>
        </p:txBody>
      </p:sp>
      <p:sp>
        <p:nvSpPr>
          <p:cNvPr id="13" name="Subtitle 2">
            <a:extLst>
              <a:ext uri="{FF2B5EF4-FFF2-40B4-BE49-F238E27FC236}">
                <a16:creationId xmlns:a16="http://schemas.microsoft.com/office/drawing/2014/main" id="{0FB3F963-3AA8-0141-B612-C75B00A8ABC2}"/>
              </a:ext>
            </a:extLst>
          </p:cNvPr>
          <p:cNvSpPr>
            <a:spLocks noGrp="1"/>
          </p:cNvSpPr>
          <p:nvPr>
            <p:ph type="subTitle" idx="1"/>
          </p:nvPr>
        </p:nvSpPr>
        <p:spPr>
          <a:xfrm>
            <a:off x="7823200" y="5303516"/>
            <a:ext cx="4097867" cy="1176306"/>
          </a:xfrm>
        </p:spPr>
        <p:txBody>
          <a:bodyPr>
            <a:normAutofit/>
          </a:bodyPr>
          <a:lstStyle>
            <a:lvl1pPr marL="0" indent="0" algn="ctr">
              <a:buNone/>
              <a:defRPr sz="2800" b="1" i="0">
                <a:solidFill>
                  <a:schemeClr val="bg1"/>
                </a:solidFill>
                <a:latin typeface="Fira Sans Condensed" charset="0"/>
                <a:ea typeface="Fira Sans Condensed" charset="0"/>
                <a:cs typeface="Fira Sans Condensed"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41059" y="742394"/>
            <a:ext cx="2662149" cy="85842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304" y="1364711"/>
            <a:ext cx="10515600" cy="4065517"/>
          </a:xfrm>
        </p:spPr>
        <p:txBody>
          <a:bodyPr>
            <a:normAutofit/>
          </a:bodyPr>
          <a:lstStyle>
            <a:lvl1pPr>
              <a:defRPr sz="2400">
                <a:solidFill>
                  <a:srgbClr val="000000"/>
                </a:solidFill>
              </a:defRPr>
            </a:lvl1pPr>
            <a:lvl2pPr>
              <a:defRPr sz="1800">
                <a:solidFill>
                  <a:srgbClr val="000000"/>
                </a:solidFill>
              </a:defRPr>
            </a:lvl2pPr>
            <a:lvl3pPr>
              <a:defRPr sz="1800">
                <a:solidFill>
                  <a:srgbClr val="000000"/>
                </a:solidFill>
              </a:defRPr>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5" name="Title 4">
            <a:extLst>
              <a:ext uri="{FF2B5EF4-FFF2-40B4-BE49-F238E27FC236}">
                <a16:creationId xmlns:a16="http://schemas.microsoft.com/office/drawing/2014/main" id="{99FC5F91-9C33-8348-A07D-BD2EC29008C9}"/>
              </a:ext>
            </a:extLst>
          </p:cNvPr>
          <p:cNvSpPr>
            <a:spLocks noGrp="1"/>
          </p:cNvSpPr>
          <p:nvPr>
            <p:ph type="title" hasCustomPrompt="1"/>
          </p:nvPr>
        </p:nvSpPr>
        <p:spPr/>
        <p:txBody>
          <a:bodyPr/>
          <a:lstStyle>
            <a:lvl1pPr>
              <a:defRPr b="1" i="0" spc="0">
                <a:latin typeface="Fira Sans Condensed" charset="0"/>
                <a:ea typeface="Fira Sans Condensed" charset="0"/>
                <a:cs typeface="Fira Sans Condensed" charset="0"/>
              </a:defRPr>
            </a:lvl1pPr>
          </a:lstStyle>
          <a:p>
            <a:r>
              <a:rPr lang="en-US" dirty="0"/>
              <a:t>click to edit master title style</a:t>
            </a:r>
          </a:p>
        </p:txBody>
      </p:sp>
      <p:sp>
        <p:nvSpPr>
          <p:cNvPr id="11" name="Slide Number Placeholder 10">
            <a:extLst>
              <a:ext uri="{FF2B5EF4-FFF2-40B4-BE49-F238E27FC236}">
                <a16:creationId xmlns:a16="http://schemas.microsoft.com/office/drawing/2014/main" id="{2E6D9500-DF1F-F840-B50C-269BC57BC127}"/>
              </a:ext>
            </a:extLst>
          </p:cNvPr>
          <p:cNvSpPr>
            <a:spLocks noGrp="1"/>
          </p:cNvSpPr>
          <p:nvPr>
            <p:ph type="sldNum" sz="quarter" idx="10"/>
          </p:nvPr>
        </p:nvSpPr>
        <p:spPr/>
        <p:txBody>
          <a:bodyPr/>
          <a:lstStyle/>
          <a:p>
            <a:fld id="{C29098D9-6B28-8C47-9D8C-522BFF1DF707}" type="slidenum">
              <a:rPr lang="en-US" smtClean="0"/>
              <a:pPr/>
              <a:t>‹#›</a:t>
            </a:fld>
            <a:endParaRPr lang="en-US" dirty="0"/>
          </a:p>
        </p:txBody>
      </p:sp>
      <p:sp>
        <p:nvSpPr>
          <p:cNvPr id="6" name="Rectangle 5">
            <a:extLst>
              <a:ext uri="{FF2B5EF4-FFF2-40B4-BE49-F238E27FC236}">
                <a16:creationId xmlns:a16="http://schemas.microsoft.com/office/drawing/2014/main" id="{D84A5690-103C-4849-9514-9B595B70BFCF}"/>
              </a:ext>
            </a:extLst>
          </p:cNvPr>
          <p:cNvSpPr/>
          <p:nvPr userDrawn="1"/>
        </p:nvSpPr>
        <p:spPr>
          <a:xfrm>
            <a:off x="0"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0F7AD19-4262-BA42-928A-08890AEFF473}"/>
              </a:ext>
            </a:extLst>
          </p:cNvPr>
          <p:cNvSpPr/>
          <p:nvPr userDrawn="1"/>
        </p:nvSpPr>
        <p:spPr>
          <a:xfrm rot="5400000">
            <a:off x="-341237" y="341302"/>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611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solidFill>
                  <a:srgbClr val="000000"/>
                </a:solidFill>
                <a:latin typeface="Fira Sans Condensed" charset="0"/>
                <a:ea typeface="Fira Sans Condensed" charset="0"/>
                <a:cs typeface="Fira Sans Condensed" charset="0"/>
              </a:defRPr>
            </a:lvl1pPr>
          </a:lstStyle>
          <a:p>
            <a:r>
              <a:rPr lang="en-US" dirty="0"/>
              <a:t>click to edit master title style</a:t>
            </a:r>
          </a:p>
        </p:txBody>
      </p:sp>
      <p:sp>
        <p:nvSpPr>
          <p:cNvPr id="3" name="Content Placeholder 2"/>
          <p:cNvSpPr>
            <a:spLocks noGrp="1"/>
          </p:cNvSpPr>
          <p:nvPr>
            <p:ph sz="half" idx="1"/>
          </p:nvPr>
        </p:nvSpPr>
        <p:spPr>
          <a:xfrm>
            <a:off x="514496" y="1355725"/>
            <a:ext cx="5181600" cy="4603641"/>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355725"/>
            <a:ext cx="5181600" cy="4603644"/>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7" name="Slide Number Placeholder 6">
            <a:extLst>
              <a:ext uri="{FF2B5EF4-FFF2-40B4-BE49-F238E27FC236}">
                <a16:creationId xmlns:a16="http://schemas.microsoft.com/office/drawing/2014/main" id="{13E693A9-8BB8-0340-B624-E68475D9C5E9}"/>
              </a:ext>
            </a:extLst>
          </p:cNvPr>
          <p:cNvSpPr>
            <a:spLocks noGrp="1"/>
          </p:cNvSpPr>
          <p:nvPr>
            <p:ph type="sldNum" sz="quarter" idx="10"/>
          </p:nvPr>
        </p:nvSpPr>
        <p:spPr/>
        <p:txBody>
          <a:bodyPr/>
          <a:lstStyle/>
          <a:p>
            <a:fld id="{C29098D9-6B28-8C47-9D8C-522BFF1DF707}" type="slidenum">
              <a:rPr lang="en-US" smtClean="0"/>
              <a:pPr/>
              <a:t>‹#›</a:t>
            </a:fld>
            <a:endParaRPr lang="en-US" dirty="0"/>
          </a:p>
        </p:txBody>
      </p:sp>
    </p:spTree>
    <p:extLst>
      <p:ext uri="{BB962C8B-B14F-4D97-AF65-F5344CB8AC3E}">
        <p14:creationId xmlns:p14="http://schemas.microsoft.com/office/powerpoint/2010/main" val="319677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eft - Two 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0000"/>
                </a:solidFill>
              </a:defRPr>
            </a:lvl1pPr>
          </a:lstStyle>
          <a:p>
            <a:r>
              <a:rPr lang="en-US" dirty="0"/>
              <a:t>click to edit master title style</a:t>
            </a:r>
          </a:p>
        </p:txBody>
      </p:sp>
      <p:sp>
        <p:nvSpPr>
          <p:cNvPr id="3" name="Content Placeholder 2"/>
          <p:cNvSpPr>
            <a:spLocks noGrp="1"/>
          </p:cNvSpPr>
          <p:nvPr>
            <p:ph sz="half" idx="1"/>
          </p:nvPr>
        </p:nvSpPr>
        <p:spPr>
          <a:xfrm>
            <a:off x="514496" y="1363169"/>
            <a:ext cx="5181600" cy="4627727"/>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6" name="Content Placeholder 3">
            <a:extLst>
              <a:ext uri="{FF2B5EF4-FFF2-40B4-BE49-F238E27FC236}">
                <a16:creationId xmlns:a16="http://schemas.microsoft.com/office/drawing/2014/main" id="{3192F148-76DA-8746-BAF3-89007244F406}"/>
              </a:ext>
            </a:extLst>
          </p:cNvPr>
          <p:cNvSpPr>
            <a:spLocks noGrp="1"/>
          </p:cNvSpPr>
          <p:nvPr>
            <p:ph sz="half" idx="10"/>
          </p:nvPr>
        </p:nvSpPr>
        <p:spPr>
          <a:xfrm>
            <a:off x="6172200" y="1363170"/>
            <a:ext cx="5181600" cy="2065830"/>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7" name="Content Placeholder 3">
            <a:extLst>
              <a:ext uri="{FF2B5EF4-FFF2-40B4-BE49-F238E27FC236}">
                <a16:creationId xmlns:a16="http://schemas.microsoft.com/office/drawing/2014/main" id="{FCE69329-2461-8C44-AB1B-BF6AAEA45694}"/>
              </a:ext>
            </a:extLst>
          </p:cNvPr>
          <p:cNvSpPr>
            <a:spLocks noGrp="1"/>
          </p:cNvSpPr>
          <p:nvPr>
            <p:ph sz="half" idx="11"/>
          </p:nvPr>
        </p:nvSpPr>
        <p:spPr>
          <a:xfrm>
            <a:off x="6172200" y="3846529"/>
            <a:ext cx="5181600" cy="2144367"/>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27B91AF9-29CB-2246-8FF3-2B08E6613DA6}"/>
              </a:ext>
            </a:extLst>
          </p:cNvPr>
          <p:cNvSpPr>
            <a:spLocks noGrp="1"/>
          </p:cNvSpPr>
          <p:nvPr>
            <p:ph type="sldNum" sz="quarter" idx="12"/>
          </p:nvPr>
        </p:nvSpPr>
        <p:spPr/>
        <p:txBody>
          <a:bodyPr/>
          <a:lstStyle/>
          <a:p>
            <a:fld id="{C29098D9-6B28-8C47-9D8C-522BFF1DF707}" type="slidenum">
              <a:rPr lang="en-US" smtClean="0"/>
              <a:pPr/>
              <a:t>‹#›</a:t>
            </a:fld>
            <a:endParaRPr lang="en-US" dirty="0"/>
          </a:p>
        </p:txBody>
      </p:sp>
    </p:spTree>
    <p:extLst>
      <p:ext uri="{BB962C8B-B14F-4D97-AF65-F5344CB8AC3E}">
        <p14:creationId xmlns:p14="http://schemas.microsoft.com/office/powerpoint/2010/main" val="419567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4496" y="1373613"/>
            <a:ext cx="5157787" cy="506696"/>
          </a:xfrm>
          <a:solidFill>
            <a:schemeClr val="bg1"/>
          </a:solidFill>
        </p:spPr>
        <p:txBody>
          <a:bodyPr anchor="t">
            <a:normAutofit/>
          </a:bodyPr>
          <a:lstStyle>
            <a:lvl1pPr marL="0" indent="0">
              <a:buNone/>
              <a:defRPr sz="2800" b="1">
                <a:solidFill>
                  <a:srgbClr val="E36F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4496" y="2063641"/>
            <a:ext cx="5157787" cy="3874704"/>
          </a:xfrm>
        </p:spPr>
        <p:txBody>
          <a:bodyPr>
            <a:normAutofit/>
          </a:bodyPr>
          <a:lstStyle>
            <a:lvl1pPr>
              <a:defRPr sz="2400">
                <a:solidFill>
                  <a:srgbClr val="000000"/>
                </a:solidFill>
              </a:defRPr>
            </a:lvl1pPr>
            <a:lvl2pPr>
              <a:defRPr sz="1800">
                <a:solidFill>
                  <a:srgbClr val="000000"/>
                </a:solidFill>
              </a:defRPr>
            </a:lvl2pPr>
            <a:lvl3pPr>
              <a:defRPr sz="1800">
                <a:solidFill>
                  <a:srgbClr val="000000"/>
                </a:solidFill>
              </a:defRPr>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6172200" y="1373613"/>
            <a:ext cx="5183188" cy="506696"/>
          </a:xfrm>
          <a:solidFill>
            <a:schemeClr val="bg1"/>
          </a:solidFill>
        </p:spPr>
        <p:txBody>
          <a:bodyPr anchor="t">
            <a:normAutofit/>
          </a:bodyPr>
          <a:lstStyle>
            <a:lvl1pPr marL="0" indent="0">
              <a:buNone/>
              <a:defRPr sz="2800" b="1">
                <a:solidFill>
                  <a:srgbClr val="E36F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063640"/>
            <a:ext cx="5183188" cy="3874703"/>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10" name="Slide Number Placeholder 9">
            <a:extLst>
              <a:ext uri="{FF2B5EF4-FFF2-40B4-BE49-F238E27FC236}">
                <a16:creationId xmlns:a16="http://schemas.microsoft.com/office/drawing/2014/main" id="{9E33F7C1-7444-1C49-9581-78131C85F93F}"/>
              </a:ext>
            </a:extLst>
          </p:cNvPr>
          <p:cNvSpPr>
            <a:spLocks noGrp="1"/>
          </p:cNvSpPr>
          <p:nvPr>
            <p:ph type="sldNum" sz="quarter" idx="10"/>
          </p:nvPr>
        </p:nvSpPr>
        <p:spPr/>
        <p:txBody>
          <a:bodyPr/>
          <a:lstStyle/>
          <a:p>
            <a:fld id="{C29098D9-6B28-8C47-9D8C-522BFF1DF707}" type="slidenum">
              <a:rPr lang="en-US" smtClean="0"/>
              <a:pPr/>
              <a:t>‹#›</a:t>
            </a:fld>
            <a:endParaRPr lang="en-US" dirty="0"/>
          </a:p>
        </p:txBody>
      </p:sp>
      <p:sp>
        <p:nvSpPr>
          <p:cNvPr id="2" name="Title 1">
            <a:extLst>
              <a:ext uri="{FF2B5EF4-FFF2-40B4-BE49-F238E27FC236}">
                <a16:creationId xmlns:a16="http://schemas.microsoft.com/office/drawing/2014/main" id="{7A7EF92F-3B7D-2A43-96C5-D2D9560A5F40}"/>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50339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p:txBody>
          <a:bodyPr/>
          <a:lstStyle/>
          <a:p>
            <a:fld id="{C29098D9-6B28-8C47-9D8C-522BFF1DF707}" type="slidenum">
              <a:rPr lang="en-US" smtClean="0"/>
              <a:pPr/>
              <a:t>‹#›</a:t>
            </a:fld>
            <a:endParaRPr lang="en-US" dirty="0"/>
          </a:p>
        </p:txBody>
      </p:sp>
      <p:sp>
        <p:nvSpPr>
          <p:cNvPr id="3" name="Title 2">
            <a:extLst>
              <a:ext uri="{FF2B5EF4-FFF2-40B4-BE49-F238E27FC236}">
                <a16:creationId xmlns:a16="http://schemas.microsoft.com/office/drawing/2014/main" id="{1E8B13EC-82B0-B145-81F9-D923979BA229}"/>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6174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eft, Photo Righ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1323" y="1341438"/>
            <a:ext cx="7279652" cy="4175123"/>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6" name="Rectangle 5">
            <a:extLst>
              <a:ext uri="{FF2B5EF4-FFF2-40B4-BE49-F238E27FC236}">
                <a16:creationId xmlns:a16="http://schemas.microsoft.com/office/drawing/2014/main" id="{802CBC1E-C0CC-8943-98A6-DAD8C174A74C}"/>
              </a:ext>
            </a:extLst>
          </p:cNvPr>
          <p:cNvSpPr/>
          <p:nvPr userDrawn="1"/>
        </p:nvSpPr>
        <p:spPr>
          <a:xfrm>
            <a:off x="8090704"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latin typeface="Fira Sans Condensed SemiBold" panose="020B0603050000020004" pitchFamily="34" charset="0"/>
              </a:rPr>
              <a:t>PLACE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PHOTO HERE.</a:t>
            </a: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GO TO VIEW &gt; SLIDE MASTER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SELECT THIS SHAPE AND THE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CARE LOGO &gt; COPY &gt;</a:t>
            </a:r>
            <a:r>
              <a:rPr lang="en-US" sz="1800" b="1" i="0" baseline="0" dirty="0">
                <a:latin typeface="Fira Sans Condensed SemiBold" panose="020B0603050000020004" pitchFamily="34" charset="0"/>
              </a:rPr>
              <a:t> </a:t>
            </a:r>
            <a:br>
              <a:rPr lang="en-US" sz="1800" b="1" i="0" baseline="0" dirty="0">
                <a:latin typeface="Fira Sans Condensed SemiBold" panose="020B0603050000020004" pitchFamily="34" charset="0"/>
              </a:rPr>
            </a:br>
            <a:r>
              <a:rPr lang="en-US" sz="1800" b="1" i="0" dirty="0">
                <a:latin typeface="Fira Sans Condensed SemiBold" panose="020B0603050000020004" pitchFamily="34" charset="0"/>
              </a:rPr>
              <a:t>GO BACK TO  NORMAL VIEW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PASTE THIS TEMPLATE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WHERE YOU WANT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SHAPE FORMAT &gt; SHAPE FILL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 PICTURE &gt; BROWSE FOR PHOTO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INSERT &gt; PICTURE FORMAT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CROP &gt; FILL &gt; ADJUST IMAGE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SIZE AND PLACEMENT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DELETE THIS TEXT!</a:t>
            </a:r>
            <a:endParaRPr lang="en-US" sz="1800" dirty="0"/>
          </a:p>
        </p:txBody>
      </p:sp>
      <p:sp>
        <p:nvSpPr>
          <p:cNvPr id="9" name="Slide Number Placeholder 8">
            <a:extLst>
              <a:ext uri="{FF2B5EF4-FFF2-40B4-BE49-F238E27FC236}">
                <a16:creationId xmlns:a16="http://schemas.microsoft.com/office/drawing/2014/main" id="{D96ED1DB-7EF7-4749-AA40-B37E7E8C59F8}"/>
              </a:ext>
            </a:extLst>
          </p:cNvPr>
          <p:cNvSpPr>
            <a:spLocks noGrp="1"/>
          </p:cNvSpPr>
          <p:nvPr>
            <p:ph type="sldNum" sz="quarter" idx="10"/>
          </p:nvPr>
        </p:nvSpPr>
        <p:spPr/>
        <p:txBody>
          <a:bodyPr/>
          <a:lstStyle/>
          <a:p>
            <a:fld id="{C29098D9-6B28-8C47-9D8C-522BFF1DF707}" type="slidenum">
              <a:rPr lang="en-US" smtClean="0"/>
              <a:pPr/>
              <a:t>‹#›</a:t>
            </a:fld>
            <a:endParaRPr lang="en-US" dirty="0"/>
          </a:p>
        </p:txBody>
      </p:sp>
      <p:sp>
        <p:nvSpPr>
          <p:cNvPr id="4"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514496" y="295924"/>
            <a:ext cx="7286479" cy="429768"/>
          </a:xfrm>
        </p:spPr>
        <p:txBody>
          <a:bodyPr/>
          <a:lstStyle/>
          <a:p>
            <a:r>
              <a:rPr lang="en-US" dirty="0"/>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251241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Left, Content Right">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4675634" y="1341438"/>
            <a:ext cx="7279652" cy="4175123"/>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5" name="Rectangle 4">
            <a:extLst>
              <a:ext uri="{FF2B5EF4-FFF2-40B4-BE49-F238E27FC236}">
                <a16:creationId xmlns:a16="http://schemas.microsoft.com/office/drawing/2014/main" id="{802CBC1E-C0CC-8943-98A6-DAD8C174A74C}"/>
              </a:ext>
            </a:extLst>
          </p:cNvPr>
          <p:cNvSpPr/>
          <p:nvPr userDrawn="1"/>
        </p:nvSpPr>
        <p:spPr>
          <a:xfrm>
            <a:off x="312659" y="0"/>
            <a:ext cx="4101296"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latin typeface="Fira Sans Condensed SemiBold" panose="020B0603050000020004" pitchFamily="34" charset="0"/>
              </a:rPr>
              <a:t>PLACE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PHOTO HERE.</a:t>
            </a: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GO TO VIEW &gt; SLIDE MASTER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SELECT THIS SHAPE AND THE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CARE LOGO &gt; COPY &gt;</a:t>
            </a:r>
            <a:r>
              <a:rPr lang="en-US" sz="1800" b="1" i="0" baseline="0" dirty="0">
                <a:latin typeface="Fira Sans Condensed SemiBold" panose="020B0603050000020004" pitchFamily="34" charset="0"/>
              </a:rPr>
              <a:t> </a:t>
            </a:r>
            <a:br>
              <a:rPr lang="en-US" sz="1800" b="1" i="0" baseline="0" dirty="0">
                <a:latin typeface="Fira Sans Condensed SemiBold" panose="020B0603050000020004" pitchFamily="34" charset="0"/>
              </a:rPr>
            </a:br>
            <a:r>
              <a:rPr lang="en-US" sz="1800" b="1" i="0" dirty="0">
                <a:latin typeface="Fira Sans Condensed SemiBold" panose="020B0603050000020004" pitchFamily="34" charset="0"/>
              </a:rPr>
              <a:t>GO BACK TO  NORMAL VIEW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PASTE THIS TEMPLATE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WHERE YOU WANT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SHAPE FORMAT &gt; SHAPE FILL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 PICTURE &gt; BROWSE FOR PHOTO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INSERT &gt; PICTURE FORMAT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CROP &gt; FILL &gt; ADJUST IMAGE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SIZE AND PLACEMENT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DELETE THIS TEXT!</a:t>
            </a:r>
            <a:endParaRPr lang="en-US" sz="1800" dirty="0"/>
          </a:p>
        </p:txBody>
      </p:sp>
      <p:sp>
        <p:nvSpPr>
          <p:cNvPr id="7" name="Title 3">
            <a:extLst>
              <a:ext uri="{FF2B5EF4-FFF2-40B4-BE49-F238E27FC236}">
                <a16:creationId xmlns:a16="http://schemas.microsoft.com/office/drawing/2014/main" id="{3A7A506F-82C8-9340-AAC6-CC4E932BFD76}"/>
              </a:ext>
            </a:extLst>
          </p:cNvPr>
          <p:cNvSpPr>
            <a:spLocks noGrp="1"/>
          </p:cNvSpPr>
          <p:nvPr>
            <p:ph type="title" hasCustomPrompt="1"/>
          </p:nvPr>
        </p:nvSpPr>
        <p:spPr>
          <a:xfrm>
            <a:off x="4668807" y="295924"/>
            <a:ext cx="7286479" cy="429768"/>
          </a:xfrm>
        </p:spPr>
        <p:txBody>
          <a:bodyPr/>
          <a:lstStyle/>
          <a:p>
            <a:r>
              <a:rPr lang="en-US" dirty="0"/>
              <a:t>click to edit master title style</a:t>
            </a:r>
          </a:p>
        </p:txBody>
      </p:sp>
    </p:spTree>
    <p:extLst>
      <p:ext uri="{BB962C8B-B14F-4D97-AF65-F5344CB8AC3E}">
        <p14:creationId xmlns:p14="http://schemas.microsoft.com/office/powerpoint/2010/main" val="2054403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 Photo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4933950"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latin typeface="Fira Sans Condensed SemiBold" panose="020B0603050000020004" pitchFamily="34" charset="0"/>
              </a:rPr>
              <a:t>PLACE</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PHOTO HERE.</a:t>
            </a: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GO TO VIEW &gt; SLIDE MASTER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latin typeface="Fira Sans Condensed SemiBold" panose="020B0603050000020004" pitchFamily="34" charset="0"/>
              </a:rPr>
              <a:t>COPY &gt;</a:t>
            </a:r>
            <a:r>
              <a:rPr lang="en-US" sz="1800" b="1" i="0" baseline="0" dirty="0">
                <a:latin typeface="Fira Sans Condensed SemiBold" panose="020B0603050000020004" pitchFamily="34" charset="0"/>
              </a:rPr>
              <a:t> </a:t>
            </a:r>
            <a:r>
              <a:rPr lang="en-US" sz="1800" b="1" i="0" dirty="0">
                <a:latin typeface="Fira Sans Condensed SemiBold" panose="020B0603050000020004" pitchFamily="34" charset="0"/>
              </a:rPr>
              <a:t>GO BACK TO  NORMAL VIEW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PASTE THIS TEMPLATE WHERE YOU WANT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SHAPE FORMAT &gt; SHAPE FILL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 PICTURE &gt; BROWSE FOR PHOTO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INSERT &gt; PICTURE FORMAT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CROP &gt; FILL &gt; ADJUST IMAGE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SIZE AND PLACEMENT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DELETE THIS TEXT!</a:t>
            </a:r>
            <a:endParaRPr lang="en-US" sz="1800" dirty="0"/>
          </a:p>
        </p:txBody>
      </p:sp>
      <p:sp>
        <p:nvSpPr>
          <p:cNvPr id="2"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514496" y="295923"/>
            <a:ext cx="4200378" cy="1101865"/>
          </a:xfrm>
        </p:spPr>
        <p:txBody>
          <a:bodyPr/>
          <a:lstStyle>
            <a:lvl1pPr>
              <a:defRPr>
                <a:solidFill>
                  <a:srgbClr val="000000"/>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C002057D-8784-1949-A43E-6B56579FEA5B}"/>
              </a:ext>
            </a:extLst>
          </p:cNvPr>
          <p:cNvSpPr>
            <a:spLocks noGrp="1"/>
          </p:cNvSpPr>
          <p:nvPr>
            <p:ph type="sldNum" sz="quarter" idx="10"/>
          </p:nvPr>
        </p:nvSpPr>
        <p:spPr/>
        <p:txBody>
          <a:bodyPr/>
          <a:lstStyle/>
          <a:p>
            <a:fld id="{C29098D9-6B28-8C47-9D8C-522BFF1DF707}" type="slidenum">
              <a:rPr lang="en-US" smtClean="0"/>
              <a:pPr/>
              <a:t>‹#›</a:t>
            </a:fld>
            <a:endParaRPr lang="en-US" dirty="0"/>
          </a:p>
        </p:txBody>
      </p:sp>
      <p:sp>
        <p:nvSpPr>
          <p:cNvPr id="14"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521323" y="1341438"/>
            <a:ext cx="4193551" cy="4175123"/>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65044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 Photo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2CBC1E-C0CC-8943-98A6-DAD8C174A74C}"/>
              </a:ext>
            </a:extLst>
          </p:cNvPr>
          <p:cNvSpPr/>
          <p:nvPr userDrawn="1"/>
        </p:nvSpPr>
        <p:spPr>
          <a:xfrm>
            <a:off x="316795" y="0"/>
            <a:ext cx="725805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latin typeface="Fira Sans Condensed SemiBold" panose="020B0603050000020004" pitchFamily="34" charset="0"/>
              </a:rPr>
              <a:t>PLACE</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PHOTO HERE.</a:t>
            </a: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GO TO VIEW &gt; SLIDE MASTER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latin typeface="Fira Sans Condensed SemiBold" panose="020B0603050000020004" pitchFamily="34" charset="0"/>
              </a:rPr>
              <a:t>COPY &gt;</a:t>
            </a:r>
            <a:r>
              <a:rPr lang="en-US" sz="1800" b="1" i="0" baseline="0" dirty="0">
                <a:latin typeface="Fira Sans Condensed SemiBold" panose="020B0603050000020004" pitchFamily="34" charset="0"/>
              </a:rPr>
              <a:t> </a:t>
            </a:r>
            <a:r>
              <a:rPr lang="en-US" sz="1800" b="1" i="0" dirty="0">
                <a:latin typeface="Fira Sans Condensed SemiBold" panose="020B0603050000020004" pitchFamily="34" charset="0"/>
              </a:rPr>
              <a:t>GO BACK TO  NORMAL VIEW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PASTE THIS TEMPLATE WHERE YOU WANT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SHAPE FORMAT &gt; SHAPE FILL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 PICTURE &gt; BROWSE FOR PHOTO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INSERT &gt; PICTURE FORMAT &gt;</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CROP &gt; FILL &gt; ADJUST IMAGE</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SIZE AND PLACEMENT &gt; </a:t>
            </a:r>
            <a:br>
              <a:rPr lang="en-US" sz="1800" b="1" i="0" dirty="0">
                <a:latin typeface="Fira Sans Condensed SemiBold" panose="020B0603050000020004" pitchFamily="34" charset="0"/>
              </a:rPr>
            </a:br>
            <a:r>
              <a:rPr lang="en-US" sz="1800" b="1" i="0" dirty="0">
                <a:latin typeface="Fira Sans Condensed SemiBold" panose="020B0603050000020004" pitchFamily="34" charset="0"/>
              </a:rPr>
              <a:t>DELETE THIS TEXT!</a:t>
            </a:r>
            <a:endParaRPr lang="en-US" sz="1800" dirty="0"/>
          </a:p>
        </p:txBody>
      </p:sp>
      <p:sp>
        <p:nvSpPr>
          <p:cNvPr id="5" name="Title 1">
            <a:extLst>
              <a:ext uri="{FF2B5EF4-FFF2-40B4-BE49-F238E27FC236}">
                <a16:creationId xmlns:a16="http://schemas.microsoft.com/office/drawing/2014/main" id="{9A156E9C-DE80-E049-908F-C2912635887D}"/>
              </a:ext>
            </a:extLst>
          </p:cNvPr>
          <p:cNvSpPr>
            <a:spLocks noGrp="1"/>
          </p:cNvSpPr>
          <p:nvPr>
            <p:ph type="title" hasCustomPrompt="1"/>
          </p:nvPr>
        </p:nvSpPr>
        <p:spPr>
          <a:xfrm>
            <a:off x="7784541" y="295923"/>
            <a:ext cx="4200378" cy="1101865"/>
          </a:xfrm>
        </p:spPr>
        <p:txBody>
          <a:bodyPr/>
          <a:lstStyle>
            <a:lvl1pPr>
              <a:defRPr>
                <a:solidFill>
                  <a:srgbClr val="000000"/>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C1E613E1-792F-924B-9072-4AD1042B359B}"/>
              </a:ext>
            </a:extLst>
          </p:cNvPr>
          <p:cNvSpPr>
            <a:spLocks noGrp="1"/>
          </p:cNvSpPr>
          <p:nvPr>
            <p:ph sz="half" idx="1"/>
          </p:nvPr>
        </p:nvSpPr>
        <p:spPr>
          <a:xfrm>
            <a:off x="7791368" y="1341438"/>
            <a:ext cx="4193551" cy="4175123"/>
          </a:xfrm>
        </p:spPr>
        <p:txBody>
          <a:bodyPr>
            <a:normAutofit/>
          </a:bodyPr>
          <a:lstStyle>
            <a:lvl1pPr>
              <a:defRPr sz="2400"/>
            </a:lvl1pPr>
            <a:lvl2pPr>
              <a:defRPr sz="1800"/>
            </a:lvl2pPr>
            <a:lvl3pPr>
              <a:defRPr sz="1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19144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 Oran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312182" y="0"/>
            <a:ext cx="11879818" cy="6858000"/>
          </a:xfrm>
          <a:prstGeom prst="rect">
            <a:avLst/>
          </a:prstGeom>
          <a:solidFill>
            <a:srgbClr val="E36F1E"/>
          </a:solidFill>
        </p:spPr>
        <p:txBody>
          <a:bodyPr wrap="square" rtlCol="0">
            <a:spAutoFit/>
          </a:bodyPr>
          <a:lstStyle/>
          <a:p>
            <a:endParaRPr lang="en-US" dirty="0"/>
          </a:p>
        </p:txBody>
      </p:sp>
      <p:sp>
        <p:nvSpPr>
          <p:cNvPr id="5" name="Slide Number Placeholder 3">
            <a:extLst>
              <a:ext uri="{FF2B5EF4-FFF2-40B4-BE49-F238E27FC236}">
                <a16:creationId xmlns:a16="http://schemas.microsoft.com/office/drawing/2014/main" id="{89BCB2E2-8303-1A45-AD34-64871F1C33F9}"/>
              </a:ext>
            </a:extLst>
          </p:cNvPr>
          <p:cNvSpPr>
            <a:spLocks noGrp="1"/>
          </p:cNvSpPr>
          <p:nvPr>
            <p:ph type="sldNum" sz="quarter" idx="10"/>
          </p:nvPr>
        </p:nvSpPr>
        <p:spPr>
          <a:xfrm>
            <a:off x="315948" y="6245397"/>
            <a:ext cx="432416" cy="346075"/>
          </a:xfrm>
        </p:spPr>
        <p:txBody>
          <a:bodyPr/>
          <a:lstStyle>
            <a:lvl1pPr>
              <a:defRPr>
                <a:solidFill>
                  <a:schemeClr val="bg1"/>
                </a:solidFill>
              </a:defRPr>
            </a:lvl1pPr>
          </a:lstStyle>
          <a:p>
            <a:fld id="{C29098D9-6B28-8C47-9D8C-522BFF1DF707}" type="slidenum">
              <a:rPr lang="en-US" smtClean="0"/>
              <a:pPr/>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p:spPr>
      </p:pic>
      <p:sp>
        <p:nvSpPr>
          <p:cNvPr id="3" name="Title 2"/>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5708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Full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CBE904-E421-9840-B16D-E2E25EDAE628}"/>
              </a:ext>
            </a:extLst>
          </p:cNvPr>
          <p:cNvSpPr/>
          <p:nvPr userDrawn="1"/>
        </p:nvSpPr>
        <p:spPr>
          <a:xfrm>
            <a:off x="312182" y="0"/>
            <a:ext cx="11879818"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latin typeface="Fira Sans Condensed SemiBold" panose="020B0603050000020004" pitchFamily="34" charset="0"/>
              </a:rPr>
              <a:t>PLACE</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PHOTO HERE.</a:t>
            </a:r>
            <a:br>
              <a:rPr lang="en-US" sz="2400" b="1" i="0" dirty="0">
                <a:latin typeface="Fira Sans Condensed SemiBold" panose="020B0603050000020004" pitchFamily="34" charset="0"/>
              </a:rPr>
            </a:br>
            <a:br>
              <a:rPr lang="en-US" sz="2400" b="1" i="0" dirty="0">
                <a:latin typeface="Fira Sans Condensed SemiBold" panose="020B0603050000020004" pitchFamily="34" charset="0"/>
              </a:rPr>
            </a:b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GO TO VIEW &gt; SLIDE MASTER &gt; SELECT THIS SHAPE AND THE CARE LOGO &gt;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latin typeface="Fira Sans Condensed SemiBold" panose="020B0603050000020004" pitchFamily="34" charset="0"/>
              </a:rPr>
              <a:t>COPY &gt;</a:t>
            </a:r>
            <a:r>
              <a:rPr lang="en-US" sz="2400" b="1" i="0" baseline="0" dirty="0">
                <a:latin typeface="Fira Sans Condensed SemiBold" panose="020B0603050000020004" pitchFamily="34" charset="0"/>
              </a:rPr>
              <a:t> </a:t>
            </a:r>
            <a:r>
              <a:rPr lang="en-US" sz="2400" b="1" i="0" dirty="0">
                <a:latin typeface="Fira Sans Condensed SemiBold" panose="020B0603050000020004" pitchFamily="34" charset="0"/>
              </a:rPr>
              <a:t>GO BACK TO  NORMAL VIEW &gt; </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PASTE THIS TEMPLATE WHERE YOU WANT &gt;</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SHAPE FORMAT &gt; SHAPE FILL &gt;</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 PICTURE &gt; BROWSE FOR PHOTO &gt;</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INSERT &gt; PICTURE FORMAT &gt;</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CROP &gt; FILL &gt; ADJUST IMAGE</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SIZE AND PLACEMENT &gt; </a:t>
            </a:r>
            <a:br>
              <a:rPr lang="en-US" sz="2400" b="1" i="0" dirty="0">
                <a:latin typeface="Fira Sans Condensed SemiBold" panose="020B0603050000020004" pitchFamily="34" charset="0"/>
              </a:rPr>
            </a:br>
            <a:r>
              <a:rPr lang="en-US" sz="2400" b="1" i="0" dirty="0">
                <a:latin typeface="Fira Sans Condensed SemiBold" panose="020B0603050000020004" pitchFamily="34" charset="0"/>
              </a:rPr>
              <a:t>DELETE THIS TEXT!</a:t>
            </a:r>
            <a:endParaRPr lang="en-US" sz="2400" dirty="0"/>
          </a:p>
          <a:p>
            <a:pPr algn="ctr"/>
            <a:endParaRPr lang="en-US" sz="2400" b="1" i="0" dirty="0">
              <a:latin typeface="Fira Sans Condensed SemiBold" panose="020B0603050000020004" pitchFamily="34"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a:effectLst>
            <a:outerShdw blurRad="139700" sx="102000" sy="102000" algn="ctr" rotWithShape="0">
              <a:srgbClr val="000000">
                <a:alpha val="60000"/>
              </a:srgbClr>
            </a:outerShdw>
          </a:effectLst>
        </p:spPr>
      </p:pic>
    </p:spTree>
    <p:extLst>
      <p:ext uri="{BB962C8B-B14F-4D97-AF65-F5344CB8AC3E}">
        <p14:creationId xmlns:p14="http://schemas.microsoft.com/office/powerpoint/2010/main" val="2719882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7840-C2E3-5C48-9593-A51C9A4212A7}"/>
              </a:ext>
            </a:extLst>
          </p:cNvPr>
          <p:cNvSpPr txBox="1"/>
          <p:nvPr userDrawn="1"/>
        </p:nvSpPr>
        <p:spPr>
          <a:xfrm>
            <a:off x="0" y="0"/>
            <a:ext cx="12192000" cy="68580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095481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no Divider/End Slide/Appendix">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1DC10-DB62-5340-A520-9BDB2C66DDA1}"/>
              </a:ext>
            </a:extLst>
          </p:cNvPr>
          <p:cNvSpPr txBox="1"/>
          <p:nvPr userDrawn="1"/>
        </p:nvSpPr>
        <p:spPr>
          <a:xfrm>
            <a:off x="312182" y="0"/>
            <a:ext cx="11879818" cy="6858000"/>
          </a:xfrm>
          <a:prstGeom prst="rect">
            <a:avLst/>
          </a:prstGeom>
          <a:solidFill>
            <a:srgbClr val="E36F1E"/>
          </a:solidFill>
        </p:spPr>
        <p:txBody>
          <a:bodyPr wrap="square" rtlCol="0">
            <a:spAutoFit/>
          </a:bodyPr>
          <a:lstStyle/>
          <a:p>
            <a:endParaRPr lang="en-US" dirty="0"/>
          </a:p>
        </p:txBody>
      </p:sp>
      <p:sp>
        <p:nvSpPr>
          <p:cNvPr id="7" name="Title 6"/>
          <p:cNvSpPr>
            <a:spLocks noGrp="1"/>
          </p:cNvSpPr>
          <p:nvPr>
            <p:ph type="title" hasCustomPrompt="1"/>
          </p:nvPr>
        </p:nvSpPr>
        <p:spPr>
          <a:xfrm>
            <a:off x="312182" y="2999232"/>
            <a:ext cx="11879818" cy="429768"/>
          </a:xfrm>
        </p:spPr>
        <p:txBody>
          <a:bodyPr/>
          <a:lstStyle>
            <a:lvl1pPr algn="ctr">
              <a:defRPr sz="6000">
                <a:solidFill>
                  <a:schemeClr val="bg1"/>
                </a:solidFill>
              </a:defRPr>
            </a:lvl1pPr>
          </a:lstStyle>
          <a:p>
            <a:r>
              <a:rPr lang="en-US" dirty="0"/>
              <a:t>click to edit master title style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3531" y="6255031"/>
            <a:ext cx="1166361" cy="376101"/>
          </a:xfrm>
          <a:prstGeom prst="rect">
            <a:avLst/>
          </a:prstGeom>
        </p:spPr>
      </p:pic>
      <p:sp>
        <p:nvSpPr>
          <p:cNvPr id="8" name="Rectangle 7">
            <a:extLst>
              <a:ext uri="{FF2B5EF4-FFF2-40B4-BE49-F238E27FC236}">
                <a16:creationId xmlns:a16="http://schemas.microsoft.com/office/drawing/2014/main" id="{969B8BE5-CC2F-AF4B-8D43-AB9C787F4FBB}"/>
              </a:ext>
            </a:extLst>
          </p:cNvPr>
          <p:cNvSpPr/>
          <p:nvPr userDrawn="1"/>
        </p:nvSpPr>
        <p:spPr>
          <a:xfrm rot="5400000">
            <a:off x="-3270995" y="3271059"/>
            <a:ext cx="6857935"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427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4864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1" name="Slide Number Placeholder 10"/>
          <p:cNvSpPr>
            <a:spLocks noGrp="1"/>
          </p:cNvSpPr>
          <p:nvPr>
            <p:ph type="sldNum" sz="quarter" idx="12"/>
          </p:nvPr>
        </p:nvSpPr>
        <p:spPr>
          <a:xfrm>
            <a:off x="609600" y="6503098"/>
            <a:ext cx="487680" cy="182880"/>
          </a:xfrm>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0190474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609600" y="1371600"/>
            <a:ext cx="10972800" cy="4343400"/>
          </a:xfrm>
        </p:spPr>
        <p:txBody>
          <a:bodyPr/>
          <a:lstStyle>
            <a:lvl1pPr marL="0" indent="4763">
              <a:buNone/>
              <a:defRPr sz="2400"/>
            </a:lvl1pPr>
            <a:lvl2pPr marL="0" indent="0">
              <a:spcBef>
                <a:spcPts val="900"/>
              </a:spcBef>
              <a:buNone/>
              <a:defRPr sz="2000"/>
            </a:lvl2pPr>
            <a:lvl3pPr marL="0" indent="4763">
              <a:buNone/>
              <a:defRPr/>
            </a:lvl3pPr>
            <a:lvl4pPr marL="3175" indent="-3175">
              <a:buNone/>
              <a:defRPr/>
            </a:lvl4pPr>
            <a:lvl5pPr marL="0" indent="1588" defTabSz="919163">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305903176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9"/>
        <p:cNvGrpSpPr/>
        <p:nvPr/>
      </p:nvGrpSpPr>
      <p:grpSpPr>
        <a:xfrm>
          <a:off x="0" y="0"/>
          <a:ext cx="0" cy="0"/>
          <a:chOff x="0" y="0"/>
          <a:chExt cx="0" cy="0"/>
        </a:xfrm>
      </p:grpSpPr>
      <p:sp>
        <p:nvSpPr>
          <p:cNvPr id="20" name="Shape 20"/>
          <p:cNvSpPr/>
          <p:nvPr/>
        </p:nvSpPr>
        <p:spPr>
          <a:xfrm>
            <a:off x="346601" y="365700"/>
            <a:ext cx="11498833" cy="6126600"/>
          </a:xfrm>
          <a:custGeom>
            <a:avLst/>
            <a:gdLst/>
            <a:ahLst/>
            <a:cxnLst/>
            <a:rect l="0" t="0" r="0" b="0"/>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rgbClr val="FF9E00"/>
            </a:solidFill>
            <a:prstDash val="solid"/>
            <a:miter lim="8000"/>
            <a:headEnd type="none" w="lg" len="lg"/>
            <a:tailEnd type="none" w="lg" len="lg"/>
          </a:ln>
        </p:spPr>
      </p:sp>
      <p:sp>
        <p:nvSpPr>
          <p:cNvPr id="21" name="Shape 21"/>
          <p:cNvSpPr txBox="1">
            <a:spLocks noGrp="1"/>
          </p:cNvSpPr>
          <p:nvPr>
            <p:ph type="title"/>
          </p:nvPr>
        </p:nvSpPr>
        <p:spPr>
          <a:xfrm>
            <a:off x="4322200" y="122088"/>
            <a:ext cx="3547600" cy="978400"/>
          </a:xfrm>
          <a:prstGeom prst="rect">
            <a:avLst/>
          </a:prstGeom>
        </p:spPr>
        <p:txBody>
          <a:bodyPr spcFirstLastPara="1" wrap="square" lIns="91425" tIns="91425" rIns="91425" bIns="91425" anchor="t" anchorCtr="0"/>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2" name="Shape 22"/>
          <p:cNvSpPr txBox="1">
            <a:spLocks noGrp="1"/>
          </p:cNvSpPr>
          <p:nvPr>
            <p:ph type="body" idx="1"/>
          </p:nvPr>
        </p:nvSpPr>
        <p:spPr>
          <a:xfrm>
            <a:off x="1222200" y="1267800"/>
            <a:ext cx="9747600" cy="4322400"/>
          </a:xfrm>
          <a:prstGeom prst="rect">
            <a:avLst/>
          </a:prstGeom>
        </p:spPr>
        <p:txBody>
          <a:bodyPr spcFirstLastPara="1" wrap="square" lIns="91425" tIns="91425" rIns="91425" bIns="91425" anchor="t" anchorCtr="0"/>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extLst>
      <p:ext uri="{BB962C8B-B14F-4D97-AF65-F5344CB8AC3E}">
        <p14:creationId xmlns:p14="http://schemas.microsoft.com/office/powerpoint/2010/main" val="2553362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609600" y="1371600"/>
            <a:ext cx="10972800" cy="4343400"/>
          </a:xfrm>
        </p:spPr>
        <p:txBody>
          <a:bodyPr/>
          <a:lstStyle>
            <a:lvl1pPr marL="228600" indent="-228600">
              <a:buFont typeface="Arial"/>
              <a:buChar char="•"/>
              <a:defRPr sz="2400" b="0" i="0">
                <a:latin typeface="Arial"/>
                <a:cs typeface="Arial"/>
              </a:defRPr>
            </a:lvl1pPr>
            <a:lvl2pPr marL="457200" indent="-228600">
              <a:buFont typeface="Arial"/>
              <a:buChar char="•"/>
              <a:defRPr sz="2000" b="0" i="0">
                <a:latin typeface="Arial"/>
                <a:cs typeface="Arial"/>
              </a:defRPr>
            </a:lvl2pPr>
            <a:lvl3pPr marL="685800" indent="-228600">
              <a:buFont typeface="Arial"/>
              <a:buChar char="•"/>
              <a:defRPr b="0" i="0">
                <a:latin typeface="Arial"/>
                <a:cs typeface="Arial"/>
              </a:defRPr>
            </a:lvl3pPr>
            <a:lvl4pPr marL="914400" indent="-228600">
              <a:defRPr b="0" i="0">
                <a:latin typeface="Arial"/>
                <a:cs typeface="Arial"/>
              </a:defRPr>
            </a:lvl4pPr>
            <a:lvl5pPr marL="1143000" indent="-22860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p:cNvSpPr>
            <a:spLocks noGrp="1"/>
          </p:cNvSpPr>
          <p:nvPr>
            <p:ph type="sldNum" sz="quarter" idx="11"/>
          </p:nvPr>
        </p:nvSpPr>
        <p:spPr>
          <a:xfrm>
            <a:off x="609600" y="6503098"/>
            <a:ext cx="487680" cy="182880"/>
          </a:xfrm>
        </p:spPr>
        <p:txBody>
          <a:bodyPr/>
          <a:lstStyle>
            <a:lvl1pPr>
              <a:defRPr sz="900">
                <a:latin typeface="Arial"/>
                <a:cs typeface="Arial"/>
              </a:defRPr>
            </a:lvl1p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88848525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1_Title Slide Option 3">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82767" y="987552"/>
            <a:ext cx="8534400" cy="1371600"/>
          </a:xfrm>
        </p:spPr>
        <p:txBody>
          <a:bodyPr/>
          <a:lstStyle>
            <a:lvl1pPr algn="l">
              <a:defRPr sz="3400">
                <a:solidFill>
                  <a:srgbClr val="FFFFFF"/>
                </a:solidFill>
                <a:effectLst/>
              </a:defRPr>
            </a:lvl1pPr>
          </a:lstStyle>
          <a:p>
            <a:r>
              <a:rPr lang="en-US" dirty="0"/>
              <a:t>Click to edit Master title style</a:t>
            </a:r>
          </a:p>
        </p:txBody>
      </p:sp>
      <p:sp>
        <p:nvSpPr>
          <p:cNvPr id="3075" name="Rectangle 3"/>
          <p:cNvSpPr>
            <a:spLocks noGrp="1" noChangeArrowheads="1"/>
          </p:cNvSpPr>
          <p:nvPr>
            <p:ph type="subTitle" idx="1"/>
          </p:nvPr>
        </p:nvSpPr>
        <p:spPr>
          <a:xfrm>
            <a:off x="782767" y="2514600"/>
            <a:ext cx="8534400" cy="685800"/>
          </a:xfrm>
        </p:spPr>
        <p:txBody>
          <a:bodyPr/>
          <a:lstStyle>
            <a:lvl1pPr marL="0" indent="0" algn="l">
              <a:buFont typeface="Times" pitchFamily="-96" charset="0"/>
              <a:buNone/>
              <a:defRPr kumimoji="0" lang="en-US" sz="1800" b="0" i="0" u="none" strike="noStrike" kern="0" cap="none" spc="0" normalizeH="0" baseline="0" noProof="0" dirty="0">
                <a:ln>
                  <a:noFill/>
                </a:ln>
                <a:solidFill>
                  <a:srgbClr val="FFFFFF"/>
                </a:solidFill>
                <a:effectLst/>
                <a:uLnTx/>
                <a:uFillTx/>
                <a:latin typeface="Arial"/>
                <a:ea typeface="+mn-ea"/>
                <a:cs typeface="Arial"/>
              </a:defRPr>
            </a:lvl1pPr>
          </a:lstStyle>
          <a:p>
            <a:r>
              <a:rPr lang="en-US" dirty="0"/>
              <a:t>Click to edit Master subtitle style</a:t>
            </a:r>
          </a:p>
        </p:txBody>
      </p:sp>
    </p:spTree>
    <p:extLst>
      <p:ext uri="{BB962C8B-B14F-4D97-AF65-F5344CB8AC3E}">
        <p14:creationId xmlns:p14="http://schemas.microsoft.com/office/powerpoint/2010/main" val="75524978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609600" y="1371600"/>
            <a:ext cx="10972800" cy="4343400"/>
          </a:xfrm>
        </p:spPr>
        <p:txBody>
          <a:bodyPr/>
          <a:lstStyle>
            <a:lvl1pPr marL="228600" indent="-228600">
              <a:buFont typeface="Arial"/>
              <a:buChar char="•"/>
              <a:defRPr sz="2400" b="0" i="0">
                <a:latin typeface="Arial"/>
                <a:cs typeface="Arial"/>
              </a:defRPr>
            </a:lvl1pPr>
            <a:lvl2pPr marL="457200" indent="-228600">
              <a:buFont typeface="Arial"/>
              <a:buChar char="•"/>
              <a:defRPr sz="2000" b="0" i="0">
                <a:latin typeface="Arial"/>
                <a:cs typeface="Arial"/>
              </a:defRPr>
            </a:lvl2pPr>
            <a:lvl3pPr marL="685800" indent="-228600">
              <a:buFont typeface="Arial"/>
              <a:buChar char="•"/>
              <a:defRPr b="0" i="0">
                <a:latin typeface="Arial"/>
                <a:cs typeface="Arial"/>
              </a:defRPr>
            </a:lvl3pPr>
            <a:lvl4pPr marL="914400" indent="-228600">
              <a:defRPr b="0" i="0">
                <a:latin typeface="Arial"/>
                <a:cs typeface="Arial"/>
              </a:defRPr>
            </a:lvl4pPr>
            <a:lvl5pPr marL="1143000" indent="-22860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p:cNvSpPr>
            <a:spLocks noGrp="1"/>
          </p:cNvSpPr>
          <p:nvPr>
            <p:ph type="sldNum" sz="quarter" idx="11"/>
          </p:nvPr>
        </p:nvSpPr>
        <p:spPr>
          <a:xfrm>
            <a:off x="609600" y="6503098"/>
            <a:ext cx="487680" cy="182880"/>
          </a:xfrm>
        </p:spPr>
        <p:txBody>
          <a:bodyPr/>
          <a:lstStyle>
            <a:lvl1pPr>
              <a:defRPr sz="900">
                <a:latin typeface="Arial"/>
                <a:cs typeface="Arial"/>
              </a:defRPr>
            </a:lvl1p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68100580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4864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1" name="Slide Number Placeholder 10"/>
          <p:cNvSpPr>
            <a:spLocks noGrp="1"/>
          </p:cNvSpPr>
          <p:nvPr>
            <p:ph type="sldNum" sz="quarter" idx="12"/>
          </p:nvPr>
        </p:nvSpPr>
        <p:spPr>
          <a:xfrm>
            <a:off x="609600" y="6503098"/>
            <a:ext cx="487680" cy="182880"/>
          </a:xfrm>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09944378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 column w/bullets and thumbnai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6" name="Content Placeholder 2"/>
          <p:cNvSpPr>
            <a:spLocks noGrp="1"/>
          </p:cNvSpPr>
          <p:nvPr>
            <p:ph idx="1"/>
          </p:nvPr>
        </p:nvSpPr>
        <p:spPr>
          <a:xfrm>
            <a:off x="609600" y="1371600"/>
            <a:ext cx="7315200"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9144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1"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9" name="Slide Number Placeholder 8"/>
          <p:cNvSpPr>
            <a:spLocks noGrp="1"/>
          </p:cNvSpPr>
          <p:nvPr>
            <p:ph type="sldNum" sz="quarter" idx="13"/>
          </p:nvPr>
        </p:nvSpPr>
        <p:spPr>
          <a:xfrm>
            <a:off x="609600" y="6503098"/>
            <a:ext cx="487680" cy="182880"/>
          </a:xfrm>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291080017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
        <p:nvSpPr>
          <p:cNvPr id="9" name="Picture Placeholder 6"/>
          <p:cNvSpPr>
            <a:spLocks noGrp="1"/>
          </p:cNvSpPr>
          <p:nvPr>
            <p:ph type="pic" sz="quarter" idx="10"/>
          </p:nvPr>
        </p:nvSpPr>
        <p:spPr>
          <a:xfrm>
            <a:off x="609600" y="1371599"/>
            <a:ext cx="10972800" cy="4343400"/>
          </a:xfrm>
        </p:spPr>
        <p:txBody>
          <a:bodyPr>
            <a:normAutofit/>
          </a:bodyPr>
          <a:lstStyle>
            <a:lvl1pPr>
              <a:buNone/>
              <a:defRPr/>
            </a:lvl1pPr>
          </a:lstStyle>
          <a:p>
            <a:pPr lvl="0"/>
            <a:r>
              <a:rPr lang="en-US" noProof="0"/>
              <a:t>Click icon to add picture</a:t>
            </a:r>
          </a:p>
        </p:txBody>
      </p:sp>
    </p:spTree>
    <p:extLst>
      <p:ext uri="{BB962C8B-B14F-4D97-AF65-F5344CB8AC3E}">
        <p14:creationId xmlns:p14="http://schemas.microsoft.com/office/powerpoint/2010/main" val="139821054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290688004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609600" y="1371600"/>
            <a:ext cx="10972800" cy="4343400"/>
          </a:xfrm>
        </p:spPr>
        <p:txBody>
          <a:bodyPr/>
          <a:lstStyle>
            <a:lvl1pPr marL="0" indent="4763">
              <a:buNone/>
              <a:defRPr sz="2400"/>
            </a:lvl1pPr>
            <a:lvl2pPr marL="0" indent="0">
              <a:spcBef>
                <a:spcPts val="900"/>
              </a:spcBef>
              <a:buNone/>
              <a:defRPr sz="2000"/>
            </a:lvl2pPr>
            <a:lvl3pPr marL="0" indent="4763">
              <a:buNone/>
              <a:defRPr/>
            </a:lvl3pPr>
            <a:lvl4pPr marL="3175" indent="-3175">
              <a:buNone/>
              <a:defRPr/>
            </a:lvl4pPr>
            <a:lvl5pPr marL="0" indent="1588" defTabSz="919163">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289386830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ull width w/number">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685800"/>
          </a:xfrm>
        </p:spPr>
        <p:txBody>
          <a:bodyPr anchor="t"/>
          <a:lstStyle/>
          <a:p>
            <a:r>
              <a:rPr lang="en-US"/>
              <a:t>Click to edit Master title style</a:t>
            </a:r>
            <a:endParaRPr lang="en-US" dirty="0"/>
          </a:p>
        </p:txBody>
      </p:sp>
      <p:sp>
        <p:nvSpPr>
          <p:cNvPr id="5" name="Content Placeholder 2"/>
          <p:cNvSpPr>
            <a:spLocks noGrp="1"/>
          </p:cNvSpPr>
          <p:nvPr>
            <p:ph idx="1"/>
          </p:nvPr>
        </p:nvSpPr>
        <p:spPr>
          <a:xfrm>
            <a:off x="609600" y="1371600"/>
            <a:ext cx="109728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p:cNvSpPr>
            <a:spLocks noGrp="1"/>
          </p:cNvSpPr>
          <p:nvPr>
            <p:ph type="sldNum" sz="quarter" idx="11"/>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32082587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54864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2"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265202105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54864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0" name="Picture Placeholder 7"/>
          <p:cNvSpPr>
            <a:spLocks noGrp="1"/>
          </p:cNvSpPr>
          <p:nvPr>
            <p:ph type="pic" sz="quarter" idx="10"/>
          </p:nvPr>
        </p:nvSpPr>
        <p:spPr>
          <a:xfrm>
            <a:off x="6400800" y="1371600"/>
            <a:ext cx="5181600" cy="4343400"/>
          </a:xfrm>
        </p:spPr>
        <p:txBody>
          <a:bodyPr/>
          <a:lstStyle/>
          <a:p>
            <a:r>
              <a:rPr lang="en-US"/>
              <a:t>Click icon to add picture</a:t>
            </a:r>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260278395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 column no bullets and thumbnai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7315200"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0"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55902826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 column w/number and thumbnail">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7315200"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8229600" y="1371600"/>
            <a:ext cx="3352800" cy="2057400"/>
          </a:xfrm>
        </p:spPr>
        <p:txBody>
          <a:bodyPr/>
          <a:lstStyle/>
          <a:p>
            <a:r>
              <a:rPr lang="en-US"/>
              <a:t>Click icon to add picture</a:t>
            </a:r>
          </a:p>
        </p:txBody>
      </p:sp>
      <p:sp>
        <p:nvSpPr>
          <p:cNvPr id="10" name="Picture Placeholder 9"/>
          <p:cNvSpPr>
            <a:spLocks noGrp="1"/>
          </p:cNvSpPr>
          <p:nvPr>
            <p:ph type="pic" sz="quarter" idx="11"/>
          </p:nvPr>
        </p:nvSpPr>
        <p:spPr>
          <a:xfrm>
            <a:off x="8229600" y="3657600"/>
            <a:ext cx="3352800" cy="2057400"/>
          </a:xfrm>
        </p:spPr>
        <p:txBody>
          <a:bodyPr/>
          <a:lstStyle/>
          <a:p>
            <a:r>
              <a:rPr lang="en-US"/>
              <a:t>Click icon to add picture</a:t>
            </a:r>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18724542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340096"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6254496" y="1371600"/>
            <a:ext cx="5340096" cy="4343400"/>
          </a:xfrm>
        </p:spPr>
        <p:txBody>
          <a:bodyPr/>
          <a:lstStyle>
            <a:lvl1pPr marL="228600" indent="-228600">
              <a:buFont typeface="Arial"/>
              <a:buChar char="•"/>
              <a:defRPr sz="2400"/>
            </a:lvl1pPr>
            <a:lvl2pPr marL="457200" indent="-228600">
              <a:buFont typeface="Arial"/>
              <a:buChar char="•"/>
              <a:defRPr sz="2000"/>
            </a:lvl2pPr>
            <a:lvl3pPr marL="685800" indent="-228600">
              <a:buFont typeface="Arial"/>
              <a:buChar char="•"/>
              <a:defRPr/>
            </a:lvl3pPr>
            <a:lvl4pPr marL="914400" indent="-228600">
              <a:buFont typeface="Arial"/>
              <a:buChar char="•"/>
              <a:defRPr/>
            </a:lvl4pPr>
            <a:lvl5pPr marL="1143000" indent="-228600">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8" name="Slide Number Placeholder 7"/>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7878401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5340096"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6254496" y="1371600"/>
            <a:ext cx="5340096" cy="4343400"/>
          </a:xfrm>
        </p:spPr>
        <p:txBody>
          <a:bodyPr/>
          <a:lstStyle>
            <a:lvl1pPr marL="0" algn="l">
              <a:buFontTx/>
              <a:buNone/>
              <a:defRPr sz="2400"/>
            </a:lvl1pPr>
            <a:lvl2pPr marL="0">
              <a:buFontTx/>
              <a:buNone/>
              <a:defRPr sz="2000"/>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4193446484"/>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371600"/>
            <a:ext cx="5340096"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6254496" y="1371600"/>
            <a:ext cx="5340096" cy="4343400"/>
          </a:xfrm>
        </p:spPr>
        <p:txBody>
          <a:bodyPr/>
          <a:lstStyle>
            <a:lvl1pPr marL="457200" indent="-457200">
              <a:buFont typeface="+mj-lt"/>
              <a:buAutoNum type="arabicPeriod"/>
              <a:defRPr sz="2400"/>
            </a:lvl1pPr>
            <a:lvl2pPr marL="682625" indent="-230188">
              <a:buFont typeface="Arial"/>
              <a:buChar char="•"/>
              <a:defRPr sz="2000"/>
            </a:lvl2pPr>
            <a:lvl3pPr marL="920750" indent="-228600">
              <a:buFont typeface="Arial"/>
              <a:buChar char="•"/>
              <a:defRPr/>
            </a:lvl3pPr>
            <a:lvl4pPr marL="1138238" indent="-228600">
              <a:defRPr/>
            </a:lvl4pPr>
            <a:lvl5pPr marL="137795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609600" y="457200"/>
            <a:ext cx="10972800" cy="685800"/>
          </a:xfrm>
        </p:spPr>
        <p:txBody>
          <a:bodyPr/>
          <a:lstStyle/>
          <a:p>
            <a:r>
              <a:rPr lang="en-US"/>
              <a:t>Click to edit Master title style</a:t>
            </a:r>
            <a:endParaRPr lang="en-US" dirty="0"/>
          </a:p>
        </p:txBody>
      </p:sp>
      <p:sp>
        <p:nvSpPr>
          <p:cNvPr id="10" name="Slide Number Placeholder 9"/>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50140287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117554406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Layout No Ta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31430626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defTabSz="457200"/>
            <a:fld id="{3306E432-BCBB-134C-B550-77839B205751}" type="datetimeFigureOut">
              <a:rPr lang="en-US" smtClean="0">
                <a:solidFill>
                  <a:srgbClr val="54585A"/>
                </a:solidFill>
              </a:rPr>
              <a:pPr defTabSz="457200"/>
              <a:t>9/10/2020</a:t>
            </a:fld>
            <a:endParaRPr lang="en-US">
              <a:solidFill>
                <a:srgbClr val="54585A"/>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srgbClr val="54585A"/>
              </a:solidFill>
            </a:endParaRPr>
          </a:p>
        </p:txBody>
      </p:sp>
      <p:sp>
        <p:nvSpPr>
          <p:cNvPr id="6" name="Slide Number Placeholder 5"/>
          <p:cNvSpPr>
            <a:spLocks noGrp="1"/>
          </p:cNvSpPr>
          <p:nvPr>
            <p:ph type="sldNum" sz="quarter" idx="12"/>
          </p:nvPr>
        </p:nvSpPr>
        <p:spPr/>
        <p:txBody>
          <a:bodyPr/>
          <a:lstStyle/>
          <a:p>
            <a:fld id="{980F5A88-7F6F-3D4C-8907-D313C63615A3}" type="slidenum">
              <a:rPr lang="en-US" smtClean="0"/>
              <a:pPr/>
              <a:t>‹#›</a:t>
            </a:fld>
            <a:endParaRPr lang="en-US"/>
          </a:p>
        </p:txBody>
      </p:sp>
    </p:spTree>
    <p:extLst>
      <p:ext uri="{BB962C8B-B14F-4D97-AF65-F5344CB8AC3E}">
        <p14:creationId xmlns:p14="http://schemas.microsoft.com/office/powerpoint/2010/main" val="11678654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5486400" cy="4343400"/>
          </a:xfrm>
        </p:spPr>
        <p:txBody>
          <a:bodyPr/>
          <a:lstStyle>
            <a:lvl1pPr marL="228600" indent="-228600">
              <a:buFont typeface="Arial"/>
              <a:buChar char="•"/>
              <a:defRPr sz="2400">
                <a:solidFill>
                  <a:srgbClr val="0A0428"/>
                </a:solidFill>
              </a:defRPr>
            </a:lvl1pPr>
            <a:lvl2pPr marL="457200" indent="-228600">
              <a:buFont typeface="Arial"/>
              <a:buChar char="•"/>
              <a:defRPr sz="2000">
                <a:solidFill>
                  <a:srgbClr val="0A0428"/>
                </a:solidFill>
              </a:defRPr>
            </a:lvl2pPr>
            <a:lvl3pPr marL="685800" indent="-228600">
              <a:buFont typeface="Arial"/>
              <a:buChar char="•"/>
              <a:defRPr sz="2000">
                <a:solidFill>
                  <a:srgbClr val="0A0428"/>
                </a:solidFill>
              </a:defRPr>
            </a:lvl3pPr>
            <a:lvl4pPr marL="914400" indent="-228600">
              <a:buFont typeface="Arial"/>
              <a:buChar char="•"/>
              <a:defRPr>
                <a:solidFill>
                  <a:srgbClr val="0A0428"/>
                </a:solidFill>
              </a:defRPr>
            </a:lvl4pPr>
            <a:lvl5pPr marL="914400" indent="0">
              <a:buFontTx/>
              <a:buNone/>
              <a:defRPr>
                <a:solidFill>
                  <a:srgbClr val="0A042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6400800" y="1371600"/>
            <a:ext cx="5181600" cy="4343400"/>
          </a:xfrm>
        </p:spPr>
        <p:txBody>
          <a:bodyPr/>
          <a:lstStyle>
            <a:lvl1pPr>
              <a:defRPr>
                <a:solidFill>
                  <a:srgbClr val="0A0428"/>
                </a:solidFill>
              </a:defRPr>
            </a:lvl1pPr>
          </a:lstStyle>
          <a:p>
            <a:r>
              <a:rPr lang="en-US"/>
              <a:t>Click icon to add picture</a:t>
            </a:r>
          </a:p>
        </p:txBody>
      </p:sp>
      <p:sp>
        <p:nvSpPr>
          <p:cNvPr id="7" name="Title 1"/>
          <p:cNvSpPr>
            <a:spLocks noGrp="1"/>
          </p:cNvSpPr>
          <p:nvPr>
            <p:ph type="title"/>
          </p:nvPr>
        </p:nvSpPr>
        <p:spPr>
          <a:xfrm>
            <a:off x="609600" y="274320"/>
            <a:ext cx="10972800" cy="685800"/>
          </a:xfrm>
        </p:spPr>
        <p:txBody>
          <a:bodyPr/>
          <a:lstStyle/>
          <a:p>
            <a:r>
              <a:rPr lang="en-US"/>
              <a:t>Click to edit Master title style</a:t>
            </a:r>
            <a:endParaRPr lang="en-US" dirty="0"/>
          </a:p>
        </p:txBody>
      </p:sp>
      <p:sp>
        <p:nvSpPr>
          <p:cNvPr id="11" name="Slide Number Placeholder 10"/>
          <p:cNvSpPr>
            <a:spLocks noGrp="1"/>
          </p:cNvSpPr>
          <p:nvPr>
            <p:ph type="sldNum" sz="quarter" idx="12"/>
          </p:nvPr>
        </p:nvSpPr>
        <p:spPr>
          <a:xfrm>
            <a:off x="609600" y="6503098"/>
            <a:ext cx="487680" cy="182880"/>
          </a:xfrm>
        </p:spPr>
        <p:txBody>
          <a:bodyPr/>
          <a:lstStyle/>
          <a:p>
            <a:fld id="{43183C4C-EBF1-1A4D-90EC-74EBA7EEE60F}" type="slidenum">
              <a:rPr lang="en-US" smtClean="0"/>
              <a:pPr/>
              <a:t>‹#›</a:t>
            </a:fld>
            <a:endParaRPr lang="en-US" dirty="0"/>
          </a:p>
        </p:txBody>
      </p:sp>
    </p:spTree>
    <p:extLst>
      <p:ext uri="{BB962C8B-B14F-4D97-AF65-F5344CB8AC3E}">
        <p14:creationId xmlns:p14="http://schemas.microsoft.com/office/powerpoint/2010/main" val="378880004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10972800" cy="685800"/>
          </a:xfrm>
        </p:spPr>
        <p:txBody>
          <a:bodyPr anchor="t"/>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
        <p:nvSpPr>
          <p:cNvPr id="9" name="Picture Placeholder 6"/>
          <p:cNvSpPr>
            <a:spLocks noGrp="1"/>
          </p:cNvSpPr>
          <p:nvPr>
            <p:ph type="pic" sz="quarter" idx="10"/>
          </p:nvPr>
        </p:nvSpPr>
        <p:spPr>
          <a:xfrm>
            <a:off x="609600" y="1371599"/>
            <a:ext cx="10972800" cy="4343400"/>
          </a:xfrm>
        </p:spPr>
        <p:txBody>
          <a:bodyPr>
            <a:normAutofit/>
          </a:bodyPr>
          <a:lstStyle>
            <a:lvl1pPr>
              <a:buNone/>
              <a:defRPr>
                <a:solidFill>
                  <a:srgbClr val="0A0428"/>
                </a:solidFill>
              </a:defRPr>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198053815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9"/>
        <p:cNvGrpSpPr/>
        <p:nvPr/>
      </p:nvGrpSpPr>
      <p:grpSpPr>
        <a:xfrm>
          <a:off x="0" y="0"/>
          <a:ext cx="0" cy="0"/>
          <a:chOff x="0" y="0"/>
          <a:chExt cx="0" cy="0"/>
        </a:xfrm>
      </p:grpSpPr>
      <p:sp>
        <p:nvSpPr>
          <p:cNvPr id="20" name="Shape 20"/>
          <p:cNvSpPr/>
          <p:nvPr/>
        </p:nvSpPr>
        <p:spPr>
          <a:xfrm>
            <a:off x="346601" y="365700"/>
            <a:ext cx="11498833" cy="6126600"/>
          </a:xfrm>
          <a:custGeom>
            <a:avLst/>
            <a:gdLst/>
            <a:ahLst/>
            <a:cxnLst/>
            <a:rect l="0" t="0" r="0" b="0"/>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rgbClr val="FF9E00"/>
            </a:solidFill>
            <a:prstDash val="solid"/>
            <a:miter lim="8000"/>
            <a:headEnd type="none" w="lg" len="lg"/>
            <a:tailEnd type="none" w="lg" len="lg"/>
          </a:ln>
        </p:spPr>
      </p:sp>
      <p:sp>
        <p:nvSpPr>
          <p:cNvPr id="21" name="Shape 21"/>
          <p:cNvSpPr txBox="1">
            <a:spLocks noGrp="1"/>
          </p:cNvSpPr>
          <p:nvPr>
            <p:ph type="title"/>
          </p:nvPr>
        </p:nvSpPr>
        <p:spPr>
          <a:xfrm>
            <a:off x="4322200" y="122088"/>
            <a:ext cx="3547600" cy="978400"/>
          </a:xfrm>
          <a:prstGeom prst="rect">
            <a:avLst/>
          </a:prstGeom>
        </p:spPr>
        <p:txBody>
          <a:bodyPr spcFirstLastPara="1" wrap="square" lIns="91425" tIns="91425" rIns="91425" bIns="91425" anchor="t" anchorCtr="0"/>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2" name="Shape 22"/>
          <p:cNvSpPr txBox="1">
            <a:spLocks noGrp="1"/>
          </p:cNvSpPr>
          <p:nvPr>
            <p:ph type="body" idx="1"/>
          </p:nvPr>
        </p:nvSpPr>
        <p:spPr>
          <a:xfrm>
            <a:off x="1222200" y="1267800"/>
            <a:ext cx="9747600" cy="4322400"/>
          </a:xfrm>
          <a:prstGeom prst="rect">
            <a:avLst/>
          </a:prstGeom>
        </p:spPr>
        <p:txBody>
          <a:bodyPr spcFirstLastPara="1" wrap="square" lIns="91425" tIns="91425" rIns="91425" bIns="91425" anchor="t" anchorCtr="0"/>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extLst>
      <p:ext uri="{BB962C8B-B14F-4D97-AF65-F5344CB8AC3E}">
        <p14:creationId xmlns:p14="http://schemas.microsoft.com/office/powerpoint/2010/main" val="29201204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2544D-ADFC-4094-948D-227DF3165070}"/>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69F024B-221D-415F-BA4E-A4974DC9BE1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0B7063C-214E-4C2F-A42F-162CA8AD4CA8}"/>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5" name="Footer Placeholder 4">
            <a:extLst>
              <a:ext uri="{FF2B5EF4-FFF2-40B4-BE49-F238E27FC236}">
                <a16:creationId xmlns:a16="http://schemas.microsoft.com/office/drawing/2014/main" id="{AD9410BD-0B45-4ED2-9D5B-4EAF7BFA4C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8F8F1-4D5B-4710-B4E7-7899EBB95AB0}"/>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25127380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70EA9-EE11-403A-A35C-E86A2C9200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F698A6-87D9-4B51-8315-6901C75842F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86F516-EF49-4A31-BDA7-CE0F250EFF3E}"/>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5" name="Footer Placeholder 4">
            <a:extLst>
              <a:ext uri="{FF2B5EF4-FFF2-40B4-BE49-F238E27FC236}">
                <a16:creationId xmlns:a16="http://schemas.microsoft.com/office/drawing/2014/main" id="{11B00FB6-5DEA-4C73-8AD4-5F8D02BCBD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B2A064-F49B-471E-A30A-D3BDF7F25CE2}"/>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15301743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5E5B6-480A-4769-B8A7-442B53144876}"/>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DACEC57-2F82-4A09-B083-CC86CE186FA8}"/>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539CCCF-9A2D-4EA9-BF1D-F99FC2333DD7}"/>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5" name="Footer Placeholder 4">
            <a:extLst>
              <a:ext uri="{FF2B5EF4-FFF2-40B4-BE49-F238E27FC236}">
                <a16:creationId xmlns:a16="http://schemas.microsoft.com/office/drawing/2014/main" id="{3BBF5B2F-9594-4044-8244-82BC452BA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DD7320-EACF-4945-996B-1D4BC17F8191}"/>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33891152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C3F9-8AD0-46DF-BC36-4E93F03F7D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B8A916-BA07-4F86-84C5-B28908C9AA8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FD4F2B-10B4-4FDE-B811-36D4BC92A6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631C74-1F08-4347-B0BD-46E30297846C}"/>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6" name="Footer Placeholder 5">
            <a:extLst>
              <a:ext uri="{FF2B5EF4-FFF2-40B4-BE49-F238E27FC236}">
                <a16:creationId xmlns:a16="http://schemas.microsoft.com/office/drawing/2014/main" id="{0194E53C-6F66-48A7-A2EC-9CDC6A0399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576AFC-B8CA-4AAA-AA4D-B81FD7C1A663}"/>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631915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3E54E-2E9F-4F8F-92FD-7E5AFED1AF1D}"/>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7CCC1E-9DC1-41A4-A6DA-86C59B2BF07C}"/>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C66E9958-BB62-40B8-BC91-638DE128A75B}"/>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180D49-1459-48F3-A027-3CFBFBA21881}"/>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792D507E-4BA7-447E-95C2-C93DA80CCB6D}"/>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8948DE-3053-4340-9F3F-5FD435583E84}"/>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8" name="Footer Placeholder 7">
            <a:extLst>
              <a:ext uri="{FF2B5EF4-FFF2-40B4-BE49-F238E27FC236}">
                <a16:creationId xmlns:a16="http://schemas.microsoft.com/office/drawing/2014/main" id="{CC93E2EF-A0D8-45F4-889D-FE9E18B629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309C5A-AD60-41A7-8EAE-2527501036D2}"/>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19436178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B1535-E422-4AA2-8357-6EB19AB777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7E2AE9-76FD-4AD0-8366-993AD5EC3FEE}"/>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4" name="Footer Placeholder 3">
            <a:extLst>
              <a:ext uri="{FF2B5EF4-FFF2-40B4-BE49-F238E27FC236}">
                <a16:creationId xmlns:a16="http://schemas.microsoft.com/office/drawing/2014/main" id="{76BA99DB-D8F3-426F-8104-C4D766253E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C0B95F-D6D5-442D-A007-DB78CA991C63}"/>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37906385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098A1-D5CB-4227-93E0-C63F1B621A2D}"/>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3" name="Footer Placeholder 2">
            <a:extLst>
              <a:ext uri="{FF2B5EF4-FFF2-40B4-BE49-F238E27FC236}">
                <a16:creationId xmlns:a16="http://schemas.microsoft.com/office/drawing/2014/main" id="{CDD37A9F-7FB3-410C-BADD-32BA28F414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F9DCC9-ABDC-4F6C-BB99-1C6DBBCB0117}"/>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16078804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0A10-F586-486D-9EA7-31DE1C6E68CA}"/>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320BC03-1597-4A78-8948-577092E44CD0}"/>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CDA7D3-D42A-45AA-8B17-4EC80F1EE56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B7AB934-5F0A-4FEA-9993-B7ABB7824718}"/>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6" name="Footer Placeholder 5">
            <a:extLst>
              <a:ext uri="{FF2B5EF4-FFF2-40B4-BE49-F238E27FC236}">
                <a16:creationId xmlns:a16="http://schemas.microsoft.com/office/drawing/2014/main" id="{60DD63DB-C4DB-4E71-88B6-426A47B84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1AB169-EFAA-4E86-92B4-D0F54008AC6D}"/>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17763514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F0E91-2BD1-4536-9031-B418A6BFA538}"/>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9A15D0E-F9D7-4D4E-B0D2-EFAB7AD39D1F}"/>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570C488-9E8D-4A82-933D-D71149D3E91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E9F38C2-E048-42CF-A09A-5D060725672E}"/>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6" name="Footer Placeholder 5">
            <a:extLst>
              <a:ext uri="{FF2B5EF4-FFF2-40B4-BE49-F238E27FC236}">
                <a16:creationId xmlns:a16="http://schemas.microsoft.com/office/drawing/2014/main" id="{F271907D-384C-46F6-833F-67CD203B6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73BBE-CA1D-450D-9D62-33CE76309C1E}"/>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21696166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357AA-5494-48FF-B987-BBBF826390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9DAFDB-B6F7-4538-853B-1D64BCF9AA4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6F4D8-BA99-4060-8C3D-A5DF45849ACD}"/>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5" name="Footer Placeholder 4">
            <a:extLst>
              <a:ext uri="{FF2B5EF4-FFF2-40B4-BE49-F238E27FC236}">
                <a16:creationId xmlns:a16="http://schemas.microsoft.com/office/drawing/2014/main" id="{3E779DE9-1C53-4428-B070-A01B53534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47C5C-1F8E-4E7A-86E5-A24FE0BE09B5}"/>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25076376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71406F-5B32-499B-9960-40C2DA1F669B}"/>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918B31-AE00-4800-BAA8-12B2B616D7A9}"/>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834B1-F034-4004-B65E-AEA96444ACE4}"/>
              </a:ext>
            </a:extLst>
          </p:cNvPr>
          <p:cNvSpPr>
            <a:spLocks noGrp="1"/>
          </p:cNvSpPr>
          <p:nvPr>
            <p:ph type="dt" sz="half" idx="10"/>
          </p:nvPr>
        </p:nvSpPr>
        <p:spPr/>
        <p:txBody>
          <a:bodyPr/>
          <a:lstStyle/>
          <a:p>
            <a:fld id="{93EF33B8-EBAB-4405-BF5F-F3918D00C1EE}" type="datetimeFigureOut">
              <a:rPr lang="en-US" smtClean="0"/>
              <a:t>9/10/2020</a:t>
            </a:fld>
            <a:endParaRPr lang="en-US"/>
          </a:p>
        </p:txBody>
      </p:sp>
      <p:sp>
        <p:nvSpPr>
          <p:cNvPr id="5" name="Footer Placeholder 4">
            <a:extLst>
              <a:ext uri="{FF2B5EF4-FFF2-40B4-BE49-F238E27FC236}">
                <a16:creationId xmlns:a16="http://schemas.microsoft.com/office/drawing/2014/main" id="{296E6C1A-4BE5-4221-A217-1B8C3F444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E8F2C1-C7BA-4222-8219-D5F673739C2F}"/>
              </a:ext>
            </a:extLst>
          </p:cNvPr>
          <p:cNvSpPr>
            <a:spLocks noGrp="1"/>
          </p:cNvSpPr>
          <p:nvPr>
            <p:ph type="sldNum" sz="quarter" idx="12"/>
          </p:nvPr>
        </p:nvSpPr>
        <p:spPr/>
        <p:txBody>
          <a:bodyPr/>
          <a:lstStyle/>
          <a:p>
            <a:fld id="{4D8044FF-CDA0-4E8F-AD3F-3C964DEBFDBD}" type="slidenum">
              <a:rPr lang="en-US" smtClean="0"/>
              <a:t>‹#›</a:t>
            </a:fld>
            <a:endParaRPr lang="en-US"/>
          </a:p>
        </p:txBody>
      </p:sp>
    </p:spTree>
    <p:extLst>
      <p:ext uri="{BB962C8B-B14F-4D97-AF65-F5344CB8AC3E}">
        <p14:creationId xmlns:p14="http://schemas.microsoft.com/office/powerpoint/2010/main" val="307761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image" Target="../media/image4.png"/><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3.jpe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3.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496" y="295924"/>
            <a:ext cx="10872216" cy="429768"/>
          </a:xfrm>
          <a:prstGeom prst="rect">
            <a:avLst/>
          </a:prstGeom>
        </p:spPr>
        <p:txBody>
          <a:bodyPr vert="horz" lIns="91440" tIns="45720" rIns="91440" bIns="45720" rtlCol="0" anchor="t" anchorCtr="0">
            <a:noAutofit/>
          </a:bodyPr>
          <a:lstStyle/>
          <a:p>
            <a:r>
              <a:rPr lang="en-US" dirty="0"/>
              <a:t>Click to edit Master title style</a:t>
            </a:r>
          </a:p>
        </p:txBody>
      </p:sp>
      <p:sp>
        <p:nvSpPr>
          <p:cNvPr id="3" name="Text Placeholder 2"/>
          <p:cNvSpPr>
            <a:spLocks noGrp="1"/>
          </p:cNvSpPr>
          <p:nvPr>
            <p:ph type="body" idx="1"/>
          </p:nvPr>
        </p:nvSpPr>
        <p:spPr>
          <a:xfrm>
            <a:off x="502304" y="1343049"/>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2" name="Slide Number Placeholder 9">
            <a:extLst>
              <a:ext uri="{FF2B5EF4-FFF2-40B4-BE49-F238E27FC236}">
                <a16:creationId xmlns:a16="http://schemas.microsoft.com/office/drawing/2014/main" id="{18EC003F-CB8D-5D46-8EB4-2C0754B8C966}"/>
              </a:ext>
            </a:extLst>
          </p:cNvPr>
          <p:cNvSpPr>
            <a:spLocks noGrp="1"/>
          </p:cNvSpPr>
          <p:nvPr>
            <p:ph type="sldNum" sz="quarter" idx="4"/>
          </p:nvPr>
        </p:nvSpPr>
        <p:spPr>
          <a:xfrm>
            <a:off x="388135" y="6245397"/>
            <a:ext cx="432416" cy="346075"/>
          </a:xfrm>
          <a:prstGeom prst="rect">
            <a:avLst/>
          </a:prstGeom>
        </p:spPr>
        <p:txBody>
          <a:bodyPr vert="horz" lIns="91440" tIns="45720" rIns="91440" bIns="45720" rtlCol="0" anchor="ctr"/>
          <a:lstStyle>
            <a:lvl1pPr algn="r">
              <a:defRPr sz="1400" b="0" i="0">
                <a:solidFill>
                  <a:srgbClr val="595959"/>
                </a:solidFill>
                <a:latin typeface="Fira Sans Condensed" panose="020B0503050000020004" pitchFamily="34" charset="0"/>
              </a:defRPr>
            </a:lvl1pPr>
          </a:lstStyle>
          <a:p>
            <a:fld id="{C29098D9-6B28-8C47-9D8C-522BFF1DF707}" type="slidenum">
              <a:rPr lang="en-US" smtClean="0"/>
              <a:pPr/>
              <a:t>‹#›</a:t>
            </a:fld>
            <a:endParaRPr lang="en-US" dirty="0"/>
          </a:p>
        </p:txBody>
      </p:sp>
      <p:sp>
        <p:nvSpPr>
          <p:cNvPr id="7" name="Rectangle 6">
            <a:extLst>
              <a:ext uri="{FF2B5EF4-FFF2-40B4-BE49-F238E27FC236}">
                <a16:creationId xmlns:a16="http://schemas.microsoft.com/office/drawing/2014/main" id="{FA29176F-88BA-924D-8B56-BED99BA7DB2C}"/>
              </a:ext>
            </a:extLst>
          </p:cNvPr>
          <p:cNvSpPr/>
          <p:nvPr userDrawn="1"/>
        </p:nvSpPr>
        <p:spPr>
          <a:xfrm>
            <a:off x="0" y="0"/>
            <a:ext cx="315948" cy="6858000"/>
          </a:xfrm>
          <a:prstGeom prst="rect">
            <a:avLst/>
          </a:prstGeom>
          <a:solidFill>
            <a:srgbClr val="E36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69B8BE5-CC2F-AF4B-8D43-AB9C787F4FBB}"/>
              </a:ext>
            </a:extLst>
          </p:cNvPr>
          <p:cNvSpPr/>
          <p:nvPr userDrawn="1"/>
        </p:nvSpPr>
        <p:spPr>
          <a:xfrm rot="5400000">
            <a:off x="-341237" y="341302"/>
            <a:ext cx="998421" cy="315947"/>
          </a:xfrm>
          <a:prstGeom prst="rect">
            <a:avLst/>
          </a:prstGeom>
          <a:solidFill>
            <a:srgbClr val="F4B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803531" y="6255031"/>
            <a:ext cx="1166361" cy="376847"/>
          </a:xfrm>
          <a:prstGeom prst="rect">
            <a:avLst/>
          </a:prstGeom>
        </p:spPr>
      </p:pic>
    </p:spTree>
    <p:extLst>
      <p:ext uri="{BB962C8B-B14F-4D97-AF65-F5344CB8AC3E}">
        <p14:creationId xmlns:p14="http://schemas.microsoft.com/office/powerpoint/2010/main" val="992549181"/>
      </p:ext>
    </p:extLst>
  </p:cSld>
  <p:clrMap bg1="lt1" tx1="dk1" bg2="lt2" tx2="dk2" accent1="accent1" accent2="accent2" accent3="accent3" accent4="accent4" accent5="accent5" accent6="accent6" hlink="hlink" folHlink="folHlink"/>
  <p:sldLayoutIdLst>
    <p:sldLayoutId id="2147483661" r:id="rId1"/>
    <p:sldLayoutId id="2147483690" r:id="rId2"/>
    <p:sldLayoutId id="2147483699" r:id="rId3"/>
    <p:sldLayoutId id="2147483702" r:id="rId4"/>
    <p:sldLayoutId id="2147483662" r:id="rId5"/>
    <p:sldLayoutId id="2147483664" r:id="rId6"/>
    <p:sldLayoutId id="2147483692" r:id="rId7"/>
    <p:sldLayoutId id="2147483665" r:id="rId8"/>
    <p:sldLayoutId id="2147483666" r:id="rId9"/>
    <p:sldLayoutId id="2147483693" r:id="rId10"/>
    <p:sldLayoutId id="2147483700" r:id="rId11"/>
    <p:sldLayoutId id="2147483697" r:id="rId12"/>
    <p:sldLayoutId id="2147483701" r:id="rId13"/>
    <p:sldLayoutId id="2147483667" r:id="rId14"/>
    <p:sldLayoutId id="2147483695" r:id="rId15"/>
    <p:sldLayoutId id="2147483691" r:id="rId16"/>
    <p:sldLayoutId id="2147483698" r:id="rId17"/>
    <p:sldLayoutId id="2147483716" r:id="rId18"/>
    <p:sldLayoutId id="2147483739" r:id="rId19"/>
    <p:sldLayoutId id="2147483740" r:id="rId20"/>
    <p:sldLayoutId id="2147483741" r:id="rId21"/>
  </p:sldLayoutIdLst>
  <p:hf hdr="0" ftr="0" dt="0"/>
  <p:txStyles>
    <p:titleStyle>
      <a:lvl1pPr algn="l" defTabSz="914400" rtl="0" eaLnBrk="1" latinLnBrk="0" hangingPunct="1">
        <a:lnSpc>
          <a:spcPct val="90000"/>
        </a:lnSpc>
        <a:spcBef>
          <a:spcPct val="0"/>
        </a:spcBef>
        <a:buNone/>
        <a:defRPr sz="3200" b="1" i="0" kern="1200" cap="none" spc="0" baseline="0">
          <a:solidFill>
            <a:srgbClr val="000000"/>
          </a:solidFill>
          <a:latin typeface="Fira Sans Condensed" charset="0"/>
          <a:ea typeface="Fira Sans Condensed" charset="0"/>
          <a:cs typeface="Fira Sans Condensed" charset="0"/>
        </a:defRPr>
      </a:lvl1pPr>
    </p:titleStyle>
    <p:bodyStyle>
      <a:lvl1pPr marL="228600" indent="-228600" algn="l" defTabSz="914400" rtl="0" eaLnBrk="1" latinLnBrk="0" hangingPunct="1">
        <a:lnSpc>
          <a:spcPct val="100000"/>
        </a:lnSpc>
        <a:spcBef>
          <a:spcPts val="1000"/>
        </a:spcBef>
        <a:buFont typeface="Arial"/>
        <a:buChar char="•"/>
        <a:defRPr sz="2400" b="0" i="0" kern="1200">
          <a:solidFill>
            <a:srgbClr val="000000"/>
          </a:solidFill>
          <a:latin typeface="Fira Sans Condensed" charset="0"/>
          <a:ea typeface="Fira Sans Condensed" charset="0"/>
          <a:cs typeface="Fira Sans Condensed" charset="0"/>
        </a:defRPr>
      </a:lvl1pPr>
      <a:lvl2pPr marL="685800" indent="-228600" algn="l" defTabSz="914400" rtl="0" eaLnBrk="1" latinLnBrk="0" hangingPunct="1">
        <a:lnSpc>
          <a:spcPct val="100000"/>
        </a:lnSpc>
        <a:spcBef>
          <a:spcPts val="500"/>
        </a:spcBef>
        <a:buFont typeface="Arial"/>
        <a:buChar char="•"/>
        <a:defRPr sz="1800" b="0" i="0" kern="1200">
          <a:solidFill>
            <a:srgbClr val="000000"/>
          </a:solidFill>
          <a:latin typeface="Fira Sans Condensed" charset="0"/>
          <a:ea typeface="Fira Sans Condensed" charset="0"/>
          <a:cs typeface="Fira Sans Condensed" charset="0"/>
        </a:defRPr>
      </a:lvl2pPr>
      <a:lvl3pPr marL="1143000" indent="-228600" algn="l" defTabSz="914400" rtl="0" eaLnBrk="1" latinLnBrk="0" hangingPunct="1">
        <a:lnSpc>
          <a:spcPct val="100000"/>
        </a:lnSpc>
        <a:spcBef>
          <a:spcPts val="500"/>
        </a:spcBef>
        <a:buFont typeface="Arial"/>
        <a:buChar char="•"/>
        <a:defRPr sz="1800" b="0" i="0" kern="1200">
          <a:solidFill>
            <a:srgbClr val="000000"/>
          </a:solidFill>
          <a:latin typeface="Fira Sans Condensed" charset="0"/>
          <a:ea typeface="Fira Sans Condensed" charset="0"/>
          <a:cs typeface="Fira Sans Condensed"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2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502920"/>
            <a:ext cx="109728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09600" y="1371600"/>
            <a:ext cx="109728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233363" marR="0" lvl="0" indent="-233363" algn="l" defTabSz="914400" rtl="0" eaLnBrk="1" fontAlgn="base" latinLnBrk="0" hangingPunct="1">
              <a:lnSpc>
                <a:spcPct val="100000"/>
              </a:lnSpc>
              <a:spcBef>
                <a:spcPct val="20000"/>
              </a:spcBef>
              <a:spcAft>
                <a:spcPct val="0"/>
              </a:spcAft>
              <a:buClrTx/>
              <a:buSzTx/>
              <a:buFont typeface="Arial"/>
              <a:buChar char="•"/>
              <a:tabLst/>
              <a:defRPr/>
            </a:pPr>
            <a:r>
              <a:rPr lang="en-US" dirty="0"/>
              <a:t>Click to edit Master text style</a:t>
            </a:r>
          </a:p>
          <a:p>
            <a:pPr marL="460375" marR="0" lvl="1" indent="-285750" algn="l" defTabSz="914400" rtl="0" eaLnBrk="1" fontAlgn="base" latinLnBrk="0" hangingPunct="1">
              <a:lnSpc>
                <a:spcPct val="100000"/>
              </a:lnSpc>
              <a:spcBef>
                <a:spcPct val="20000"/>
              </a:spcBef>
              <a:spcAft>
                <a:spcPct val="0"/>
              </a:spcAft>
              <a:buClrTx/>
              <a:buSzTx/>
              <a:buFont typeface="Arial"/>
              <a:buChar char="•"/>
              <a:tabLst/>
              <a:defRPr/>
            </a:pPr>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4"/>
          </p:nvPr>
        </p:nvSpPr>
        <p:spPr>
          <a:xfrm>
            <a:off x="609600" y="6493573"/>
            <a:ext cx="487680" cy="182880"/>
          </a:xfrm>
          <a:prstGeom prst="rect">
            <a:avLst/>
          </a:prstGeom>
        </p:spPr>
        <p:txBody>
          <a:bodyPr vert="horz" lIns="91440" tIns="0" rIns="0" bIns="0" rtlCol="0" anchor="t" anchorCtr="0"/>
          <a:lstStyle>
            <a:lvl1pPr algn="l">
              <a:defRPr sz="900" b="1" i="0">
                <a:solidFill>
                  <a:srgbClr val="717171"/>
                </a:solidFill>
                <a:latin typeface="Arial" pitchFamily="34" charset="0"/>
                <a:cs typeface="Arial" pitchFamily="34" charset="0"/>
              </a:defRPr>
            </a:lvl1pPr>
          </a:lstStyle>
          <a:p>
            <a:pPr defTabSz="457200"/>
            <a:fld id="{43183C4C-EBF1-1A4D-90EC-74EBA7EEE60F}" type="slidenum">
              <a:rPr lang="en-US" smtClean="0"/>
              <a:pPr defTabSz="457200"/>
              <a:t>‹#›</a:t>
            </a:fld>
            <a:endParaRPr lang="en-US" dirty="0"/>
          </a:p>
        </p:txBody>
      </p:sp>
      <p:pic>
        <p:nvPicPr>
          <p:cNvPr id="8" name="Picture 7" descr="CARE_VERT_1c_REV.png"/>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1102827" y="167640"/>
            <a:ext cx="714395" cy="670560"/>
          </a:xfrm>
          <a:prstGeom prst="rect">
            <a:avLst/>
          </a:prstGeom>
        </p:spPr>
      </p:pic>
      <p:sp>
        <p:nvSpPr>
          <p:cNvPr id="9" name="TextBox 8"/>
          <p:cNvSpPr txBox="1"/>
          <p:nvPr/>
        </p:nvSpPr>
        <p:spPr>
          <a:xfrm>
            <a:off x="12451836" y="616022"/>
            <a:ext cx="184731" cy="369332"/>
          </a:xfrm>
          <a:prstGeom prst="rect">
            <a:avLst/>
          </a:prstGeom>
          <a:noFill/>
        </p:spPr>
        <p:txBody>
          <a:bodyPr wrap="none" rtlCol="0">
            <a:spAutoFit/>
          </a:bodyPr>
          <a:lstStyle/>
          <a:p>
            <a:pPr defTabSz="457200"/>
            <a:endParaRPr lang="en-US" sz="1800" dirty="0">
              <a:solidFill>
                <a:srgbClr val="54585A"/>
              </a:solidFill>
            </a:endParaRPr>
          </a:p>
        </p:txBody>
      </p:sp>
    </p:spTree>
    <p:extLst>
      <p:ext uri="{BB962C8B-B14F-4D97-AF65-F5344CB8AC3E}">
        <p14:creationId xmlns:p14="http://schemas.microsoft.com/office/powerpoint/2010/main" val="4055242497"/>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Lst>
  <p:hf hdr="0" ftr="0"/>
  <p:txStyles>
    <p:titleStyle>
      <a:lvl1pPr algn="l" rtl="0" eaLnBrk="1" fontAlgn="base" hangingPunct="1">
        <a:spcBef>
          <a:spcPct val="0"/>
        </a:spcBef>
        <a:spcAft>
          <a:spcPct val="0"/>
        </a:spcAft>
        <a:defRPr kumimoji="0" lang="en-US" sz="2400" b="1" i="0" u="none" strike="noStrike" kern="1200" cap="none" spc="0" normalizeH="0" baseline="0" noProof="0" dirty="0" smtClean="0">
          <a:ln>
            <a:noFill/>
          </a:ln>
          <a:solidFill>
            <a:srgbClr val="FFFFFF"/>
          </a:solidFill>
          <a:effectLst/>
          <a:uLnTx/>
          <a:uFillTx/>
          <a:latin typeface="Arial"/>
          <a:ea typeface="+mn-ea"/>
          <a:cs typeface="Arial"/>
        </a:defRPr>
      </a:lvl1pPr>
      <a:lvl2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2pPr>
      <a:lvl3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3pPr>
      <a:lvl4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4pPr>
      <a:lvl5pPr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5pPr>
      <a:lvl6pPr marL="4572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9144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716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828800" algn="ctr" rtl="0" eaLnBrk="1" fontAlgn="base" hangingPunct="1">
        <a:spcBef>
          <a:spcPct val="0"/>
        </a:spcBef>
        <a:spcAft>
          <a:spcPct val="0"/>
        </a:spcAft>
        <a:defRPr sz="3600">
          <a:solidFill>
            <a:schemeClr val="tx2"/>
          </a:solidFill>
          <a:effectLst>
            <a:outerShdw blurRad="38100" dist="38100" dir="2700000" algn="tl">
              <a:srgbClr val="000000"/>
            </a:outerShdw>
          </a:effectLst>
          <a:latin typeface="Tahoma" pitchFamily="-96" charset="0"/>
          <a:ea typeface="ＭＳ Ｐゴシック" pitchFamily="-96" charset="-128"/>
        </a:defRPr>
      </a:lvl9pPr>
    </p:titleStyle>
    <p:bodyStyle>
      <a:lvl1pPr marL="233363" marR="0" indent="-233363" algn="l" defTabSz="914400" rtl="0" eaLnBrk="1" fontAlgn="base" latinLnBrk="0" hangingPunct="1">
        <a:lnSpc>
          <a:spcPct val="100000"/>
        </a:lnSpc>
        <a:spcBef>
          <a:spcPct val="20000"/>
        </a:spcBef>
        <a:spcAft>
          <a:spcPct val="0"/>
        </a:spcAft>
        <a:buClrTx/>
        <a:buSzTx/>
        <a:buFontTx/>
        <a:buNone/>
        <a:tabLst/>
        <a:defRPr kumimoji="0" lang="en-US" sz="24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1pPr>
      <a:lvl2pPr marL="460375" marR="0" indent="-285750" algn="l" defTabSz="914400" rtl="0" eaLnBrk="1" fontAlgn="base" latinLnBrk="0" hangingPunct="1">
        <a:lnSpc>
          <a:spcPct val="100000"/>
        </a:lnSpc>
        <a:spcBef>
          <a:spcPct val="20000"/>
        </a:spcBef>
        <a:spcAft>
          <a:spcPct val="0"/>
        </a:spcAft>
        <a:buClrTx/>
        <a:buSzTx/>
        <a:buFont typeface="Arial"/>
        <a:buChar char="•"/>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2pPr>
      <a:lvl3pPr marL="687388" indent="-228600" algn="l" rtl="0" eaLnBrk="1" fontAlgn="base" hangingPunct="1">
        <a:spcBef>
          <a:spcPct val="20000"/>
        </a:spcBef>
        <a:spcAft>
          <a:spcPct val="0"/>
        </a:spcAft>
        <a:buClrTx/>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3pPr>
      <a:lvl4pPr marL="922338"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4pPr>
      <a:lvl5pPr marL="113665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01AC7D-8927-4833-84D1-3FF61AA65B0C}"/>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B57D94-4297-414F-8DA7-7739FD56C2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5FBC3-C582-4D6D-8353-ECD61770033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3EF33B8-EBAB-4405-BF5F-F3918D00C1EE}" type="datetimeFigureOut">
              <a:rPr lang="en-US" smtClean="0"/>
              <a:t>9/10/2020</a:t>
            </a:fld>
            <a:endParaRPr lang="en-US"/>
          </a:p>
        </p:txBody>
      </p:sp>
      <p:sp>
        <p:nvSpPr>
          <p:cNvPr id="5" name="Footer Placeholder 4">
            <a:extLst>
              <a:ext uri="{FF2B5EF4-FFF2-40B4-BE49-F238E27FC236}">
                <a16:creationId xmlns:a16="http://schemas.microsoft.com/office/drawing/2014/main" id="{E69558F7-F7C7-4CFE-AAB9-372FEB703911}"/>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865264-202B-49F8-9D30-8BD4BFBC05E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8044FF-CDA0-4E8F-AD3F-3C964DEBFDBD}" type="slidenum">
              <a:rPr lang="en-US" smtClean="0"/>
              <a:t>‹#›</a:t>
            </a:fld>
            <a:endParaRPr lang="en-US"/>
          </a:p>
        </p:txBody>
      </p:sp>
    </p:spTree>
    <p:extLst>
      <p:ext uri="{BB962C8B-B14F-4D97-AF65-F5344CB8AC3E}">
        <p14:creationId xmlns:p14="http://schemas.microsoft.com/office/powerpoint/2010/main" val="324868606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iawg.net/resource/rh-kits-calculator/"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9.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9.xml"/><Relationship Id="rId6" Type="http://schemas.microsoft.com/office/2007/relationships/hdphoto" Target="../media/hdphoto1.wdp"/><Relationship Id="rId5" Type="http://schemas.openxmlformats.org/officeDocument/2006/relationships/image" Target="../media/image22.pn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30.png"/><Relationship Id="rId11" Type="http://schemas.openxmlformats.org/officeDocument/2006/relationships/image" Target="../media/image33.png"/><Relationship Id="rId5" Type="http://schemas.openxmlformats.org/officeDocument/2006/relationships/image" Target="../media/image29.png"/><Relationship Id="rId10" Type="http://schemas.microsoft.com/office/2007/relationships/hdphoto" Target="../media/hdphoto3.wdp"/><Relationship Id="rId4" Type="http://schemas.openxmlformats.org/officeDocument/2006/relationships/image" Target="../media/image28.png"/><Relationship Id="rId9"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hyperlink" Target="https://careinternational.sharepoint.com/sites/Global-Humanitarian-Hub/SitePages/Sexual-Reproductive-Health-&amp;-Rights.aspx" TargetMode="Externa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SRHR in Emergencies &amp; EPP</a:t>
            </a:r>
          </a:p>
        </p:txBody>
      </p:sp>
      <p:sp>
        <p:nvSpPr>
          <p:cNvPr id="4" name="Subtitle 3">
            <a:extLst>
              <a:ext uri="{FF2B5EF4-FFF2-40B4-BE49-F238E27FC236}">
                <a16:creationId xmlns:a16="http://schemas.microsoft.com/office/drawing/2014/main" id="{5DAF4708-54F7-FB4E-ADBC-CC3E71DB7E57}"/>
              </a:ext>
            </a:extLst>
          </p:cNvPr>
          <p:cNvSpPr>
            <a:spLocks noGrp="1"/>
          </p:cNvSpPr>
          <p:nvPr>
            <p:ph type="subTitle" idx="1"/>
          </p:nvPr>
        </p:nvSpPr>
        <p:spPr/>
        <p:txBody>
          <a:bodyPr>
            <a:normAutofit lnSpcReduction="10000"/>
          </a:bodyPr>
          <a:lstStyle/>
          <a:p>
            <a:r>
              <a:rPr lang="en-US" dirty="0"/>
              <a:t>Base slide deck</a:t>
            </a:r>
          </a:p>
        </p:txBody>
      </p:sp>
      <p:sp>
        <p:nvSpPr>
          <p:cNvPr id="2" name="Rectangle 1">
            <a:extLst>
              <a:ext uri="{FF2B5EF4-FFF2-40B4-BE49-F238E27FC236}">
                <a16:creationId xmlns:a16="http://schemas.microsoft.com/office/drawing/2014/main" id="{47555532-8122-4A90-BAC8-7CBF35BD1FBE}"/>
              </a:ext>
            </a:extLst>
          </p:cNvPr>
          <p:cNvSpPr/>
          <p:nvPr/>
        </p:nvSpPr>
        <p:spPr>
          <a:xfrm>
            <a:off x="3121916" y="3244334"/>
            <a:ext cx="5948167" cy="369332"/>
          </a:xfrm>
          <a:prstGeom prst="rect">
            <a:avLst/>
          </a:prstGeom>
        </p:spPr>
        <p:txBody>
          <a:bodyPr wrap="none">
            <a:spAutoFit/>
          </a:bodyPr>
          <a:lstStyle/>
          <a:p>
            <a:pPr>
              <a:buFont typeface="Courier New" panose="02070309020205020404" pitchFamily="49" charset="0"/>
              <a:buChar char="o"/>
            </a:pPr>
            <a:r>
              <a:rPr lang="en-US" dirty="0"/>
              <a:t>CARE has an </a:t>
            </a:r>
            <a:r>
              <a:rPr lang="en-US" dirty="0" err="1"/>
              <a:t>SRHRiE</a:t>
            </a:r>
            <a:r>
              <a:rPr lang="en-US" dirty="0"/>
              <a:t> Rapid Response Team member</a:t>
            </a:r>
          </a:p>
        </p:txBody>
      </p:sp>
    </p:spTree>
    <p:extLst>
      <p:ext uri="{BB962C8B-B14F-4D97-AF65-F5344CB8AC3E}">
        <p14:creationId xmlns:p14="http://schemas.microsoft.com/office/powerpoint/2010/main" val="1439274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D11C2F-E61D-421A-9FC0-74D19F4899ED}"/>
              </a:ext>
            </a:extLst>
          </p:cNvPr>
          <p:cNvSpPr>
            <a:spLocks noGrp="1"/>
          </p:cNvSpPr>
          <p:nvPr>
            <p:ph idx="1"/>
          </p:nvPr>
        </p:nvSpPr>
        <p:spPr>
          <a:xfrm>
            <a:off x="502304" y="1307560"/>
            <a:ext cx="10884408" cy="5093239"/>
          </a:xfrm>
        </p:spPr>
        <p:txBody>
          <a:bodyPr>
            <a:normAutofit fontScale="85000" lnSpcReduction="20000"/>
          </a:bodyPr>
          <a:lstStyle/>
          <a:p>
            <a:pPr marL="533400" indent="-457200">
              <a:spcBef>
                <a:spcPts val="1800"/>
              </a:spcBef>
            </a:pPr>
            <a:r>
              <a:rPr lang="en-US" sz="3000" dirty="0"/>
              <a:t>Women and children are disproportionally affected in humanitarian emergencies and are as much as </a:t>
            </a:r>
            <a:r>
              <a:rPr lang="en-US" sz="3000" b="1" dirty="0"/>
              <a:t>14 times more likely </a:t>
            </a:r>
            <a:r>
              <a:rPr lang="en-US" sz="3000" dirty="0"/>
              <a:t>than men to die in a disaster</a:t>
            </a:r>
          </a:p>
          <a:p>
            <a:pPr marL="533400" indent="-457200">
              <a:spcBef>
                <a:spcPts val="1800"/>
              </a:spcBef>
            </a:pPr>
            <a:r>
              <a:rPr lang="en-US" sz="3000" dirty="0"/>
              <a:t>Of the 129 million people around the world in need of humanitarian assistance, approximately </a:t>
            </a:r>
            <a:r>
              <a:rPr lang="en-US" sz="3000" b="1" dirty="0"/>
              <a:t>one-fourth are women and adolescent girls of reproductive age.</a:t>
            </a:r>
          </a:p>
          <a:p>
            <a:pPr marL="533400" indent="-457200">
              <a:spcBef>
                <a:spcPts val="1800"/>
              </a:spcBef>
            </a:pPr>
            <a:r>
              <a:rPr lang="en-US" sz="3000" dirty="0"/>
              <a:t>Of the </a:t>
            </a:r>
            <a:r>
              <a:rPr lang="en-US" sz="3000" b="1" dirty="0"/>
              <a:t>preventable maternal deaths </a:t>
            </a:r>
            <a:r>
              <a:rPr lang="en-US" sz="3000" dirty="0"/>
              <a:t>that occur globally, </a:t>
            </a:r>
            <a:r>
              <a:rPr lang="en-US" sz="3000" b="1" dirty="0"/>
              <a:t>60% occur in humanitarian emergencies </a:t>
            </a:r>
          </a:p>
          <a:p>
            <a:pPr marL="533400" indent="-457200">
              <a:spcBef>
                <a:spcPts val="1800"/>
              </a:spcBef>
            </a:pPr>
            <a:r>
              <a:rPr lang="en-US" sz="3000" b="1" dirty="0"/>
              <a:t>6 out of the 8 countries with high maternal mortality rates are conflict-affected</a:t>
            </a:r>
            <a:endParaRPr lang="en-US" sz="7200" dirty="0"/>
          </a:p>
          <a:p>
            <a:pPr marL="533400" indent="-457200">
              <a:spcBef>
                <a:spcPts val="2400"/>
              </a:spcBef>
            </a:pPr>
            <a:r>
              <a:rPr lang="en-US" sz="3200" b="1" dirty="0"/>
              <a:t>Sexual and gender-based violence </a:t>
            </a:r>
            <a:r>
              <a:rPr lang="en-US" sz="3200" dirty="0"/>
              <a:t>is common in conflict settings and is often used as a weapon of war</a:t>
            </a:r>
          </a:p>
        </p:txBody>
      </p:sp>
      <p:sp>
        <p:nvSpPr>
          <p:cNvPr id="3" name="Title 2">
            <a:extLst>
              <a:ext uri="{FF2B5EF4-FFF2-40B4-BE49-F238E27FC236}">
                <a16:creationId xmlns:a16="http://schemas.microsoft.com/office/drawing/2014/main" id="{3175A90A-EEC3-4550-9254-27A8D120A0FD}"/>
              </a:ext>
            </a:extLst>
          </p:cNvPr>
          <p:cNvSpPr>
            <a:spLocks noGrp="1"/>
          </p:cNvSpPr>
          <p:nvPr>
            <p:ph type="title"/>
          </p:nvPr>
        </p:nvSpPr>
        <p:spPr/>
        <p:txBody>
          <a:bodyPr/>
          <a:lstStyle/>
          <a:p>
            <a:r>
              <a:rPr lang="fr-BE" sz="4000" dirty="0"/>
              <a:t>The cold hard </a:t>
            </a:r>
            <a:r>
              <a:rPr lang="fr-BE" sz="4000" dirty="0" err="1"/>
              <a:t>facts</a:t>
            </a:r>
            <a:endParaRPr lang="fr-BE" sz="4000" dirty="0"/>
          </a:p>
        </p:txBody>
      </p:sp>
      <p:sp>
        <p:nvSpPr>
          <p:cNvPr id="4" name="Slide Number Placeholder 3">
            <a:extLst>
              <a:ext uri="{FF2B5EF4-FFF2-40B4-BE49-F238E27FC236}">
                <a16:creationId xmlns:a16="http://schemas.microsoft.com/office/drawing/2014/main" id="{A4B251C7-9556-4044-805C-37CACC6A7668}"/>
              </a:ext>
            </a:extLst>
          </p:cNvPr>
          <p:cNvSpPr>
            <a:spLocks noGrp="1"/>
          </p:cNvSpPr>
          <p:nvPr>
            <p:ph type="sldNum" sz="quarter" idx="10"/>
          </p:nvPr>
        </p:nvSpPr>
        <p:spPr/>
        <p:txBody>
          <a:bodyPr/>
          <a:lstStyle/>
          <a:p>
            <a:fld id="{C29098D9-6B28-8C47-9D8C-522BFF1DF707}" type="slidenum">
              <a:rPr lang="en-US" smtClean="0"/>
              <a:pPr/>
              <a:t>2</a:t>
            </a:fld>
            <a:endParaRPr lang="en-US" dirty="0"/>
          </a:p>
        </p:txBody>
      </p:sp>
    </p:spTree>
    <p:extLst>
      <p:ext uri="{BB962C8B-B14F-4D97-AF65-F5344CB8AC3E}">
        <p14:creationId xmlns:p14="http://schemas.microsoft.com/office/powerpoint/2010/main" val="2076952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4E7700-9B2D-4E14-8C5F-9B79AEAB4357}"/>
              </a:ext>
            </a:extLst>
          </p:cNvPr>
          <p:cNvSpPr>
            <a:spLocks noGrp="1"/>
          </p:cNvSpPr>
          <p:nvPr>
            <p:ph type="title"/>
          </p:nvPr>
        </p:nvSpPr>
        <p:spPr/>
        <p:txBody>
          <a:bodyPr/>
          <a:lstStyle/>
          <a:p>
            <a:r>
              <a:rPr lang="fr-BE" sz="4000" dirty="0"/>
              <a:t>The </a:t>
            </a:r>
            <a:r>
              <a:rPr lang="fr-BE" sz="4000" dirty="0" err="1"/>
              <a:t>need</a:t>
            </a:r>
            <a:r>
              <a:rPr lang="fr-BE" sz="4000" dirty="0"/>
              <a:t> for a </a:t>
            </a:r>
            <a:r>
              <a:rPr lang="fr-BE" sz="4000" dirty="0" err="1"/>
              <a:t>robust</a:t>
            </a:r>
            <a:r>
              <a:rPr lang="fr-BE" sz="4000" dirty="0"/>
              <a:t> SRH </a:t>
            </a:r>
            <a:r>
              <a:rPr lang="fr-BE" sz="4000" dirty="0" err="1"/>
              <a:t>response</a:t>
            </a:r>
            <a:endParaRPr lang="fr-BE" sz="4000" dirty="0"/>
          </a:p>
        </p:txBody>
      </p:sp>
      <p:sp>
        <p:nvSpPr>
          <p:cNvPr id="4" name="Slide Number Placeholder 3">
            <a:extLst>
              <a:ext uri="{FF2B5EF4-FFF2-40B4-BE49-F238E27FC236}">
                <a16:creationId xmlns:a16="http://schemas.microsoft.com/office/drawing/2014/main" id="{191E7C2B-F584-40E0-A456-D588B280E555}"/>
              </a:ext>
            </a:extLst>
          </p:cNvPr>
          <p:cNvSpPr>
            <a:spLocks noGrp="1"/>
          </p:cNvSpPr>
          <p:nvPr>
            <p:ph type="sldNum" sz="quarter" idx="10"/>
          </p:nvPr>
        </p:nvSpPr>
        <p:spPr/>
        <p:txBody>
          <a:bodyPr/>
          <a:lstStyle/>
          <a:p>
            <a:fld id="{C29098D9-6B28-8C47-9D8C-522BFF1DF707}" type="slidenum">
              <a:rPr lang="en-US" smtClean="0"/>
              <a:pPr/>
              <a:t>3</a:t>
            </a:fld>
            <a:endParaRPr lang="en-US" dirty="0"/>
          </a:p>
        </p:txBody>
      </p:sp>
      <p:sp>
        <p:nvSpPr>
          <p:cNvPr id="5" name="Content Placeholder 3">
            <a:extLst>
              <a:ext uri="{FF2B5EF4-FFF2-40B4-BE49-F238E27FC236}">
                <a16:creationId xmlns:a16="http://schemas.microsoft.com/office/drawing/2014/main" id="{9A2F4D6D-37C6-4A0F-9015-E8F59DA882E7}"/>
              </a:ext>
            </a:extLst>
          </p:cNvPr>
          <p:cNvSpPr txBox="1">
            <a:spLocks/>
          </p:cNvSpPr>
          <p:nvPr/>
        </p:nvSpPr>
        <p:spPr>
          <a:xfrm>
            <a:off x="1676400" y="1303883"/>
            <a:ext cx="8781961" cy="69426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sz="2400" b="0" i="0" kern="1200">
                <a:solidFill>
                  <a:srgbClr val="000000"/>
                </a:solidFill>
                <a:latin typeface="Fira Sans Condensed" charset="0"/>
                <a:ea typeface="Fira Sans Condensed" charset="0"/>
                <a:cs typeface="Fira Sans Condensed" charset="0"/>
              </a:defRPr>
            </a:lvl1pPr>
            <a:lvl2pPr marL="685800" indent="-228600" algn="l" defTabSz="914400" rtl="0" eaLnBrk="1" latinLnBrk="0" hangingPunct="1">
              <a:lnSpc>
                <a:spcPct val="100000"/>
              </a:lnSpc>
              <a:spcBef>
                <a:spcPts val="500"/>
              </a:spcBef>
              <a:buFont typeface="Arial"/>
              <a:buChar char="•"/>
              <a:defRPr sz="1800" b="0" i="0" kern="1200">
                <a:solidFill>
                  <a:srgbClr val="000000"/>
                </a:solidFill>
                <a:latin typeface="Fira Sans Condensed" charset="0"/>
                <a:ea typeface="Fira Sans Condensed" charset="0"/>
                <a:cs typeface="Fira Sans Condensed" charset="0"/>
              </a:defRPr>
            </a:lvl2pPr>
            <a:lvl3pPr marL="1143000" indent="-228600" algn="l" defTabSz="914400" rtl="0" eaLnBrk="1" latinLnBrk="0" hangingPunct="1">
              <a:lnSpc>
                <a:spcPct val="100000"/>
              </a:lnSpc>
              <a:spcBef>
                <a:spcPts val="500"/>
              </a:spcBef>
              <a:buFont typeface="Arial"/>
              <a:buChar char="•"/>
              <a:defRPr sz="1800" b="0" i="0" kern="1200">
                <a:solidFill>
                  <a:srgbClr val="000000"/>
                </a:solidFill>
                <a:latin typeface="Fira Sans Condensed" charset="0"/>
                <a:ea typeface="Fira Sans Condensed" charset="0"/>
                <a:cs typeface="Fira Sans Condensed" charset="0"/>
              </a:defRPr>
            </a:lvl3pPr>
            <a:lvl4pPr marL="1600200" indent="-228600" algn="l" defTabSz="914400" rtl="0" eaLnBrk="1" latinLnBrk="0" hangingPunct="1">
              <a:lnSpc>
                <a:spcPct val="90000"/>
              </a:lnSpc>
              <a:spcBef>
                <a:spcPts val="500"/>
              </a:spcBef>
              <a:buFont typeface="Arial"/>
              <a:buChar char="•"/>
              <a:defRPr sz="240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a:buChar char="•"/>
              <a:defRPr sz="2400" b="0" i="0" kern="1200">
                <a:solidFill>
                  <a:schemeClr val="tx1"/>
                </a:solidFill>
                <a:latin typeface="Fira Sans Condensed" panose="020B05030500000200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5400" b="1"/>
              <a:t>n</a:t>
            </a:r>
            <a:r>
              <a:rPr lang="en-US" sz="6000" b="1"/>
              <a:t>e</a:t>
            </a:r>
            <a:r>
              <a:rPr lang="en-US" sz="6600" b="1"/>
              <a:t>e</a:t>
            </a:r>
            <a:r>
              <a:rPr lang="en-US" sz="7200" b="1"/>
              <a:t>d</a:t>
            </a:r>
            <a:r>
              <a:rPr lang="en-US" sz="8000" b="1"/>
              <a:t>s</a:t>
            </a:r>
            <a:endParaRPr lang="en-US" sz="7200" b="1" dirty="0"/>
          </a:p>
        </p:txBody>
      </p:sp>
      <p:sp>
        <p:nvSpPr>
          <p:cNvPr id="6" name="Up Arrow 4">
            <a:extLst>
              <a:ext uri="{FF2B5EF4-FFF2-40B4-BE49-F238E27FC236}">
                <a16:creationId xmlns:a16="http://schemas.microsoft.com/office/drawing/2014/main" id="{0FAB0386-07F0-454C-A353-6A006DFBE0DB}"/>
              </a:ext>
            </a:extLst>
          </p:cNvPr>
          <p:cNvSpPr/>
          <p:nvPr/>
        </p:nvSpPr>
        <p:spPr bwMode="auto">
          <a:xfrm>
            <a:off x="3703150" y="1433740"/>
            <a:ext cx="484632" cy="978408"/>
          </a:xfrm>
          <a:prstGeom prst="upArrow">
            <a:avLst/>
          </a:prstGeom>
          <a:solidFill>
            <a:srgbClr val="F682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999999"/>
              </a:solidFill>
              <a:latin typeface="Arial" charset="0"/>
              <a:ea typeface="ＭＳ Ｐゴシック" pitchFamily="-96" charset="-128"/>
            </a:endParaRPr>
          </a:p>
        </p:txBody>
      </p:sp>
      <p:sp>
        <p:nvSpPr>
          <p:cNvPr id="7" name="Content Placeholder 3">
            <a:extLst>
              <a:ext uri="{FF2B5EF4-FFF2-40B4-BE49-F238E27FC236}">
                <a16:creationId xmlns:a16="http://schemas.microsoft.com/office/drawing/2014/main" id="{3E5448B3-43F6-4299-82F4-2748618383C7}"/>
              </a:ext>
            </a:extLst>
          </p:cNvPr>
          <p:cNvSpPr txBox="1">
            <a:spLocks/>
          </p:cNvSpPr>
          <p:nvPr/>
        </p:nvSpPr>
        <p:spPr bwMode="auto">
          <a:xfrm>
            <a:off x="1676401" y="3267799"/>
            <a:ext cx="8781961" cy="5926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228600" marR="0" indent="-228600" algn="l" defTabSz="914400" rtl="0" eaLnBrk="1" fontAlgn="base" latinLnBrk="0" hangingPunct="1">
              <a:lnSpc>
                <a:spcPct val="100000"/>
              </a:lnSpc>
              <a:spcBef>
                <a:spcPct val="20000"/>
              </a:spcBef>
              <a:spcAft>
                <a:spcPct val="0"/>
              </a:spcAft>
              <a:buClrTx/>
              <a:buSzTx/>
              <a:buFont typeface="Arial"/>
              <a:buChar char="•"/>
              <a:tabLst/>
              <a:defRPr kumimoji="0" lang="en-US" sz="2800" b="0" i="0" u="none" strike="noStrike" kern="1200" cap="none" spc="0" normalizeH="0" baseline="0" noProof="0">
                <a:ln>
                  <a:noFill/>
                </a:ln>
                <a:solidFill>
                  <a:srgbClr val="0A0428"/>
                </a:solidFill>
                <a:effectLst/>
                <a:uLnTx/>
                <a:uFillTx/>
                <a:latin typeface="Arial"/>
                <a:ea typeface="+mn-ea"/>
                <a:cs typeface="Arial"/>
              </a:defRPr>
            </a:lvl1pPr>
            <a:lvl2pPr marL="457200" marR="0" indent="-228600" algn="l" defTabSz="914400" rtl="0" eaLnBrk="1" fontAlgn="base" latinLnBrk="0" hangingPunct="1">
              <a:lnSpc>
                <a:spcPct val="100000"/>
              </a:lnSpc>
              <a:spcBef>
                <a:spcPct val="20000"/>
              </a:spcBef>
              <a:spcAft>
                <a:spcPct val="0"/>
              </a:spcAft>
              <a:buClrTx/>
              <a:buSzTx/>
              <a:buFont typeface="Arial"/>
              <a:buChar char="•"/>
              <a:tabLst/>
              <a:defRPr kumimoji="0" lang="en-US" sz="2400" b="0" i="0" u="none" strike="noStrike" kern="1200" cap="none" spc="0" normalizeH="0" baseline="0" noProof="0">
                <a:ln>
                  <a:noFill/>
                </a:ln>
                <a:solidFill>
                  <a:srgbClr val="0A0428"/>
                </a:solidFill>
                <a:effectLst/>
                <a:uLnTx/>
                <a:uFillTx/>
                <a:latin typeface="Arial"/>
                <a:ea typeface="+mn-ea"/>
                <a:cs typeface="Arial"/>
              </a:defRPr>
            </a:lvl2pPr>
            <a:lvl3pPr marL="685800" indent="-228600" algn="l" rtl="0" eaLnBrk="1" fontAlgn="base" hangingPunct="1">
              <a:spcBef>
                <a:spcPct val="20000"/>
              </a:spcBef>
              <a:spcAft>
                <a:spcPct val="0"/>
              </a:spcAft>
              <a:buClrTx/>
              <a:buFont typeface="Arial"/>
              <a:buChar char="•"/>
              <a:defRPr kumimoji="0" lang="en-US" sz="2000" b="0" i="0" u="none" strike="noStrike" kern="1200" cap="none" spc="0" normalizeH="0" baseline="0" noProof="0">
                <a:ln>
                  <a:noFill/>
                </a:ln>
                <a:solidFill>
                  <a:srgbClr val="0A0428"/>
                </a:solidFill>
                <a:effectLst/>
                <a:uLnTx/>
                <a:uFillTx/>
                <a:latin typeface="Arial"/>
                <a:ea typeface="+mn-ea"/>
                <a:cs typeface="Arial"/>
              </a:defRPr>
            </a:lvl3pPr>
            <a:lvl4pPr marL="914400"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a:ln>
                  <a:noFill/>
                </a:ln>
                <a:solidFill>
                  <a:srgbClr val="0A0428"/>
                </a:solidFill>
                <a:effectLst/>
                <a:uLnTx/>
                <a:uFillTx/>
                <a:latin typeface="Arial"/>
                <a:ea typeface="+mn-ea"/>
                <a:cs typeface="Arial"/>
              </a:defRPr>
            </a:lvl4pPr>
            <a:lvl5pPr marL="114300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a:ln>
                  <a:noFill/>
                </a:ln>
                <a:solidFill>
                  <a:srgbClr val="0A0428"/>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a:lstStyle>
          <a:p>
            <a:pPr marL="0" indent="0" algn="ctr">
              <a:buNone/>
            </a:pPr>
            <a:r>
              <a:rPr lang="en-US" sz="8800" b="1" dirty="0"/>
              <a:t>a</a:t>
            </a:r>
            <a:r>
              <a:rPr lang="en-US" sz="8000" b="1" dirty="0"/>
              <a:t>c</a:t>
            </a:r>
            <a:r>
              <a:rPr lang="en-US" sz="7200" b="1" dirty="0"/>
              <a:t>c</a:t>
            </a:r>
            <a:r>
              <a:rPr lang="en-US" sz="6600" b="1" dirty="0"/>
              <a:t>e</a:t>
            </a:r>
            <a:r>
              <a:rPr lang="en-US" sz="6000" b="1" dirty="0"/>
              <a:t>s</a:t>
            </a:r>
            <a:r>
              <a:rPr lang="en-US" sz="5400" b="1" dirty="0"/>
              <a:t>s</a:t>
            </a:r>
            <a:endParaRPr lang="en-US" sz="4400" b="1" dirty="0"/>
          </a:p>
        </p:txBody>
      </p:sp>
      <p:sp>
        <p:nvSpPr>
          <p:cNvPr id="8" name="Up Arrow 6">
            <a:extLst>
              <a:ext uri="{FF2B5EF4-FFF2-40B4-BE49-F238E27FC236}">
                <a16:creationId xmlns:a16="http://schemas.microsoft.com/office/drawing/2014/main" id="{344636AD-E945-41B6-9D55-DDF99CC09265}"/>
              </a:ext>
            </a:extLst>
          </p:cNvPr>
          <p:cNvSpPr/>
          <p:nvPr/>
        </p:nvSpPr>
        <p:spPr bwMode="auto">
          <a:xfrm flipV="1">
            <a:off x="3703150" y="3487584"/>
            <a:ext cx="484632" cy="978408"/>
          </a:xfrm>
          <a:prstGeom prst="upArrow">
            <a:avLst/>
          </a:prstGeom>
          <a:solidFill>
            <a:srgbClr val="F682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999999"/>
              </a:solidFill>
              <a:latin typeface="Arial" charset="0"/>
              <a:ea typeface="ＭＳ Ｐゴシック" pitchFamily="-96" charset="-128"/>
            </a:endParaRPr>
          </a:p>
        </p:txBody>
      </p:sp>
      <p:sp>
        <p:nvSpPr>
          <p:cNvPr id="9" name="Plus 7">
            <a:extLst>
              <a:ext uri="{FF2B5EF4-FFF2-40B4-BE49-F238E27FC236}">
                <a16:creationId xmlns:a16="http://schemas.microsoft.com/office/drawing/2014/main" id="{E3617636-F17D-4E2F-93CC-7F57672D5A5A}"/>
              </a:ext>
            </a:extLst>
          </p:cNvPr>
          <p:cNvSpPr/>
          <p:nvPr/>
        </p:nvSpPr>
        <p:spPr bwMode="auto">
          <a:xfrm>
            <a:off x="5540417" y="2662274"/>
            <a:ext cx="914400" cy="914400"/>
          </a:xfrm>
          <a:prstGeom prst="mathPlus">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999999"/>
              </a:solidFill>
              <a:latin typeface="Arial" charset="0"/>
              <a:ea typeface="ＭＳ Ｐゴシック" pitchFamily="-96" charset="-128"/>
            </a:endParaRPr>
          </a:p>
        </p:txBody>
      </p:sp>
      <p:sp>
        <p:nvSpPr>
          <p:cNvPr id="10" name="Equal 8">
            <a:extLst>
              <a:ext uri="{FF2B5EF4-FFF2-40B4-BE49-F238E27FC236}">
                <a16:creationId xmlns:a16="http://schemas.microsoft.com/office/drawing/2014/main" id="{BBC527E0-4542-4427-AFC0-8E24003E406C}"/>
              </a:ext>
            </a:extLst>
          </p:cNvPr>
          <p:cNvSpPr/>
          <p:nvPr/>
        </p:nvSpPr>
        <p:spPr bwMode="auto">
          <a:xfrm>
            <a:off x="5540417" y="4675966"/>
            <a:ext cx="914400" cy="731520"/>
          </a:xfrm>
          <a:prstGeom prst="mathEqual">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999999"/>
              </a:solidFill>
              <a:latin typeface="Arial" charset="0"/>
              <a:ea typeface="ＭＳ Ｐゴシック" pitchFamily="-96" charset="-128"/>
            </a:endParaRPr>
          </a:p>
        </p:txBody>
      </p:sp>
      <p:sp>
        <p:nvSpPr>
          <p:cNvPr id="11" name="Content Placeholder 3">
            <a:extLst>
              <a:ext uri="{FF2B5EF4-FFF2-40B4-BE49-F238E27FC236}">
                <a16:creationId xmlns:a16="http://schemas.microsoft.com/office/drawing/2014/main" id="{28740DE8-DBDB-41F6-814E-5103E62F727B}"/>
              </a:ext>
            </a:extLst>
          </p:cNvPr>
          <p:cNvSpPr txBox="1">
            <a:spLocks/>
          </p:cNvSpPr>
          <p:nvPr/>
        </p:nvSpPr>
        <p:spPr bwMode="auto">
          <a:xfrm>
            <a:off x="1676401" y="5638457"/>
            <a:ext cx="8781961" cy="5926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228600" marR="0" indent="-228600" algn="l" defTabSz="914400" rtl="0" eaLnBrk="1" fontAlgn="base" latinLnBrk="0" hangingPunct="1">
              <a:lnSpc>
                <a:spcPct val="100000"/>
              </a:lnSpc>
              <a:spcBef>
                <a:spcPct val="20000"/>
              </a:spcBef>
              <a:spcAft>
                <a:spcPct val="0"/>
              </a:spcAft>
              <a:buClrTx/>
              <a:buSzTx/>
              <a:buFont typeface="Arial"/>
              <a:buChar char="•"/>
              <a:tabLst/>
              <a:defRPr kumimoji="0" lang="en-US" sz="2800" b="0" i="0" u="none" strike="noStrike" kern="1200" cap="none" spc="0" normalizeH="0" baseline="0" noProof="0">
                <a:ln>
                  <a:noFill/>
                </a:ln>
                <a:solidFill>
                  <a:srgbClr val="0A0428"/>
                </a:solidFill>
                <a:effectLst/>
                <a:uLnTx/>
                <a:uFillTx/>
                <a:latin typeface="Arial"/>
                <a:ea typeface="+mn-ea"/>
                <a:cs typeface="Arial"/>
              </a:defRPr>
            </a:lvl1pPr>
            <a:lvl2pPr marL="457200" marR="0" indent="-228600" algn="l" defTabSz="914400" rtl="0" eaLnBrk="1" fontAlgn="base" latinLnBrk="0" hangingPunct="1">
              <a:lnSpc>
                <a:spcPct val="100000"/>
              </a:lnSpc>
              <a:spcBef>
                <a:spcPct val="20000"/>
              </a:spcBef>
              <a:spcAft>
                <a:spcPct val="0"/>
              </a:spcAft>
              <a:buClrTx/>
              <a:buSzTx/>
              <a:buFont typeface="Arial"/>
              <a:buChar char="•"/>
              <a:tabLst/>
              <a:defRPr kumimoji="0" lang="en-US" sz="2400" b="0" i="0" u="none" strike="noStrike" kern="1200" cap="none" spc="0" normalizeH="0" baseline="0" noProof="0">
                <a:ln>
                  <a:noFill/>
                </a:ln>
                <a:solidFill>
                  <a:srgbClr val="0A0428"/>
                </a:solidFill>
                <a:effectLst/>
                <a:uLnTx/>
                <a:uFillTx/>
                <a:latin typeface="Arial"/>
                <a:ea typeface="+mn-ea"/>
                <a:cs typeface="Arial"/>
              </a:defRPr>
            </a:lvl2pPr>
            <a:lvl3pPr marL="685800" indent="-228600" algn="l" rtl="0" eaLnBrk="1" fontAlgn="base" hangingPunct="1">
              <a:spcBef>
                <a:spcPct val="20000"/>
              </a:spcBef>
              <a:spcAft>
                <a:spcPct val="0"/>
              </a:spcAft>
              <a:buClrTx/>
              <a:buFont typeface="Arial"/>
              <a:buChar char="•"/>
              <a:defRPr kumimoji="0" lang="en-US" sz="2000" b="0" i="0" u="none" strike="noStrike" kern="1200" cap="none" spc="0" normalizeH="0" baseline="0" noProof="0">
                <a:ln>
                  <a:noFill/>
                </a:ln>
                <a:solidFill>
                  <a:srgbClr val="0A0428"/>
                </a:solidFill>
                <a:effectLst/>
                <a:uLnTx/>
                <a:uFillTx/>
                <a:latin typeface="Arial"/>
                <a:ea typeface="+mn-ea"/>
                <a:cs typeface="Arial"/>
              </a:defRPr>
            </a:lvl3pPr>
            <a:lvl4pPr marL="914400" indent="-228600" algn="l" rtl="0" eaLnBrk="1" fontAlgn="base" hangingPunct="1">
              <a:spcBef>
                <a:spcPct val="20000"/>
              </a:spcBef>
              <a:spcAft>
                <a:spcPct val="0"/>
              </a:spcAft>
              <a:buClrTx/>
              <a:buFont typeface="Arial"/>
              <a:buChar char="•"/>
              <a:defRPr kumimoji="0" lang="en-US" sz="1800" b="0" i="0" u="none" strike="noStrike" kern="1200" cap="none" spc="0" normalizeH="0" baseline="0" noProof="0">
                <a:ln>
                  <a:noFill/>
                </a:ln>
                <a:solidFill>
                  <a:srgbClr val="0A0428"/>
                </a:solidFill>
                <a:effectLst/>
                <a:uLnTx/>
                <a:uFillTx/>
                <a:latin typeface="Arial"/>
                <a:ea typeface="+mn-ea"/>
                <a:cs typeface="Arial"/>
              </a:defRPr>
            </a:lvl4pPr>
            <a:lvl5pPr marL="1143000" marR="0" indent="-228600" algn="l" defTabSz="914400" rtl="0" eaLnBrk="1" fontAlgn="base" latinLnBrk="0" hangingPunct="1">
              <a:lnSpc>
                <a:spcPct val="100000"/>
              </a:lnSpc>
              <a:spcBef>
                <a:spcPct val="20000"/>
              </a:spcBef>
              <a:spcAft>
                <a:spcPct val="0"/>
              </a:spcAft>
              <a:buClrTx/>
              <a:buSzTx/>
              <a:buFont typeface="Arial"/>
              <a:buNone/>
              <a:tabLst/>
              <a:defRPr kumimoji="0" lang="en-US" sz="1800" b="0" i="0" u="none" strike="noStrike" kern="1200" cap="none" spc="0" normalizeH="0" baseline="0" noProof="0">
                <a:ln>
                  <a:noFill/>
                </a:ln>
                <a:solidFill>
                  <a:srgbClr val="0A0428"/>
                </a:solidFill>
                <a:effectLst/>
                <a:uLnTx/>
                <a:uFillTx/>
                <a:latin typeface="Arial"/>
                <a:ea typeface="+mn-ea"/>
                <a:cs typeface="Arial"/>
              </a:defRPr>
            </a:lvl5pPr>
            <a:lvl6pPr marL="2228850" indent="-228600" algn="l" rtl="0" eaLnBrk="1" fontAlgn="base" hangingPunct="1">
              <a:spcBef>
                <a:spcPct val="20000"/>
              </a:spcBef>
              <a:spcAft>
                <a:spcPct val="0"/>
              </a:spcAft>
              <a:buChar char="»"/>
              <a:defRPr>
                <a:solidFill>
                  <a:schemeClr val="tx1"/>
                </a:solidFill>
                <a:latin typeface="+mn-lt"/>
                <a:ea typeface="+mn-ea"/>
              </a:defRPr>
            </a:lvl6pPr>
            <a:lvl7pPr marL="2686050" indent="-228600" algn="l" rtl="0" eaLnBrk="1" fontAlgn="base" hangingPunct="1">
              <a:spcBef>
                <a:spcPct val="20000"/>
              </a:spcBef>
              <a:spcAft>
                <a:spcPct val="0"/>
              </a:spcAft>
              <a:buChar char="»"/>
              <a:defRPr>
                <a:solidFill>
                  <a:schemeClr val="tx1"/>
                </a:solidFill>
                <a:latin typeface="+mn-lt"/>
                <a:ea typeface="+mn-ea"/>
              </a:defRPr>
            </a:lvl7pPr>
            <a:lvl8pPr marL="3143250" indent="-228600" algn="l" rtl="0" eaLnBrk="1" fontAlgn="base" hangingPunct="1">
              <a:spcBef>
                <a:spcPct val="20000"/>
              </a:spcBef>
              <a:spcAft>
                <a:spcPct val="0"/>
              </a:spcAft>
              <a:buChar char="»"/>
              <a:defRPr>
                <a:solidFill>
                  <a:schemeClr val="tx1"/>
                </a:solidFill>
                <a:latin typeface="+mn-lt"/>
                <a:ea typeface="+mn-ea"/>
              </a:defRPr>
            </a:lvl8pPr>
            <a:lvl9pPr marL="3600450" indent="-228600" algn="l" rtl="0" eaLnBrk="1" fontAlgn="base" hangingPunct="1">
              <a:spcBef>
                <a:spcPct val="20000"/>
              </a:spcBef>
              <a:spcAft>
                <a:spcPct val="0"/>
              </a:spcAft>
              <a:buChar char="»"/>
              <a:defRPr>
                <a:solidFill>
                  <a:schemeClr val="tx1"/>
                </a:solidFill>
                <a:latin typeface="+mn-lt"/>
                <a:ea typeface="+mn-ea"/>
              </a:defRPr>
            </a:lvl9pPr>
          </a:lstStyle>
          <a:p>
            <a:pPr marL="0" indent="0" algn="ctr">
              <a:buNone/>
            </a:pPr>
            <a:r>
              <a:rPr lang="en-US" sz="4800" b="1" dirty="0">
                <a:solidFill>
                  <a:srgbClr val="F68222"/>
                </a:solidFill>
              </a:rPr>
              <a:t>Preventable illness &amp; death</a:t>
            </a:r>
          </a:p>
        </p:txBody>
      </p:sp>
    </p:spTree>
    <p:extLst>
      <p:ext uri="{BB962C8B-B14F-4D97-AF65-F5344CB8AC3E}">
        <p14:creationId xmlns:p14="http://schemas.microsoft.com/office/powerpoint/2010/main" val="348341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EE058-8ACC-4107-8389-BDBE62F68BAE}"/>
              </a:ext>
            </a:extLst>
          </p:cNvPr>
          <p:cNvSpPr>
            <a:spLocks noGrp="1"/>
          </p:cNvSpPr>
          <p:nvPr>
            <p:ph type="title"/>
          </p:nvPr>
        </p:nvSpPr>
        <p:spPr>
          <a:xfrm>
            <a:off x="4322200" y="122088"/>
            <a:ext cx="3907400" cy="978400"/>
          </a:xfrm>
        </p:spPr>
        <p:txBody>
          <a:bodyPr/>
          <a:lstStyle/>
          <a:p>
            <a:pPr algn="ctr"/>
            <a:r>
              <a:rPr lang="en-US" sz="1800" dirty="0"/>
              <a:t>CARE </a:t>
            </a:r>
            <a:r>
              <a:rPr lang="en-US" sz="1800" dirty="0" err="1"/>
              <a:t>SRHRiE’s</a:t>
            </a:r>
            <a:r>
              <a:rPr lang="en-US" sz="1800" dirty="0"/>
              <a:t> programming along the humanitarian program cycle</a:t>
            </a:r>
          </a:p>
        </p:txBody>
      </p:sp>
      <p:sp>
        <p:nvSpPr>
          <p:cNvPr id="3" name="Text Placeholder 2">
            <a:extLst>
              <a:ext uri="{FF2B5EF4-FFF2-40B4-BE49-F238E27FC236}">
                <a16:creationId xmlns:a16="http://schemas.microsoft.com/office/drawing/2014/main" id="{0140D803-F3B0-4B81-8517-989B6BFBB025}"/>
              </a:ext>
            </a:extLst>
          </p:cNvPr>
          <p:cNvSpPr>
            <a:spLocks noGrp="1"/>
          </p:cNvSpPr>
          <p:nvPr>
            <p:ph type="body" idx="1"/>
          </p:nvPr>
        </p:nvSpPr>
        <p:spPr/>
        <p:txBody>
          <a:bodyPr>
            <a:normAutofit fontScale="92500" lnSpcReduction="20000"/>
          </a:bodyPr>
          <a:lstStyle/>
          <a:p>
            <a:r>
              <a:rPr lang="en-US" dirty="0"/>
              <a:t>Emergency preparedness and planning</a:t>
            </a:r>
          </a:p>
          <a:p>
            <a:pPr marL="76200" indent="0">
              <a:buNone/>
            </a:pPr>
            <a:endParaRPr lang="en-US" dirty="0"/>
          </a:p>
          <a:p>
            <a:r>
              <a:rPr lang="en-US" dirty="0"/>
              <a:t>Emergency response in line with the Minimum Initial Service Package for SRH in Crisis-Settings</a:t>
            </a:r>
          </a:p>
          <a:p>
            <a:pPr marL="76200" indent="0">
              <a:buNone/>
            </a:pPr>
            <a:endParaRPr lang="en-US" dirty="0"/>
          </a:p>
          <a:p>
            <a:r>
              <a:rPr lang="en-US" dirty="0"/>
              <a:t>Recovery and Health systems-strengthening in protracted setting</a:t>
            </a:r>
          </a:p>
          <a:p>
            <a:pPr marL="76200" indent="0">
              <a:buNone/>
            </a:pPr>
            <a:endParaRPr lang="en-US" dirty="0"/>
          </a:p>
          <a:p>
            <a:pPr marL="76200" indent="0">
              <a:buNone/>
            </a:pPr>
            <a:r>
              <a:rPr lang="en-US" dirty="0"/>
              <a:t>&lt;------------- Gender in Emergencies &amp; Localization -----------</a:t>
            </a:r>
            <a:r>
              <a:rPr lang="en-US" dirty="0">
                <a:sym typeface="Wingdings" panose="05000000000000000000" pitchFamily="2" charset="2"/>
              </a:rPr>
              <a:t></a:t>
            </a:r>
            <a:endParaRPr lang="en-US" dirty="0"/>
          </a:p>
          <a:p>
            <a:pPr marL="76200" indent="0">
              <a:buNone/>
            </a:pPr>
            <a:r>
              <a:rPr lang="en-US" dirty="0"/>
              <a:t>                &lt;---------Adolescent SRH programming-------------</a:t>
            </a:r>
            <a:r>
              <a:rPr lang="en-US" dirty="0">
                <a:sym typeface="Wingdings" panose="05000000000000000000" pitchFamily="2" charset="2"/>
              </a:rPr>
              <a:t></a:t>
            </a:r>
          </a:p>
          <a:p>
            <a:pPr marL="76200" indent="0">
              <a:buNone/>
            </a:pPr>
            <a:r>
              <a:rPr lang="en-US" dirty="0"/>
              <a:t>                 &lt;-----Community-based disease surveillance--</a:t>
            </a:r>
            <a:r>
              <a:rPr lang="en-US" dirty="0">
                <a:sym typeface="Wingdings" panose="05000000000000000000" pitchFamily="2" charset="2"/>
              </a:rPr>
              <a:t></a:t>
            </a:r>
            <a:endParaRPr lang="en-US" dirty="0"/>
          </a:p>
          <a:p>
            <a:pPr marL="76200" indent="0">
              <a:buNone/>
            </a:pPr>
            <a:r>
              <a:rPr lang="en-US" dirty="0"/>
              <a:t>                                  &lt;------Advocacy and Accountability---</a:t>
            </a:r>
            <a:r>
              <a:rPr lang="en-US" dirty="0">
                <a:sym typeface="Wingdings" panose="05000000000000000000" pitchFamily="2" charset="2"/>
              </a:rPr>
              <a:t></a:t>
            </a:r>
          </a:p>
          <a:p>
            <a:pPr marL="76200" indent="0">
              <a:buNone/>
            </a:pPr>
            <a:r>
              <a:rPr lang="en-US" dirty="0">
                <a:sym typeface="Wingdings" panose="05000000000000000000" pitchFamily="2" charset="2"/>
              </a:rPr>
              <a:t>                                         Thought Leadership</a:t>
            </a:r>
            <a:endParaRPr lang="en-US" dirty="0"/>
          </a:p>
          <a:p>
            <a:pPr marL="76200" indent="0">
              <a:buNone/>
            </a:pPr>
            <a:endParaRPr lang="en-US" dirty="0"/>
          </a:p>
        </p:txBody>
      </p:sp>
    </p:spTree>
    <p:extLst>
      <p:ext uri="{BB962C8B-B14F-4D97-AF65-F5344CB8AC3E}">
        <p14:creationId xmlns:p14="http://schemas.microsoft.com/office/powerpoint/2010/main" val="2853290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3183C4C-EBF1-1A4D-90EC-74EBA7EEE60F}" type="slidenum">
              <a:rPr kumimoji="0" lang="en-US" sz="900" b="1" i="0" u="none" strike="noStrike" kern="1200" cap="none" spc="0" normalizeH="0" baseline="0" noProof="0">
                <a:ln>
                  <a:noFill/>
                </a:ln>
                <a:solidFill>
                  <a:srgbClr val="717171"/>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900" b="1" i="0" u="none" strike="noStrike" kern="1200" cap="none" spc="0" normalizeH="0" baseline="0" noProof="0" dirty="0">
              <a:ln>
                <a:noFill/>
              </a:ln>
              <a:solidFill>
                <a:srgbClr val="717171"/>
              </a:solidFill>
              <a:effectLst/>
              <a:uLnTx/>
              <a:uFillTx/>
              <a:latin typeface="Arial"/>
              <a:ea typeface="+mn-ea"/>
              <a:cs typeface="Arial"/>
            </a:endParaRP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8499" y="457200"/>
            <a:ext cx="8569501" cy="6331074"/>
          </a:xfrm>
          <a:prstGeom prst="rect">
            <a:avLst/>
          </a:prstGeom>
          <a:noFill/>
        </p:spPr>
      </p:pic>
      <p:sp>
        <p:nvSpPr>
          <p:cNvPr id="8" name="Left Brace 7"/>
          <p:cNvSpPr/>
          <p:nvPr/>
        </p:nvSpPr>
        <p:spPr bwMode="auto">
          <a:xfrm rot="8263201">
            <a:off x="3401464" y="5296069"/>
            <a:ext cx="1757836" cy="918019"/>
          </a:xfrm>
          <a:prstGeom prst="leftBrace">
            <a:avLst>
              <a:gd name="adj1" fmla="val 8333"/>
              <a:gd name="adj2" fmla="val 48858"/>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99999"/>
              </a:solidFill>
              <a:effectLst/>
              <a:uLnTx/>
              <a:uFillTx/>
              <a:latin typeface="Arial" charset="0"/>
              <a:ea typeface="ＭＳ Ｐゴシック" pitchFamily="-96" charset="-128"/>
              <a:cs typeface="+mn-cs"/>
            </a:endParaRPr>
          </a:p>
        </p:txBody>
      </p:sp>
      <p:sp>
        <p:nvSpPr>
          <p:cNvPr id="10" name="Left Brace 9"/>
          <p:cNvSpPr/>
          <p:nvPr/>
        </p:nvSpPr>
        <p:spPr bwMode="auto">
          <a:xfrm rot="19291083">
            <a:off x="8603335" y="225843"/>
            <a:ext cx="1925706" cy="869647"/>
          </a:xfrm>
          <a:prstGeom prst="leftBrace">
            <a:avLst>
              <a:gd name="adj1" fmla="val 8333"/>
              <a:gd name="adj2" fmla="val 48371"/>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99999"/>
              </a:solidFill>
              <a:effectLst/>
              <a:uLnTx/>
              <a:uFillTx/>
              <a:latin typeface="Arial" charset="0"/>
              <a:ea typeface="ＭＳ Ｐゴシック" pitchFamily="-96" charset="-128"/>
              <a:cs typeface="+mn-cs"/>
            </a:endParaRPr>
          </a:p>
        </p:txBody>
      </p:sp>
      <p:sp>
        <p:nvSpPr>
          <p:cNvPr id="6" name="TextBox 5"/>
          <p:cNvSpPr txBox="1"/>
          <p:nvPr/>
        </p:nvSpPr>
        <p:spPr>
          <a:xfrm>
            <a:off x="3458536" y="5830943"/>
            <a:ext cx="10058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4585A"/>
                </a:solidFill>
                <a:effectLst/>
                <a:uLnTx/>
                <a:uFillTx/>
                <a:latin typeface="Arial"/>
                <a:ea typeface="+mn-ea"/>
                <a:cs typeface="+mn-cs"/>
              </a:rPr>
              <a:t>MISP</a:t>
            </a:r>
          </a:p>
        </p:txBody>
      </p:sp>
      <p:sp>
        <p:nvSpPr>
          <p:cNvPr id="11" name="TextBox 10"/>
          <p:cNvSpPr txBox="1"/>
          <p:nvPr/>
        </p:nvSpPr>
        <p:spPr>
          <a:xfrm>
            <a:off x="9566187" y="86951"/>
            <a:ext cx="10243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54585A"/>
                </a:solidFill>
                <a:effectLst/>
                <a:uLnTx/>
                <a:uFillTx/>
                <a:latin typeface="Arial"/>
                <a:ea typeface="+mn-ea"/>
                <a:cs typeface="+mn-cs"/>
              </a:rPr>
              <a:t>SRH in </a:t>
            </a:r>
            <a:r>
              <a:rPr kumimoji="0" lang="en-US" sz="1200" b="1" i="1" u="none" strike="noStrike" kern="1200" cap="none" spc="0" normalizeH="0" baseline="0" noProof="0" dirty="0" err="1">
                <a:ln>
                  <a:noFill/>
                </a:ln>
                <a:solidFill>
                  <a:srgbClr val="54585A"/>
                </a:solidFill>
                <a:effectLst/>
                <a:uLnTx/>
                <a:uFillTx/>
                <a:latin typeface="Arial"/>
                <a:ea typeface="+mn-ea"/>
                <a:cs typeface="+mn-cs"/>
              </a:rPr>
              <a:t>DRR,risk</a:t>
            </a:r>
            <a:r>
              <a:rPr kumimoji="0" lang="en-US" sz="1200" b="1" i="1" u="none" strike="noStrike" kern="1200" cap="none" spc="0" normalizeH="0" baseline="0" noProof="0" dirty="0">
                <a:ln>
                  <a:noFill/>
                </a:ln>
                <a:solidFill>
                  <a:srgbClr val="54585A"/>
                </a:solidFill>
                <a:effectLst/>
                <a:uLnTx/>
                <a:uFillTx/>
                <a:latin typeface="Arial"/>
                <a:ea typeface="+mn-ea"/>
                <a:cs typeface="+mn-cs"/>
              </a:rPr>
              <a:t> analysis</a:t>
            </a:r>
          </a:p>
        </p:txBody>
      </p:sp>
      <p:sp>
        <p:nvSpPr>
          <p:cNvPr id="13" name="Left Brace 12"/>
          <p:cNvSpPr/>
          <p:nvPr/>
        </p:nvSpPr>
        <p:spPr bwMode="auto">
          <a:xfrm rot="2585801">
            <a:off x="8392126" y="5142142"/>
            <a:ext cx="2055791" cy="1033945"/>
          </a:xfrm>
          <a:prstGeom prst="leftBrace">
            <a:avLst>
              <a:gd name="adj1" fmla="val 8333"/>
              <a:gd name="adj2" fmla="val 48858"/>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99999"/>
              </a:solidFill>
              <a:effectLst/>
              <a:uLnTx/>
              <a:uFillTx/>
              <a:latin typeface="Arial" charset="0"/>
              <a:ea typeface="ＭＳ Ｐゴシック" pitchFamily="-96" charset="-128"/>
              <a:cs typeface="+mn-cs"/>
            </a:endParaRPr>
          </a:p>
        </p:txBody>
      </p:sp>
      <p:sp>
        <p:nvSpPr>
          <p:cNvPr id="14" name="TextBox 13"/>
          <p:cNvSpPr txBox="1"/>
          <p:nvPr/>
        </p:nvSpPr>
        <p:spPr>
          <a:xfrm>
            <a:off x="9324437" y="5659114"/>
            <a:ext cx="13435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85A"/>
                </a:solidFill>
                <a:effectLst/>
                <a:uLnTx/>
                <a:uFillTx/>
                <a:latin typeface="Arial"/>
                <a:ea typeface="+mn-ea"/>
                <a:cs typeface="+mn-cs"/>
              </a:rPr>
              <a:t>SRH in EPP, pre-position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85A"/>
                </a:solidFill>
                <a:effectLst/>
                <a:uLnTx/>
                <a:uFillTx/>
                <a:latin typeface="Arial"/>
                <a:ea typeface="+mn-ea"/>
                <a:cs typeface="+mn-cs"/>
              </a:rPr>
              <a:t>training</a:t>
            </a:r>
          </a:p>
        </p:txBody>
      </p:sp>
      <p:sp>
        <p:nvSpPr>
          <p:cNvPr id="15" name="Left Brace 14"/>
          <p:cNvSpPr/>
          <p:nvPr/>
        </p:nvSpPr>
        <p:spPr bwMode="auto">
          <a:xfrm rot="12913163">
            <a:off x="1804511" y="299505"/>
            <a:ext cx="2599656" cy="1033945"/>
          </a:xfrm>
          <a:prstGeom prst="leftBrace">
            <a:avLst>
              <a:gd name="adj1" fmla="val 8333"/>
              <a:gd name="adj2" fmla="val 48371"/>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99999"/>
              </a:solidFill>
              <a:effectLst/>
              <a:uLnTx/>
              <a:uFillTx/>
              <a:latin typeface="Arial" charset="0"/>
              <a:ea typeface="ＭＳ Ｐゴシック" pitchFamily="-96" charset="-128"/>
              <a:cs typeface="+mn-cs"/>
            </a:endParaRPr>
          </a:p>
        </p:txBody>
      </p:sp>
      <p:sp>
        <p:nvSpPr>
          <p:cNvPr id="16" name="TextBox 15"/>
          <p:cNvSpPr txBox="1"/>
          <p:nvPr/>
        </p:nvSpPr>
        <p:spPr>
          <a:xfrm>
            <a:off x="2098499" y="99685"/>
            <a:ext cx="10058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4585A"/>
                </a:solidFill>
                <a:effectLst/>
                <a:uLnTx/>
                <a:uFillTx/>
                <a:latin typeface="Arial"/>
                <a:ea typeface="+mn-ea"/>
                <a:cs typeface="+mn-cs"/>
              </a:rPr>
              <a:t>Comp SRH</a:t>
            </a:r>
          </a:p>
        </p:txBody>
      </p:sp>
    </p:spTree>
    <p:extLst>
      <p:ext uri="{BB962C8B-B14F-4D97-AF65-F5344CB8AC3E}">
        <p14:creationId xmlns:p14="http://schemas.microsoft.com/office/powerpoint/2010/main" val="1810653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4B15A2-6DE6-4089-ABA2-BAD542059BBF}"/>
              </a:ext>
            </a:extLst>
          </p:cNvPr>
          <p:cNvSpPr>
            <a:spLocks noGrp="1"/>
          </p:cNvSpPr>
          <p:nvPr>
            <p:ph idx="1"/>
          </p:nvPr>
        </p:nvSpPr>
        <p:spPr>
          <a:xfrm>
            <a:off x="502304" y="1364710"/>
            <a:ext cx="10515600" cy="5197365"/>
          </a:xfrm>
        </p:spPr>
        <p:txBody>
          <a:bodyPr>
            <a:normAutofit/>
          </a:bodyPr>
          <a:lstStyle/>
          <a:p>
            <a:pPr marL="0" indent="0">
              <a:buNone/>
            </a:pPr>
            <a:r>
              <a:rPr lang="en-CA" sz="2800" dirty="0"/>
              <a:t>The </a:t>
            </a:r>
            <a:r>
              <a:rPr lang="en-US" sz="2800" dirty="0">
                <a:solidFill>
                  <a:schemeClr val="tx1"/>
                </a:solidFill>
              </a:rPr>
              <a:t>Minimum Initial Service Package for Reproductive Health in Crisis Settings is:</a:t>
            </a:r>
          </a:p>
          <a:p>
            <a:pPr>
              <a:spcBef>
                <a:spcPts val="1800"/>
              </a:spcBef>
            </a:pPr>
            <a:r>
              <a:rPr lang="en-CA" dirty="0"/>
              <a:t>A set of </a:t>
            </a:r>
            <a:r>
              <a:rPr lang="en-CA" b="1" dirty="0">
                <a:solidFill>
                  <a:schemeClr val="accent6">
                    <a:lumMod val="60000"/>
                    <a:lumOff val="40000"/>
                  </a:schemeClr>
                </a:solidFill>
              </a:rPr>
              <a:t>priority SRH activities </a:t>
            </a:r>
            <a:r>
              <a:rPr lang="en-CA" dirty="0"/>
              <a:t>to be implemented at the onset of a humanitarian crisis</a:t>
            </a:r>
          </a:p>
          <a:p>
            <a:pPr lvl="1"/>
            <a:r>
              <a:rPr lang="en-CA" dirty="0"/>
              <a:t>Ideally implementation should take place </a:t>
            </a:r>
            <a:r>
              <a:rPr lang="en-CA" b="1" dirty="0"/>
              <a:t>within 48 hours</a:t>
            </a:r>
          </a:p>
          <a:p>
            <a:pPr lvl="1"/>
            <a:r>
              <a:rPr lang="en-CA" b="1" dirty="0"/>
              <a:t>Planning and preparedness </a:t>
            </a:r>
            <a:r>
              <a:rPr lang="en-CA" dirty="0"/>
              <a:t>is critical</a:t>
            </a:r>
          </a:p>
          <a:p>
            <a:pPr>
              <a:spcBef>
                <a:spcPts val="1800"/>
              </a:spcBef>
            </a:pPr>
            <a:r>
              <a:rPr lang="en-US" dirty="0"/>
              <a:t>Can be implemented </a:t>
            </a:r>
            <a:r>
              <a:rPr lang="en-US" b="1" dirty="0">
                <a:solidFill>
                  <a:schemeClr val="accent6">
                    <a:lumMod val="60000"/>
                    <a:lumOff val="40000"/>
                  </a:schemeClr>
                </a:solidFill>
              </a:rPr>
              <a:t>without an in-depth SRH needs assessment </a:t>
            </a:r>
          </a:p>
          <a:p>
            <a:pPr lvl="1"/>
            <a:r>
              <a:rPr lang="en-CA" dirty="0"/>
              <a:t>The identified SRH interventions are </a:t>
            </a:r>
            <a:r>
              <a:rPr lang="en-CA" b="1" dirty="0"/>
              <a:t>life-saving</a:t>
            </a:r>
            <a:endParaRPr lang="en-US" b="1" dirty="0"/>
          </a:p>
          <a:p>
            <a:pPr>
              <a:spcBef>
                <a:spcPts val="1800"/>
              </a:spcBef>
            </a:pPr>
            <a:r>
              <a:rPr lang="en-CA" dirty="0"/>
              <a:t>A </a:t>
            </a:r>
            <a:r>
              <a:rPr lang="en-CA" b="1" dirty="0">
                <a:solidFill>
                  <a:schemeClr val="accent6">
                    <a:lumMod val="60000"/>
                    <a:lumOff val="40000"/>
                  </a:schemeClr>
                </a:solidFill>
              </a:rPr>
              <a:t>minimum</a:t>
            </a:r>
            <a:r>
              <a:rPr lang="en-CA" dirty="0"/>
              <a:t> set of activities</a:t>
            </a:r>
          </a:p>
          <a:p>
            <a:pPr lvl="1"/>
            <a:r>
              <a:rPr lang="en-CA" dirty="0"/>
              <a:t>Humanitarian stakeholders should transition to comprehensive SRH services as soon as possible (and certainly within 3 months)</a:t>
            </a:r>
            <a:endParaRPr lang="en-US" dirty="0"/>
          </a:p>
          <a:p>
            <a:endParaRPr lang="fr-BE" dirty="0"/>
          </a:p>
        </p:txBody>
      </p:sp>
      <p:sp>
        <p:nvSpPr>
          <p:cNvPr id="3" name="Title 2">
            <a:extLst>
              <a:ext uri="{FF2B5EF4-FFF2-40B4-BE49-F238E27FC236}">
                <a16:creationId xmlns:a16="http://schemas.microsoft.com/office/drawing/2014/main" id="{691271C6-1BA0-4B23-B38A-05CB21C35C6D}"/>
              </a:ext>
            </a:extLst>
          </p:cNvPr>
          <p:cNvSpPr>
            <a:spLocks noGrp="1"/>
          </p:cNvSpPr>
          <p:nvPr>
            <p:ph type="title"/>
          </p:nvPr>
        </p:nvSpPr>
        <p:spPr/>
        <p:txBody>
          <a:bodyPr/>
          <a:lstStyle/>
          <a:p>
            <a:r>
              <a:rPr lang="fr-BE" sz="4000" dirty="0" err="1"/>
              <a:t>What</a:t>
            </a:r>
            <a:r>
              <a:rPr lang="fr-BE" sz="4000" dirty="0"/>
              <a:t> </a:t>
            </a:r>
            <a:r>
              <a:rPr lang="fr-BE" sz="4000" dirty="0" err="1"/>
              <a:t>is</a:t>
            </a:r>
            <a:r>
              <a:rPr lang="fr-BE" sz="4000" dirty="0"/>
              <a:t> the MISP?</a:t>
            </a:r>
          </a:p>
        </p:txBody>
      </p:sp>
      <p:sp>
        <p:nvSpPr>
          <p:cNvPr id="4" name="Slide Number Placeholder 3">
            <a:extLst>
              <a:ext uri="{FF2B5EF4-FFF2-40B4-BE49-F238E27FC236}">
                <a16:creationId xmlns:a16="http://schemas.microsoft.com/office/drawing/2014/main" id="{BF1C72B2-9D70-49B5-89A9-BF0CC9D5C495}"/>
              </a:ext>
            </a:extLst>
          </p:cNvPr>
          <p:cNvSpPr>
            <a:spLocks noGrp="1"/>
          </p:cNvSpPr>
          <p:nvPr>
            <p:ph type="sldNum" sz="quarter" idx="10"/>
          </p:nvPr>
        </p:nvSpPr>
        <p:spPr/>
        <p:txBody>
          <a:bodyPr/>
          <a:lstStyle/>
          <a:p>
            <a:fld id="{C29098D9-6B28-8C47-9D8C-522BFF1DF707}" type="slidenum">
              <a:rPr lang="en-US" smtClean="0"/>
              <a:pPr/>
              <a:t>6</a:t>
            </a:fld>
            <a:endParaRPr lang="en-US" dirty="0"/>
          </a:p>
        </p:txBody>
      </p:sp>
    </p:spTree>
    <p:extLst>
      <p:ext uri="{BB962C8B-B14F-4D97-AF65-F5344CB8AC3E}">
        <p14:creationId xmlns:p14="http://schemas.microsoft.com/office/powerpoint/2010/main" val="3918750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 y="861106"/>
            <a:ext cx="11473544" cy="935037"/>
          </a:xfrm>
        </p:spPr>
        <p:txBody>
          <a:bodyPr>
            <a:normAutofit fontScale="90000"/>
          </a:bodyPr>
          <a:lstStyle/>
          <a:p>
            <a:pPr algn="l"/>
            <a:r>
              <a:rPr lang="en-US" dirty="0">
                <a:solidFill>
                  <a:schemeClr val="accent2"/>
                </a:solidFill>
              </a:rPr>
              <a:t>MISP 2019</a:t>
            </a:r>
            <a:br>
              <a:rPr lang="en-US" dirty="0">
                <a:solidFill>
                  <a:schemeClr val="accent2"/>
                </a:solidFill>
              </a:rPr>
            </a:br>
            <a:r>
              <a:rPr lang="en-US" dirty="0">
                <a:solidFill>
                  <a:schemeClr val="accent2"/>
                </a:solidFill>
              </a:rPr>
              <a:t>objectives</a:t>
            </a:r>
          </a:p>
        </p:txBody>
      </p:sp>
      <p:pic>
        <p:nvPicPr>
          <p:cNvPr id="4" name="Picture 3"/>
          <p:cNvPicPr>
            <a:picLocks noChangeAspect="1"/>
          </p:cNvPicPr>
          <p:nvPr/>
        </p:nvPicPr>
        <p:blipFill>
          <a:blip r:embed="rId3"/>
          <a:stretch>
            <a:fillRect/>
          </a:stretch>
        </p:blipFill>
        <p:spPr>
          <a:xfrm>
            <a:off x="1082040" y="861106"/>
            <a:ext cx="10254343" cy="5722574"/>
          </a:xfrm>
          <a:prstGeom prst="rect">
            <a:avLst/>
          </a:prstGeom>
        </p:spPr>
      </p:pic>
    </p:spTree>
    <p:extLst>
      <p:ext uri="{BB962C8B-B14F-4D97-AF65-F5344CB8AC3E}">
        <p14:creationId xmlns:p14="http://schemas.microsoft.com/office/powerpoint/2010/main" val="422893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F29146-287F-4CD3-9FAF-B505E7E19553}"/>
              </a:ext>
            </a:extLst>
          </p:cNvPr>
          <p:cNvSpPr>
            <a:spLocks noGrp="1"/>
          </p:cNvSpPr>
          <p:nvPr>
            <p:ph idx="1"/>
          </p:nvPr>
        </p:nvSpPr>
        <p:spPr>
          <a:xfrm>
            <a:off x="502304" y="1364711"/>
            <a:ext cx="6972603" cy="4982481"/>
          </a:xfrm>
        </p:spPr>
        <p:txBody>
          <a:bodyPr>
            <a:normAutofit lnSpcReduction="10000"/>
          </a:bodyPr>
          <a:lstStyle/>
          <a:p>
            <a:pPr marL="0" indent="0">
              <a:buNone/>
            </a:pPr>
            <a:r>
              <a:rPr lang="en-US" dirty="0">
                <a:solidFill>
                  <a:schemeClr val="tx1"/>
                </a:solidFill>
              </a:rPr>
              <a:t>The Inter-Agency Field Manual for Reproductive Health in Crisis Settings: </a:t>
            </a:r>
          </a:p>
          <a:p>
            <a:r>
              <a:rPr lang="en-US" dirty="0"/>
              <a:t>Serves as the </a:t>
            </a:r>
            <a:r>
              <a:rPr lang="en-US" b="1" dirty="0">
                <a:solidFill>
                  <a:schemeClr val="accent4"/>
                </a:solidFill>
              </a:rPr>
              <a:t>authoritative source </a:t>
            </a:r>
            <a:r>
              <a:rPr lang="en-US" dirty="0"/>
              <a:t>for SRH programming in humanitarian settings</a:t>
            </a:r>
          </a:p>
          <a:p>
            <a:r>
              <a:rPr lang="en-CA" dirty="0"/>
              <a:t>Based on guidelines issues by </a:t>
            </a:r>
            <a:r>
              <a:rPr lang="en-CA" b="1" dirty="0">
                <a:solidFill>
                  <a:schemeClr val="accent4"/>
                </a:solidFill>
              </a:rPr>
              <a:t>normative</a:t>
            </a:r>
            <a:r>
              <a:rPr lang="en-CA" dirty="0"/>
              <a:t> bodies, particularly the </a:t>
            </a:r>
            <a:r>
              <a:rPr lang="en-US" dirty="0"/>
              <a:t>the World Health Organization (WHO)</a:t>
            </a:r>
            <a:endParaRPr lang="en-CA" dirty="0"/>
          </a:p>
          <a:p>
            <a:r>
              <a:rPr lang="en-CA" dirty="0"/>
              <a:t>Provides </a:t>
            </a:r>
            <a:r>
              <a:rPr lang="en-US" dirty="0"/>
              <a:t>SRH Coordinators, program managers health service providers, and other field-level practitioners with </a:t>
            </a:r>
            <a:r>
              <a:rPr lang="en-US" b="1" dirty="0">
                <a:solidFill>
                  <a:schemeClr val="accent4"/>
                </a:solidFill>
              </a:rPr>
              <a:t>technical and programmatic guidance</a:t>
            </a:r>
          </a:p>
          <a:p>
            <a:r>
              <a:rPr lang="en-CA" dirty="0"/>
              <a:t>Serves as a tool for </a:t>
            </a:r>
            <a:r>
              <a:rPr lang="en-CA" b="1" dirty="0">
                <a:solidFill>
                  <a:schemeClr val="accent4"/>
                </a:solidFill>
              </a:rPr>
              <a:t>coordination, fundraising, and advocacy</a:t>
            </a:r>
            <a:endParaRPr lang="en-US" b="1" dirty="0">
              <a:solidFill>
                <a:schemeClr val="accent4"/>
              </a:solidFill>
            </a:endParaRPr>
          </a:p>
          <a:p>
            <a:pPr marL="0" indent="0">
              <a:buNone/>
            </a:pPr>
            <a:endParaRPr lang="en-US" dirty="0">
              <a:solidFill>
                <a:schemeClr val="tx1"/>
              </a:solidFill>
            </a:endParaRPr>
          </a:p>
          <a:p>
            <a:endParaRPr lang="fr-BE" dirty="0"/>
          </a:p>
        </p:txBody>
      </p:sp>
      <p:sp>
        <p:nvSpPr>
          <p:cNvPr id="3" name="Title 2">
            <a:extLst>
              <a:ext uri="{FF2B5EF4-FFF2-40B4-BE49-F238E27FC236}">
                <a16:creationId xmlns:a16="http://schemas.microsoft.com/office/drawing/2014/main" id="{FFDE9D45-DDF7-4760-BBBE-9BEB5D571ABF}"/>
              </a:ext>
            </a:extLst>
          </p:cNvPr>
          <p:cNvSpPr>
            <a:spLocks noGrp="1"/>
          </p:cNvSpPr>
          <p:nvPr>
            <p:ph type="title"/>
          </p:nvPr>
        </p:nvSpPr>
        <p:spPr/>
        <p:txBody>
          <a:bodyPr/>
          <a:lstStyle/>
          <a:p>
            <a:r>
              <a:rPr lang="fr-BE" sz="4000" dirty="0" err="1"/>
              <a:t>What</a:t>
            </a:r>
            <a:r>
              <a:rPr lang="fr-BE" sz="4000" dirty="0"/>
              <a:t> </a:t>
            </a:r>
            <a:r>
              <a:rPr lang="fr-BE" sz="4000" dirty="0" err="1"/>
              <a:t>is</a:t>
            </a:r>
            <a:r>
              <a:rPr lang="fr-BE" sz="4000" dirty="0"/>
              <a:t> the IAFM?</a:t>
            </a:r>
          </a:p>
        </p:txBody>
      </p:sp>
      <p:sp>
        <p:nvSpPr>
          <p:cNvPr id="4" name="Slide Number Placeholder 3">
            <a:extLst>
              <a:ext uri="{FF2B5EF4-FFF2-40B4-BE49-F238E27FC236}">
                <a16:creationId xmlns:a16="http://schemas.microsoft.com/office/drawing/2014/main" id="{267B5B25-58E5-42B2-93C3-7F0129171F8A}"/>
              </a:ext>
            </a:extLst>
          </p:cNvPr>
          <p:cNvSpPr>
            <a:spLocks noGrp="1"/>
          </p:cNvSpPr>
          <p:nvPr>
            <p:ph type="sldNum" sz="quarter" idx="10"/>
          </p:nvPr>
        </p:nvSpPr>
        <p:spPr/>
        <p:txBody>
          <a:bodyPr/>
          <a:lstStyle/>
          <a:p>
            <a:fld id="{C29098D9-6B28-8C47-9D8C-522BFF1DF707}" type="slidenum">
              <a:rPr lang="en-US" smtClean="0"/>
              <a:pPr/>
              <a:t>8</a:t>
            </a:fld>
            <a:endParaRPr lang="en-US" dirty="0"/>
          </a:p>
        </p:txBody>
      </p:sp>
      <p:pic>
        <p:nvPicPr>
          <p:cNvPr id="6" name="Picture 5">
            <a:extLst>
              <a:ext uri="{FF2B5EF4-FFF2-40B4-BE49-F238E27FC236}">
                <a16:creationId xmlns:a16="http://schemas.microsoft.com/office/drawing/2014/main" id="{BD8A77A1-8EA9-4EFA-9858-B0BC75494599}"/>
              </a:ext>
            </a:extLst>
          </p:cNvPr>
          <p:cNvPicPr>
            <a:picLocks noChangeAspect="1"/>
          </p:cNvPicPr>
          <p:nvPr/>
        </p:nvPicPr>
        <p:blipFill>
          <a:blip r:embed="rId3"/>
          <a:stretch>
            <a:fillRect/>
          </a:stretch>
        </p:blipFill>
        <p:spPr>
          <a:xfrm>
            <a:off x="7474907" y="510808"/>
            <a:ext cx="4202597" cy="5415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45522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AE6E11E-4991-4B1F-8938-E1D7AC18DEC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1" y="188640"/>
            <a:ext cx="9144000" cy="644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934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581" y="405426"/>
            <a:ext cx="10931237" cy="1143000"/>
          </a:xfrm>
        </p:spPr>
        <p:txBody>
          <a:bodyPr>
            <a:normAutofit fontScale="90000"/>
          </a:bodyPr>
          <a:lstStyle/>
          <a:p>
            <a:r>
              <a:rPr lang="en-AU" sz="4000" dirty="0"/>
              <a:t>Inter-agency Emergency Reproductive Health (IERH) Kits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224" y="1342819"/>
            <a:ext cx="10884594" cy="4118136"/>
          </a:xfrm>
          <a:prstGeom prst="rect">
            <a:avLst/>
          </a:prstGeom>
        </p:spPr>
      </p:pic>
    </p:spTree>
    <p:extLst>
      <p:ext uri="{BB962C8B-B14F-4D97-AF65-F5344CB8AC3E}">
        <p14:creationId xmlns:p14="http://schemas.microsoft.com/office/powerpoint/2010/main" val="3135315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801E-4220-4483-8626-BA1611E1EF0F}"/>
              </a:ext>
            </a:extLst>
          </p:cNvPr>
          <p:cNvSpPr>
            <a:spLocks noGrp="1"/>
          </p:cNvSpPr>
          <p:nvPr>
            <p:ph type="title"/>
          </p:nvPr>
        </p:nvSpPr>
        <p:spPr/>
        <p:txBody>
          <a:bodyPr/>
          <a:lstStyle/>
          <a:p>
            <a:r>
              <a:rPr lang="fr-BE" sz="4000" dirty="0"/>
              <a:t>RH Kit </a:t>
            </a:r>
            <a:r>
              <a:rPr lang="fr-BE" sz="4000" dirty="0" err="1"/>
              <a:t>Calculator</a:t>
            </a:r>
            <a:endParaRPr lang="fr-BE" sz="4000" dirty="0"/>
          </a:p>
        </p:txBody>
      </p:sp>
      <p:pic>
        <p:nvPicPr>
          <p:cNvPr id="5" name="Content Placeholder 4">
            <a:extLst>
              <a:ext uri="{FF2B5EF4-FFF2-40B4-BE49-F238E27FC236}">
                <a16:creationId xmlns:a16="http://schemas.microsoft.com/office/drawing/2014/main" id="{E1E2E273-7313-4D47-B61A-5B5D65F00292}"/>
              </a:ext>
            </a:extLst>
          </p:cNvPr>
          <p:cNvPicPr>
            <a:picLocks noGrp="1" noChangeAspect="1"/>
          </p:cNvPicPr>
          <p:nvPr>
            <p:ph idx="1"/>
          </p:nvPr>
        </p:nvPicPr>
        <p:blipFill>
          <a:blip r:embed="rId3"/>
          <a:stretch>
            <a:fillRect/>
          </a:stretch>
        </p:blipFill>
        <p:spPr>
          <a:xfrm>
            <a:off x="1610813" y="1026029"/>
            <a:ext cx="8970373" cy="5480688"/>
          </a:xfrm>
        </p:spPr>
      </p:pic>
      <p:sp>
        <p:nvSpPr>
          <p:cNvPr id="6" name="Rectangle 5">
            <a:extLst>
              <a:ext uri="{FF2B5EF4-FFF2-40B4-BE49-F238E27FC236}">
                <a16:creationId xmlns:a16="http://schemas.microsoft.com/office/drawing/2014/main" id="{B97F0176-B813-468F-83BE-316F78424B98}"/>
              </a:ext>
            </a:extLst>
          </p:cNvPr>
          <p:cNvSpPr/>
          <p:nvPr/>
        </p:nvSpPr>
        <p:spPr>
          <a:xfrm>
            <a:off x="2321989" y="6340461"/>
            <a:ext cx="4403770" cy="369332"/>
          </a:xfrm>
          <a:prstGeom prst="rect">
            <a:avLst/>
          </a:prstGeom>
        </p:spPr>
        <p:txBody>
          <a:bodyPr wrap="none">
            <a:spAutoFit/>
          </a:bodyPr>
          <a:lstStyle/>
          <a:p>
            <a:r>
              <a:rPr lang="en-US" dirty="0">
                <a:hlinkClick r:id="rId4"/>
              </a:rPr>
              <a:t>http://iawg.net/resource/rh-kits-calculator/</a:t>
            </a:r>
            <a:endParaRPr lang="fr-BE" dirty="0"/>
          </a:p>
        </p:txBody>
      </p:sp>
    </p:spTree>
    <p:extLst>
      <p:ext uri="{BB962C8B-B14F-4D97-AF65-F5344CB8AC3E}">
        <p14:creationId xmlns:p14="http://schemas.microsoft.com/office/powerpoint/2010/main" val="1944446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A12278-BB74-4388-9629-BD918714F11E}"/>
              </a:ext>
            </a:extLst>
          </p:cNvPr>
          <p:cNvSpPr>
            <a:spLocks noGrp="1"/>
          </p:cNvSpPr>
          <p:nvPr>
            <p:ph idx="1"/>
          </p:nvPr>
        </p:nvSpPr>
        <p:spPr>
          <a:xfrm>
            <a:off x="609600" y="1651349"/>
            <a:ext cx="9412941" cy="4343400"/>
          </a:xfrm>
        </p:spPr>
        <p:txBody>
          <a:bodyPr>
            <a:normAutofit fontScale="92500" lnSpcReduction="20000"/>
          </a:bodyPr>
          <a:lstStyle/>
          <a:p>
            <a:r>
              <a:rPr lang="en-US" dirty="0"/>
              <a:t>Risk Analysis</a:t>
            </a:r>
          </a:p>
          <a:p>
            <a:r>
              <a:rPr lang="en-US" dirty="0"/>
              <a:t>SRH-E Response Options (MISP &amp; Modalities)</a:t>
            </a:r>
          </a:p>
          <a:p>
            <a:r>
              <a:rPr lang="en-US" dirty="0"/>
              <a:t>Personnel</a:t>
            </a:r>
          </a:p>
          <a:p>
            <a:r>
              <a:rPr lang="en-US" dirty="0"/>
              <a:t>Logistics &amp; Pre-positioning</a:t>
            </a:r>
          </a:p>
          <a:p>
            <a:r>
              <a:rPr lang="en-US" dirty="0"/>
              <a:t>Internal Capacity: Current SRH/PHC existing programs and program strategies</a:t>
            </a:r>
          </a:p>
          <a:p>
            <a:r>
              <a:rPr lang="en-US" dirty="0"/>
              <a:t>Inter-Sector Collaboration </a:t>
            </a:r>
          </a:p>
          <a:p>
            <a:r>
              <a:rPr lang="en-US" dirty="0"/>
              <a:t>SRH Policy &amp; Protocols</a:t>
            </a:r>
          </a:p>
          <a:p>
            <a:r>
              <a:rPr lang="en-US" dirty="0"/>
              <a:t>Capacity of Host Country </a:t>
            </a:r>
            <a:r>
              <a:rPr lang="en-US" dirty="0" err="1"/>
              <a:t>MoH</a:t>
            </a:r>
            <a:r>
              <a:rPr lang="en-US" dirty="0"/>
              <a:t> &amp; National Disaster Management Team</a:t>
            </a:r>
          </a:p>
          <a:p>
            <a:r>
              <a:rPr lang="en-US" dirty="0"/>
              <a:t>Assessment of external partners: strategic, partner NGOs, community</a:t>
            </a:r>
          </a:p>
          <a:p>
            <a:r>
              <a:rPr lang="en-US" dirty="0"/>
              <a:t>Mapping of facilities</a:t>
            </a:r>
          </a:p>
          <a:p>
            <a:r>
              <a:rPr lang="en-US" dirty="0"/>
              <a:t>Next steps for planning &amp; preparedness</a:t>
            </a:r>
          </a:p>
          <a:p>
            <a:endParaRPr lang="en-US" dirty="0"/>
          </a:p>
        </p:txBody>
      </p:sp>
      <p:sp>
        <p:nvSpPr>
          <p:cNvPr id="4" name="Title 3">
            <a:extLst>
              <a:ext uri="{FF2B5EF4-FFF2-40B4-BE49-F238E27FC236}">
                <a16:creationId xmlns:a16="http://schemas.microsoft.com/office/drawing/2014/main" id="{71D12B62-68E3-4C65-903F-8BAE038CBE1D}"/>
              </a:ext>
            </a:extLst>
          </p:cNvPr>
          <p:cNvSpPr>
            <a:spLocks noGrp="1"/>
          </p:cNvSpPr>
          <p:nvPr>
            <p:ph type="title"/>
          </p:nvPr>
        </p:nvSpPr>
        <p:spPr>
          <a:xfrm>
            <a:off x="609600" y="368475"/>
            <a:ext cx="10972800" cy="685800"/>
          </a:xfrm>
        </p:spPr>
        <p:txBody>
          <a:bodyPr/>
          <a:lstStyle/>
          <a:p>
            <a:r>
              <a:rPr lang="en-US" dirty="0"/>
              <a:t>SRH in EPP</a:t>
            </a:r>
          </a:p>
        </p:txBody>
      </p:sp>
      <p:sp>
        <p:nvSpPr>
          <p:cNvPr id="5" name="Slide Number Placeholder 4">
            <a:extLst>
              <a:ext uri="{FF2B5EF4-FFF2-40B4-BE49-F238E27FC236}">
                <a16:creationId xmlns:a16="http://schemas.microsoft.com/office/drawing/2014/main" id="{086C0346-EBFE-4DCA-8C05-32120661A34A}"/>
              </a:ext>
            </a:extLst>
          </p:cNvPr>
          <p:cNvSpPr>
            <a:spLocks noGrp="1"/>
          </p:cNvSpPr>
          <p:nvPr>
            <p:ph type="sldNum" sz="quarter" idx="12"/>
          </p:nvPr>
        </p:nvSpPr>
        <p:spPr/>
        <p:txBody>
          <a:bodyPr/>
          <a:lstStyle/>
          <a:p>
            <a:fld id="{43183C4C-EBF1-1A4D-90EC-74EBA7EEE60F}" type="slidenum">
              <a:rPr lang="en-US" smtClean="0"/>
              <a:pPr/>
              <a:t>12</a:t>
            </a:fld>
            <a:endParaRPr lang="en-US" dirty="0"/>
          </a:p>
        </p:txBody>
      </p:sp>
    </p:spTree>
    <p:extLst>
      <p:ext uri="{BB962C8B-B14F-4D97-AF65-F5344CB8AC3E}">
        <p14:creationId xmlns:p14="http://schemas.microsoft.com/office/powerpoint/2010/main" val="300421971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7AA63E-34C6-4233-A09B-40C6FACFE984}"/>
              </a:ext>
            </a:extLst>
          </p:cNvPr>
          <p:cNvGraphicFramePr>
            <a:graphicFrameLocks noGrp="1"/>
          </p:cNvGraphicFramePr>
          <p:nvPr>
            <p:ph idx="1"/>
            <p:extLst>
              <p:ext uri="{D42A27DB-BD31-4B8C-83A1-F6EECF244321}">
                <p14:modId xmlns:p14="http://schemas.microsoft.com/office/powerpoint/2010/main" val="288181372"/>
              </p:ext>
            </p:extLst>
          </p:nvPr>
        </p:nvGraphicFramePr>
        <p:xfrm>
          <a:off x="831850" y="1402080"/>
          <a:ext cx="9668510" cy="4678681"/>
        </p:xfrm>
        <a:graphic>
          <a:graphicData uri="http://schemas.openxmlformats.org/drawingml/2006/table">
            <a:tbl>
              <a:tblPr>
                <a:tableStyleId>{5C22544A-7EE6-4342-B048-85BDC9FD1C3A}</a:tableStyleId>
              </a:tblPr>
              <a:tblGrid>
                <a:gridCol w="9668510">
                  <a:extLst>
                    <a:ext uri="{9D8B030D-6E8A-4147-A177-3AD203B41FA5}">
                      <a16:colId xmlns:a16="http://schemas.microsoft.com/office/drawing/2014/main" val="1416568982"/>
                    </a:ext>
                  </a:extLst>
                </a:gridCol>
              </a:tblGrid>
              <a:tr h="668383">
                <a:tc>
                  <a:txBody>
                    <a:bodyPr/>
                    <a:lstStyle/>
                    <a:p>
                      <a:pPr algn="l" fontAlgn="ctr"/>
                      <a:r>
                        <a:rPr lang="en-US" sz="1800" u="none" strike="noStrike" dirty="0">
                          <a:effectLst/>
                        </a:rPr>
                        <a:t>Ensure Regular contact between CO and Emergency </a:t>
                      </a:r>
                      <a:r>
                        <a:rPr lang="en-US" sz="1800" u="none" strike="noStrike" dirty="0" err="1">
                          <a:effectLst/>
                        </a:rPr>
                        <a:t>SRHRiE</a:t>
                      </a:r>
                      <a:r>
                        <a:rPr lang="en-US" sz="1800" u="none" strike="noStrike" dirty="0">
                          <a:effectLst/>
                        </a:rPr>
                        <a:t> Global Team/Sector lead (at least annual)</a:t>
                      </a:r>
                      <a:endParaRPr lang="en-US" sz="1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664385748"/>
                  </a:ext>
                </a:extLst>
              </a:tr>
              <a:tr h="668383">
                <a:tc>
                  <a:txBody>
                    <a:bodyPr/>
                    <a:lstStyle/>
                    <a:p>
                      <a:pPr algn="l" fontAlgn="b"/>
                      <a:r>
                        <a:rPr lang="en-US" sz="1800" u="none" strike="noStrike">
                          <a:effectLst/>
                        </a:rPr>
                        <a:t>Collaborate with UNFPA through participation in SRH sub-working group (or health cluster) and efforts to operationalize global MOU</a:t>
                      </a:r>
                      <a:endParaRPr lang="en-US" sz="1800" b="0" i="0" u="none" strike="noStrike">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9833352"/>
                  </a:ext>
                </a:extLst>
              </a:tr>
              <a:tr h="668383">
                <a:tc>
                  <a:txBody>
                    <a:bodyPr/>
                    <a:lstStyle/>
                    <a:p>
                      <a:pPr algn="l" fontAlgn="ctr"/>
                      <a:r>
                        <a:rPr lang="en-US" sz="1800" u="none" strike="noStrike" dirty="0">
                          <a:effectLst/>
                        </a:rPr>
                        <a:t>Identify an SRHR focal point on CARE ERT</a:t>
                      </a:r>
                      <a:endParaRPr lang="en-US" sz="1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57747662"/>
                  </a:ext>
                </a:extLst>
              </a:tr>
              <a:tr h="668383">
                <a:tc>
                  <a:txBody>
                    <a:bodyPr/>
                    <a:lstStyle/>
                    <a:p>
                      <a:pPr algn="l" fontAlgn="ctr"/>
                      <a:r>
                        <a:rPr lang="en-US" sz="1800" u="none" strike="noStrike" dirty="0">
                          <a:effectLst/>
                        </a:rPr>
                        <a:t>Ensure suppliers/vendors of SRH items are on the approved vendor list</a:t>
                      </a:r>
                      <a:endParaRPr lang="en-US" sz="1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339912914"/>
                  </a:ext>
                </a:extLst>
              </a:tr>
              <a:tr h="668383">
                <a:tc>
                  <a:txBody>
                    <a:bodyPr/>
                    <a:lstStyle/>
                    <a:p>
                      <a:pPr algn="l" fontAlgn="t"/>
                      <a:r>
                        <a:rPr lang="en-US" sz="1800" u="none" strike="noStrike">
                          <a:effectLst/>
                        </a:rPr>
                        <a:t>Capacity building of team on MISP and CARE SRHRiE Minimum Commitments to gender and diversity </a:t>
                      </a:r>
                      <a:endParaRPr lang="en-US" sz="1800" b="0" i="0" u="none" strike="noStrike">
                        <a:solidFill>
                          <a:srgbClr val="FF0000"/>
                        </a:solidFill>
                        <a:effectLst/>
                        <a:latin typeface="Calibri" panose="020F0502020204030204" pitchFamily="34" charset="0"/>
                      </a:endParaRPr>
                    </a:p>
                  </a:txBody>
                  <a:tcPr marL="0" marR="0" marT="0" marB="0"/>
                </a:tc>
                <a:extLst>
                  <a:ext uri="{0D108BD9-81ED-4DB2-BD59-A6C34878D82A}">
                    <a16:rowId xmlns:a16="http://schemas.microsoft.com/office/drawing/2014/main" val="2829003192"/>
                  </a:ext>
                </a:extLst>
              </a:tr>
              <a:tr h="668383">
                <a:tc>
                  <a:txBody>
                    <a:bodyPr/>
                    <a:lstStyle/>
                    <a:p>
                      <a:pPr algn="l" fontAlgn="ctr"/>
                      <a:r>
                        <a:rPr lang="en-US" sz="1800" u="none" strike="noStrike">
                          <a:effectLst/>
                        </a:rPr>
                        <a:t>Map out referral pathways, health facilities and human resource capacities </a:t>
                      </a:r>
                      <a:endParaRPr lang="en-US" sz="1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347210520"/>
                  </a:ext>
                </a:extLst>
              </a:tr>
              <a:tr h="668383">
                <a:tc>
                  <a:txBody>
                    <a:bodyPr/>
                    <a:lstStyle/>
                    <a:p>
                      <a:pPr algn="l" fontAlgn="ctr"/>
                      <a:r>
                        <a:rPr lang="en-US" sz="1800" u="none" strike="noStrike" dirty="0">
                          <a:effectLst/>
                        </a:rPr>
                        <a:t>Ensure SRHR in standard rapid assessment tools</a:t>
                      </a:r>
                      <a:endParaRPr lang="en-US" sz="1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113158865"/>
                  </a:ext>
                </a:extLst>
              </a:tr>
            </a:tbl>
          </a:graphicData>
        </a:graphic>
      </p:graphicFrame>
      <p:sp>
        <p:nvSpPr>
          <p:cNvPr id="4" name="Title 3">
            <a:extLst>
              <a:ext uri="{FF2B5EF4-FFF2-40B4-BE49-F238E27FC236}">
                <a16:creationId xmlns:a16="http://schemas.microsoft.com/office/drawing/2014/main" id="{C450B522-C3FC-49B8-838E-E3AB3AD5A266}"/>
              </a:ext>
            </a:extLst>
          </p:cNvPr>
          <p:cNvSpPr>
            <a:spLocks noGrp="1"/>
          </p:cNvSpPr>
          <p:nvPr>
            <p:ph type="title"/>
          </p:nvPr>
        </p:nvSpPr>
        <p:spPr/>
        <p:txBody>
          <a:bodyPr/>
          <a:lstStyle/>
          <a:p>
            <a:r>
              <a:rPr lang="en-US" dirty="0"/>
              <a:t>Minimum Preparedness Actions for </a:t>
            </a:r>
            <a:r>
              <a:rPr lang="en-US" dirty="0" err="1"/>
              <a:t>SRHRiE</a:t>
            </a:r>
            <a:endParaRPr lang="en-US" dirty="0"/>
          </a:p>
        </p:txBody>
      </p:sp>
      <p:sp>
        <p:nvSpPr>
          <p:cNvPr id="5" name="Slide Number Placeholder 4">
            <a:extLst>
              <a:ext uri="{FF2B5EF4-FFF2-40B4-BE49-F238E27FC236}">
                <a16:creationId xmlns:a16="http://schemas.microsoft.com/office/drawing/2014/main" id="{6A6465F5-3E8B-4A07-A946-DACE5EAFE6D7}"/>
              </a:ext>
            </a:extLst>
          </p:cNvPr>
          <p:cNvSpPr>
            <a:spLocks noGrp="1"/>
          </p:cNvSpPr>
          <p:nvPr>
            <p:ph type="sldNum" sz="quarter" idx="12"/>
          </p:nvPr>
        </p:nvSpPr>
        <p:spPr/>
        <p:txBody>
          <a:bodyPr/>
          <a:lstStyle/>
          <a:p>
            <a:fld id="{43183C4C-EBF1-1A4D-90EC-74EBA7EEE60F}" type="slidenum">
              <a:rPr lang="en-US" smtClean="0"/>
              <a:pPr/>
              <a:t>13</a:t>
            </a:fld>
            <a:endParaRPr lang="en-US" dirty="0"/>
          </a:p>
        </p:txBody>
      </p:sp>
    </p:spTree>
    <p:extLst>
      <p:ext uri="{BB962C8B-B14F-4D97-AF65-F5344CB8AC3E}">
        <p14:creationId xmlns:p14="http://schemas.microsoft.com/office/powerpoint/2010/main" val="208470773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val 83">
            <a:extLst>
              <a:ext uri="{FF2B5EF4-FFF2-40B4-BE49-F238E27FC236}">
                <a16:creationId xmlns:a16="http://schemas.microsoft.com/office/drawing/2014/main" id="{FB0E0DA3-E3AF-4F7F-80F2-A930A4D19F5C}"/>
              </a:ext>
            </a:extLst>
          </p:cNvPr>
          <p:cNvSpPr/>
          <p:nvPr/>
        </p:nvSpPr>
        <p:spPr>
          <a:xfrm>
            <a:off x="2405097" y="1029598"/>
            <a:ext cx="2086317" cy="1391271"/>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83" name="Oval 82">
            <a:extLst>
              <a:ext uri="{FF2B5EF4-FFF2-40B4-BE49-F238E27FC236}">
                <a16:creationId xmlns:a16="http://schemas.microsoft.com/office/drawing/2014/main" id="{CDF5136E-3727-4BB2-9E7D-C272D0036F85}"/>
              </a:ext>
            </a:extLst>
          </p:cNvPr>
          <p:cNvSpPr/>
          <p:nvPr/>
        </p:nvSpPr>
        <p:spPr>
          <a:xfrm>
            <a:off x="2092638" y="2679570"/>
            <a:ext cx="2086317" cy="1391271"/>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82" name="Oval 81">
            <a:extLst>
              <a:ext uri="{FF2B5EF4-FFF2-40B4-BE49-F238E27FC236}">
                <a16:creationId xmlns:a16="http://schemas.microsoft.com/office/drawing/2014/main" id="{3B9A6DED-466D-49D7-B426-D839F2FCB337}"/>
              </a:ext>
            </a:extLst>
          </p:cNvPr>
          <p:cNvSpPr/>
          <p:nvPr/>
        </p:nvSpPr>
        <p:spPr>
          <a:xfrm>
            <a:off x="2360992" y="4301851"/>
            <a:ext cx="2086317" cy="1391271"/>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81" name="Oval 80">
            <a:extLst>
              <a:ext uri="{FF2B5EF4-FFF2-40B4-BE49-F238E27FC236}">
                <a16:creationId xmlns:a16="http://schemas.microsoft.com/office/drawing/2014/main" id="{94CA4B9D-875D-4FAB-B80E-FD396D5934E1}"/>
              </a:ext>
            </a:extLst>
          </p:cNvPr>
          <p:cNvSpPr/>
          <p:nvPr/>
        </p:nvSpPr>
        <p:spPr>
          <a:xfrm>
            <a:off x="7743975" y="4220099"/>
            <a:ext cx="2086317" cy="1391271"/>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80" name="Oval 79">
            <a:extLst>
              <a:ext uri="{FF2B5EF4-FFF2-40B4-BE49-F238E27FC236}">
                <a16:creationId xmlns:a16="http://schemas.microsoft.com/office/drawing/2014/main" id="{5282E739-FB8F-4442-9354-EB94B3AC5B04}"/>
              </a:ext>
            </a:extLst>
          </p:cNvPr>
          <p:cNvSpPr/>
          <p:nvPr/>
        </p:nvSpPr>
        <p:spPr>
          <a:xfrm>
            <a:off x="7704960" y="1058154"/>
            <a:ext cx="2086317" cy="1391271"/>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74" name="Oval 73">
            <a:extLst>
              <a:ext uri="{FF2B5EF4-FFF2-40B4-BE49-F238E27FC236}">
                <a16:creationId xmlns:a16="http://schemas.microsoft.com/office/drawing/2014/main" id="{E118D26C-3DBA-46FD-B653-7276C1FD9358}"/>
              </a:ext>
            </a:extLst>
          </p:cNvPr>
          <p:cNvSpPr/>
          <p:nvPr/>
        </p:nvSpPr>
        <p:spPr>
          <a:xfrm>
            <a:off x="4911194" y="4653713"/>
            <a:ext cx="2373092" cy="862355"/>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72" name="Oval 71">
            <a:extLst>
              <a:ext uri="{FF2B5EF4-FFF2-40B4-BE49-F238E27FC236}">
                <a16:creationId xmlns:a16="http://schemas.microsoft.com/office/drawing/2014/main" id="{FCE3E4F9-819A-44F5-88C6-2A4C8FBC96A6}"/>
              </a:ext>
            </a:extLst>
          </p:cNvPr>
          <p:cNvSpPr/>
          <p:nvPr/>
        </p:nvSpPr>
        <p:spPr>
          <a:xfrm>
            <a:off x="8016800" y="2655786"/>
            <a:ext cx="2086317" cy="1391271"/>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69" name="Oval 68">
            <a:extLst>
              <a:ext uri="{FF2B5EF4-FFF2-40B4-BE49-F238E27FC236}">
                <a16:creationId xmlns:a16="http://schemas.microsoft.com/office/drawing/2014/main" id="{41E313ED-21A5-4CC0-A178-0C39598B7E24}"/>
              </a:ext>
            </a:extLst>
          </p:cNvPr>
          <p:cNvSpPr/>
          <p:nvPr/>
        </p:nvSpPr>
        <p:spPr>
          <a:xfrm>
            <a:off x="4943240" y="1507368"/>
            <a:ext cx="2373092" cy="862355"/>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pic>
        <p:nvPicPr>
          <p:cNvPr id="4" name="Picture 3">
            <a:extLst>
              <a:ext uri="{FF2B5EF4-FFF2-40B4-BE49-F238E27FC236}">
                <a16:creationId xmlns:a16="http://schemas.microsoft.com/office/drawing/2014/main" id="{6301B265-660E-49D8-AB19-7B0EF1EBE66D}"/>
              </a:ext>
            </a:extLst>
          </p:cNvPr>
          <p:cNvPicPr/>
          <p:nvPr/>
        </p:nvPicPr>
        <p:blipFill>
          <a:blip r:embed="rId3">
            <a:extLst>
              <a:ext uri="{28A0092B-C50C-407E-A947-70E740481C1C}">
                <a14:useLocalDpi xmlns:a14="http://schemas.microsoft.com/office/drawing/2010/main" val="0"/>
              </a:ext>
            </a:extLst>
          </a:blip>
          <a:stretch>
            <a:fillRect/>
          </a:stretch>
        </p:blipFill>
        <p:spPr>
          <a:xfrm>
            <a:off x="2584594" y="1451199"/>
            <a:ext cx="634306" cy="531485"/>
          </a:xfrm>
          <a:prstGeom prst="rect">
            <a:avLst/>
          </a:prstGeom>
        </p:spPr>
      </p:pic>
      <p:sp>
        <p:nvSpPr>
          <p:cNvPr id="5" name="TextBox 4">
            <a:extLst>
              <a:ext uri="{FF2B5EF4-FFF2-40B4-BE49-F238E27FC236}">
                <a16:creationId xmlns:a16="http://schemas.microsoft.com/office/drawing/2014/main" id="{8A1F012B-E07D-47DA-BD9C-1FDC471E898E}"/>
              </a:ext>
            </a:extLst>
          </p:cNvPr>
          <p:cNvSpPr txBox="1"/>
          <p:nvPr/>
        </p:nvSpPr>
        <p:spPr>
          <a:xfrm>
            <a:off x="3096593" y="1459783"/>
            <a:ext cx="1314974" cy="738664"/>
          </a:xfrm>
          <a:prstGeom prst="rect">
            <a:avLst/>
          </a:prstGeom>
          <a:noFill/>
        </p:spPr>
        <p:txBody>
          <a:bodyPr wrap="square" rtlCol="0">
            <a:spAutoFit/>
          </a:bodyPr>
          <a:lstStyle/>
          <a:p>
            <a:pPr algn="ctr" defTabSz="685800"/>
            <a:r>
              <a:rPr lang="en-US" sz="1050" b="1" dirty="0">
                <a:solidFill>
                  <a:prstClr val="white">
                    <a:lumMod val="50000"/>
                  </a:prstClr>
                </a:solidFill>
                <a:latin typeface="Calibri" panose="020F0502020204030204"/>
              </a:rPr>
              <a:t>Competency-based training for healthcare providers</a:t>
            </a:r>
          </a:p>
        </p:txBody>
      </p:sp>
      <p:pic>
        <p:nvPicPr>
          <p:cNvPr id="8" name="Picture 7">
            <a:extLst>
              <a:ext uri="{FF2B5EF4-FFF2-40B4-BE49-F238E27FC236}">
                <a16:creationId xmlns:a16="http://schemas.microsoft.com/office/drawing/2014/main" id="{A0665BDE-D4DE-423E-960B-FF31126ADB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6251" y="4729115"/>
            <a:ext cx="696335" cy="561047"/>
          </a:xfrm>
          <a:prstGeom prst="rect">
            <a:avLst/>
          </a:prstGeom>
        </p:spPr>
      </p:pic>
      <p:sp>
        <p:nvSpPr>
          <p:cNvPr id="9" name="Rectangle 8">
            <a:extLst>
              <a:ext uri="{FF2B5EF4-FFF2-40B4-BE49-F238E27FC236}">
                <a16:creationId xmlns:a16="http://schemas.microsoft.com/office/drawing/2014/main" id="{B00C3643-D951-458C-8AAF-D1960FE1A4CE}"/>
              </a:ext>
            </a:extLst>
          </p:cNvPr>
          <p:cNvSpPr/>
          <p:nvPr/>
        </p:nvSpPr>
        <p:spPr>
          <a:xfrm>
            <a:off x="3008405" y="4574705"/>
            <a:ext cx="1300169" cy="900246"/>
          </a:xfrm>
          <a:prstGeom prst="rect">
            <a:avLst/>
          </a:prstGeom>
        </p:spPr>
        <p:txBody>
          <a:bodyPr wrap="square">
            <a:spAutoFit/>
          </a:bodyPr>
          <a:lstStyle/>
          <a:p>
            <a:pPr algn="ctr" defTabSz="685800"/>
            <a:r>
              <a:rPr lang="en-US" sz="1050" b="1" dirty="0">
                <a:solidFill>
                  <a:prstClr val="white">
                    <a:lumMod val="50000"/>
                  </a:prstClr>
                </a:solidFill>
                <a:latin typeface="Calibri" panose="020F0502020204030204"/>
                <a:ea typeface="Calibri" panose="020F0502020204030204" pitchFamily="34" charset="0"/>
                <a:cs typeface="Times New Roman" panose="02020603050405020304" pitchFamily="18" charset="0"/>
              </a:rPr>
              <a:t>Assess and address social and gender norms.            (Community engagement/SAA)</a:t>
            </a:r>
            <a:endParaRPr lang="en-US" sz="1050" b="1" dirty="0">
              <a:solidFill>
                <a:prstClr val="white">
                  <a:lumMod val="50000"/>
                </a:prstClr>
              </a:solidFill>
              <a:latin typeface="Calibri" panose="020F0502020204030204"/>
            </a:endParaRPr>
          </a:p>
        </p:txBody>
      </p:sp>
      <p:pic>
        <p:nvPicPr>
          <p:cNvPr id="11" name="Picture 10">
            <a:extLst>
              <a:ext uri="{FF2B5EF4-FFF2-40B4-BE49-F238E27FC236}">
                <a16:creationId xmlns:a16="http://schemas.microsoft.com/office/drawing/2014/main" id="{E1C79416-AAF8-45D8-A4DA-7E704FBBE1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4828" y="2980191"/>
            <a:ext cx="720644" cy="624901"/>
          </a:xfrm>
          <a:prstGeom prst="rect">
            <a:avLst/>
          </a:prstGeom>
        </p:spPr>
      </p:pic>
      <p:sp>
        <p:nvSpPr>
          <p:cNvPr id="12" name="TextBox 11">
            <a:extLst>
              <a:ext uri="{FF2B5EF4-FFF2-40B4-BE49-F238E27FC236}">
                <a16:creationId xmlns:a16="http://schemas.microsoft.com/office/drawing/2014/main" id="{845EA47A-E67B-4870-8BC7-7FC2552D657A}"/>
              </a:ext>
            </a:extLst>
          </p:cNvPr>
          <p:cNvSpPr txBox="1"/>
          <p:nvPr/>
        </p:nvSpPr>
        <p:spPr>
          <a:xfrm>
            <a:off x="3071574" y="994412"/>
            <a:ext cx="6024801" cy="507831"/>
          </a:xfrm>
          <a:prstGeom prst="rect">
            <a:avLst/>
          </a:prstGeom>
          <a:noFill/>
        </p:spPr>
        <p:txBody>
          <a:bodyPr wrap="square" rtlCol="0">
            <a:spAutoFit/>
          </a:bodyPr>
          <a:lstStyle/>
          <a:p>
            <a:pPr algn="ctr" defTabSz="685800"/>
            <a:r>
              <a:rPr lang="en-US" sz="2700" b="1" dirty="0">
                <a:solidFill>
                  <a:prstClr val="white">
                    <a:lumMod val="50000"/>
                  </a:prstClr>
                </a:solidFill>
                <a:latin typeface="Calibri" panose="020F0502020204030204"/>
              </a:rPr>
              <a:t>SAFPAC MODEL</a:t>
            </a:r>
          </a:p>
        </p:txBody>
      </p:sp>
      <p:sp>
        <p:nvSpPr>
          <p:cNvPr id="17" name="Rectangle 16">
            <a:extLst>
              <a:ext uri="{FF2B5EF4-FFF2-40B4-BE49-F238E27FC236}">
                <a16:creationId xmlns:a16="http://schemas.microsoft.com/office/drawing/2014/main" id="{0428DAB0-A4A9-4FB9-A2A8-6C7637C7AD84}"/>
              </a:ext>
            </a:extLst>
          </p:cNvPr>
          <p:cNvSpPr/>
          <p:nvPr/>
        </p:nvSpPr>
        <p:spPr>
          <a:xfrm>
            <a:off x="2888698" y="3169894"/>
            <a:ext cx="1258232" cy="415498"/>
          </a:xfrm>
          <a:prstGeom prst="rect">
            <a:avLst/>
          </a:prstGeom>
        </p:spPr>
        <p:txBody>
          <a:bodyPr wrap="square">
            <a:spAutoFit/>
          </a:bodyPr>
          <a:lstStyle/>
          <a:p>
            <a:pPr algn="ctr" defTabSz="685800"/>
            <a:r>
              <a:rPr lang="en-US" sz="1050" b="1" dirty="0">
                <a:solidFill>
                  <a:prstClr val="white">
                    <a:lumMod val="50000"/>
                  </a:prstClr>
                </a:solidFill>
                <a:latin typeface="Calibri" panose="020F0502020204030204"/>
                <a:ea typeface="Calibri" panose="020F0502020204030204" pitchFamily="34" charset="0"/>
                <a:cs typeface="Times New Roman" panose="02020603050405020304" pitchFamily="18" charset="0"/>
              </a:rPr>
              <a:t>Assess and address negative attitudes</a:t>
            </a:r>
            <a:endParaRPr lang="en-US" sz="1050" b="1" dirty="0">
              <a:solidFill>
                <a:prstClr val="white">
                  <a:lumMod val="50000"/>
                </a:prstClr>
              </a:solidFill>
              <a:latin typeface="Calibri" panose="020F0502020204030204"/>
            </a:endParaRPr>
          </a:p>
        </p:txBody>
      </p:sp>
      <p:pic>
        <p:nvPicPr>
          <p:cNvPr id="19" name="Picture 18">
            <a:extLst>
              <a:ext uri="{FF2B5EF4-FFF2-40B4-BE49-F238E27FC236}">
                <a16:creationId xmlns:a16="http://schemas.microsoft.com/office/drawing/2014/main" id="{66771DD8-3A63-4168-BCF2-7A0A35701B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1269" y="1663484"/>
            <a:ext cx="634306" cy="540066"/>
          </a:xfrm>
          <a:prstGeom prst="rect">
            <a:avLst/>
          </a:prstGeom>
        </p:spPr>
      </p:pic>
      <p:sp>
        <p:nvSpPr>
          <p:cNvPr id="20" name="Rectangle 19">
            <a:extLst>
              <a:ext uri="{FF2B5EF4-FFF2-40B4-BE49-F238E27FC236}">
                <a16:creationId xmlns:a16="http://schemas.microsoft.com/office/drawing/2014/main" id="{5B242CCE-6B8E-4B7A-AAE0-36F0BB631047}"/>
              </a:ext>
            </a:extLst>
          </p:cNvPr>
          <p:cNvSpPr/>
          <p:nvPr/>
        </p:nvSpPr>
        <p:spPr>
          <a:xfrm>
            <a:off x="5695492" y="1742506"/>
            <a:ext cx="1491452" cy="415498"/>
          </a:xfrm>
          <a:prstGeom prst="rect">
            <a:avLst/>
          </a:prstGeom>
        </p:spPr>
        <p:txBody>
          <a:bodyPr wrap="square">
            <a:spAutoFit/>
          </a:bodyPr>
          <a:lstStyle/>
          <a:p>
            <a:pPr algn="ctr" defTabSz="685800"/>
            <a:r>
              <a:rPr lang="en-US" sz="1050" b="1" dirty="0">
                <a:solidFill>
                  <a:prstClr val="white">
                    <a:lumMod val="50000"/>
                  </a:prstClr>
                </a:solidFill>
                <a:latin typeface="Calibri" panose="020F0502020204030204"/>
                <a:ea typeface="Calibri" panose="020F0502020204030204" pitchFamily="34" charset="0"/>
                <a:cs typeface="Times New Roman" panose="02020603050405020304" pitchFamily="18" charset="0"/>
              </a:rPr>
              <a:t>Strengthen the supply chain system</a:t>
            </a:r>
            <a:endParaRPr lang="en-US" sz="1050" b="1" dirty="0">
              <a:solidFill>
                <a:prstClr val="white">
                  <a:lumMod val="50000"/>
                </a:prstClr>
              </a:solidFill>
              <a:latin typeface="Calibri" panose="020F0502020204030204"/>
            </a:endParaRPr>
          </a:p>
        </p:txBody>
      </p:sp>
      <p:pic>
        <p:nvPicPr>
          <p:cNvPr id="22" name="Picture 21">
            <a:extLst>
              <a:ext uri="{FF2B5EF4-FFF2-40B4-BE49-F238E27FC236}">
                <a16:creationId xmlns:a16="http://schemas.microsoft.com/office/drawing/2014/main" id="{F17580DA-029F-4B0D-81A9-50FCB00A09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4486" y="2985455"/>
            <a:ext cx="750377" cy="644252"/>
          </a:xfrm>
          <a:prstGeom prst="rect">
            <a:avLst/>
          </a:prstGeom>
        </p:spPr>
      </p:pic>
      <p:sp>
        <p:nvSpPr>
          <p:cNvPr id="23" name="TextBox 22">
            <a:extLst>
              <a:ext uri="{FF2B5EF4-FFF2-40B4-BE49-F238E27FC236}">
                <a16:creationId xmlns:a16="http://schemas.microsoft.com/office/drawing/2014/main" id="{8D94F2F7-D8B1-4FE6-8CB1-AA11B904B1E0}"/>
              </a:ext>
            </a:extLst>
          </p:cNvPr>
          <p:cNvSpPr txBox="1"/>
          <p:nvPr/>
        </p:nvSpPr>
        <p:spPr>
          <a:xfrm>
            <a:off x="8691944" y="3136766"/>
            <a:ext cx="1424940" cy="415498"/>
          </a:xfrm>
          <a:prstGeom prst="rect">
            <a:avLst/>
          </a:prstGeom>
          <a:noFill/>
        </p:spPr>
        <p:txBody>
          <a:bodyPr wrap="square" rtlCol="0">
            <a:spAutoFit/>
          </a:bodyPr>
          <a:lstStyle/>
          <a:p>
            <a:pPr algn="ctr" defTabSz="685800"/>
            <a:r>
              <a:rPr lang="en-US" sz="1050" b="1" dirty="0">
                <a:solidFill>
                  <a:prstClr val="white">
                    <a:lumMod val="50000"/>
                  </a:prstClr>
                </a:solidFill>
                <a:latin typeface="Calibri" panose="020F0502020204030204"/>
              </a:rPr>
              <a:t>Data for decision making</a:t>
            </a:r>
          </a:p>
        </p:txBody>
      </p:sp>
      <p:pic>
        <p:nvPicPr>
          <p:cNvPr id="25" name="Picture 24">
            <a:extLst>
              <a:ext uri="{FF2B5EF4-FFF2-40B4-BE49-F238E27FC236}">
                <a16:creationId xmlns:a16="http://schemas.microsoft.com/office/drawing/2014/main" id="{BA164448-E6F0-4105-BD91-28041D415A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73622" y="4559744"/>
            <a:ext cx="674496" cy="589702"/>
          </a:xfrm>
          <a:prstGeom prst="rect">
            <a:avLst/>
          </a:prstGeom>
        </p:spPr>
      </p:pic>
      <p:sp>
        <p:nvSpPr>
          <p:cNvPr id="26" name="TextBox 25">
            <a:extLst>
              <a:ext uri="{FF2B5EF4-FFF2-40B4-BE49-F238E27FC236}">
                <a16:creationId xmlns:a16="http://schemas.microsoft.com/office/drawing/2014/main" id="{22CCBDA7-6891-4091-9545-0FD1B71B9C8B}"/>
              </a:ext>
            </a:extLst>
          </p:cNvPr>
          <p:cNvSpPr txBox="1"/>
          <p:nvPr/>
        </p:nvSpPr>
        <p:spPr>
          <a:xfrm>
            <a:off x="5746448" y="4941621"/>
            <a:ext cx="1311689" cy="415498"/>
          </a:xfrm>
          <a:prstGeom prst="rect">
            <a:avLst/>
          </a:prstGeom>
          <a:noFill/>
        </p:spPr>
        <p:txBody>
          <a:bodyPr wrap="square" rtlCol="0">
            <a:spAutoFit/>
          </a:bodyPr>
          <a:lstStyle/>
          <a:p>
            <a:pPr algn="ctr" defTabSz="685800"/>
            <a:r>
              <a:rPr lang="en-US" sz="1050" b="1" dirty="0">
                <a:solidFill>
                  <a:prstClr val="white">
                    <a:lumMod val="50000"/>
                  </a:prstClr>
                </a:solidFill>
                <a:latin typeface="Calibri" panose="020F0502020204030204"/>
              </a:rPr>
              <a:t>Supportive Supervision</a:t>
            </a:r>
          </a:p>
        </p:txBody>
      </p:sp>
      <p:pic>
        <p:nvPicPr>
          <p:cNvPr id="28" name="Picture 27">
            <a:extLst>
              <a:ext uri="{FF2B5EF4-FFF2-40B4-BE49-F238E27FC236}">
                <a16:creationId xmlns:a16="http://schemas.microsoft.com/office/drawing/2014/main" id="{791923CF-A9BE-4CAC-95B9-BCF6FB03034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21560" y="4679763"/>
            <a:ext cx="801623" cy="676799"/>
          </a:xfrm>
          <a:prstGeom prst="rect">
            <a:avLst/>
          </a:prstGeom>
        </p:spPr>
      </p:pic>
      <p:sp>
        <p:nvSpPr>
          <p:cNvPr id="29" name="TextBox 28">
            <a:extLst>
              <a:ext uri="{FF2B5EF4-FFF2-40B4-BE49-F238E27FC236}">
                <a16:creationId xmlns:a16="http://schemas.microsoft.com/office/drawing/2014/main" id="{68B79682-C759-48F1-877C-4101A93EB4F6}"/>
              </a:ext>
            </a:extLst>
          </p:cNvPr>
          <p:cNvSpPr txBox="1"/>
          <p:nvPr/>
        </p:nvSpPr>
        <p:spPr>
          <a:xfrm>
            <a:off x="8471148" y="4745414"/>
            <a:ext cx="1216457" cy="415498"/>
          </a:xfrm>
          <a:prstGeom prst="rect">
            <a:avLst/>
          </a:prstGeom>
          <a:noFill/>
        </p:spPr>
        <p:txBody>
          <a:bodyPr wrap="square" rtlCol="0">
            <a:spAutoFit/>
          </a:bodyPr>
          <a:lstStyle/>
          <a:p>
            <a:pPr algn="ctr" defTabSz="685800"/>
            <a:r>
              <a:rPr lang="en-US" sz="1050" b="1" dirty="0">
                <a:solidFill>
                  <a:prstClr val="white">
                    <a:lumMod val="50000"/>
                  </a:prstClr>
                </a:solidFill>
                <a:latin typeface="Calibri" panose="020F0502020204030204"/>
              </a:rPr>
              <a:t>On-the-job coaching</a:t>
            </a:r>
          </a:p>
        </p:txBody>
      </p:sp>
      <p:pic>
        <p:nvPicPr>
          <p:cNvPr id="31" name="Picture 30">
            <a:extLst>
              <a:ext uri="{FF2B5EF4-FFF2-40B4-BE49-F238E27FC236}">
                <a16:creationId xmlns:a16="http://schemas.microsoft.com/office/drawing/2014/main" id="{62DA3096-0148-42B6-95D2-D3CA2AFB60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14231" y="1420719"/>
            <a:ext cx="683186" cy="569972"/>
          </a:xfrm>
          <a:prstGeom prst="rect">
            <a:avLst/>
          </a:prstGeom>
        </p:spPr>
      </p:pic>
      <p:sp>
        <p:nvSpPr>
          <p:cNvPr id="32" name="TextBox 31">
            <a:extLst>
              <a:ext uri="{FF2B5EF4-FFF2-40B4-BE49-F238E27FC236}">
                <a16:creationId xmlns:a16="http://schemas.microsoft.com/office/drawing/2014/main" id="{8FBC2B9A-D07A-4567-824D-10E7008699CF}"/>
              </a:ext>
            </a:extLst>
          </p:cNvPr>
          <p:cNvSpPr txBox="1"/>
          <p:nvPr/>
        </p:nvSpPr>
        <p:spPr>
          <a:xfrm>
            <a:off x="8369647" y="1571875"/>
            <a:ext cx="1406777" cy="415498"/>
          </a:xfrm>
          <a:prstGeom prst="rect">
            <a:avLst/>
          </a:prstGeom>
          <a:noFill/>
        </p:spPr>
        <p:txBody>
          <a:bodyPr wrap="square" rtlCol="0">
            <a:spAutoFit/>
          </a:bodyPr>
          <a:lstStyle/>
          <a:p>
            <a:pPr algn="ctr" defTabSz="685800"/>
            <a:r>
              <a:rPr lang="en-US" sz="1050" b="1" dirty="0">
                <a:solidFill>
                  <a:prstClr val="white">
                    <a:lumMod val="50000"/>
                  </a:prstClr>
                </a:solidFill>
                <a:latin typeface="Calibri" panose="020F0502020204030204"/>
              </a:rPr>
              <a:t>Readiness for emergency response</a:t>
            </a:r>
          </a:p>
        </p:txBody>
      </p:sp>
      <p:sp>
        <p:nvSpPr>
          <p:cNvPr id="21" name="Oval 20">
            <a:extLst>
              <a:ext uri="{FF2B5EF4-FFF2-40B4-BE49-F238E27FC236}">
                <a16:creationId xmlns:a16="http://schemas.microsoft.com/office/drawing/2014/main" id="{7A358115-4660-454A-9AC3-FA8D14AAF260}"/>
              </a:ext>
            </a:extLst>
          </p:cNvPr>
          <p:cNvSpPr/>
          <p:nvPr/>
        </p:nvSpPr>
        <p:spPr>
          <a:xfrm>
            <a:off x="4442683" y="2731631"/>
            <a:ext cx="3273756" cy="157022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7000"/>
              </a:lnSpc>
              <a:spcAft>
                <a:spcPts val="600"/>
              </a:spcAft>
            </a:pPr>
            <a:r>
              <a:rPr lang="en-US" sz="1350" b="1" dirty="0">
                <a:solidFill>
                  <a:srgbClr val="FFFFFF"/>
                </a:solidFill>
                <a:latin typeface="Calibri" panose="020F0502020204030204"/>
                <a:ea typeface="Calibri" panose="020F0502020204030204" pitchFamily="34" charset="0"/>
                <a:cs typeface="Times New Roman" panose="02020603050405020304" pitchFamily="18" charset="0"/>
              </a:rPr>
              <a:t>Women and girls exercise their rights and have access to high quality of family planning services and post-abortion care MISP services in crisis affected settings</a:t>
            </a:r>
            <a:endParaRPr lang="en-US" sz="1350" dirty="0">
              <a:solidFill>
                <a:prstClr val="white"/>
              </a:solidFill>
              <a:latin typeface="Calibri" panose="020F0502020204030204"/>
              <a:ea typeface="Calibri" panose="020F0502020204030204" pitchFamily="34" charset="0"/>
              <a:cs typeface="Times New Roman" panose="02020603050405020304" pitchFamily="18" charset="0"/>
            </a:endParaRPr>
          </a:p>
        </p:txBody>
      </p:sp>
      <p:sp>
        <p:nvSpPr>
          <p:cNvPr id="27" name="Rectangle: Rounded Corners 26">
            <a:extLst>
              <a:ext uri="{FF2B5EF4-FFF2-40B4-BE49-F238E27FC236}">
                <a16:creationId xmlns:a16="http://schemas.microsoft.com/office/drawing/2014/main" id="{E971C336-CDAE-4B0C-99FC-0A1230881005}"/>
              </a:ext>
            </a:extLst>
          </p:cNvPr>
          <p:cNvSpPr/>
          <p:nvPr/>
        </p:nvSpPr>
        <p:spPr>
          <a:xfrm>
            <a:off x="3849664" y="5657045"/>
            <a:ext cx="4699748" cy="332601"/>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b="1">
                <a:solidFill>
                  <a:prstClr val="white">
                    <a:lumMod val="50000"/>
                  </a:prstClr>
                </a:solidFill>
                <a:latin typeface="Calibri" panose="020F0502020204030204"/>
              </a:rPr>
              <a:t>Document, learn and share</a:t>
            </a:r>
            <a:r>
              <a:rPr lang="en-US" sz="1350">
                <a:solidFill>
                  <a:prstClr val="white">
                    <a:lumMod val="50000"/>
                  </a:prstClr>
                </a:solidFill>
                <a:latin typeface="Calibri" panose="020F0502020204030204"/>
              </a:rPr>
              <a:t>.</a:t>
            </a:r>
            <a:endParaRPr lang="en-US" sz="1350" dirty="0">
              <a:solidFill>
                <a:prstClr val="white">
                  <a:lumMod val="50000"/>
                </a:prstClr>
              </a:solidFill>
              <a:latin typeface="Calibri" panose="020F0502020204030204"/>
            </a:endParaRPr>
          </a:p>
        </p:txBody>
      </p:sp>
      <p:sp>
        <p:nvSpPr>
          <p:cNvPr id="61" name="Rectangle: Rounded Corners 60">
            <a:extLst>
              <a:ext uri="{FF2B5EF4-FFF2-40B4-BE49-F238E27FC236}">
                <a16:creationId xmlns:a16="http://schemas.microsoft.com/office/drawing/2014/main" id="{88B484F1-8C9E-4DE7-B941-AF944FD36D7E}"/>
              </a:ext>
            </a:extLst>
          </p:cNvPr>
          <p:cNvSpPr/>
          <p:nvPr/>
        </p:nvSpPr>
        <p:spPr>
          <a:xfrm rot="16200000">
            <a:off x="-539614" y="3379056"/>
            <a:ext cx="4699748" cy="332601"/>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lumMod val="50000"/>
                </a:prstClr>
              </a:solidFill>
              <a:latin typeface="Calibri" panose="020F0502020204030204"/>
            </a:endParaRPr>
          </a:p>
        </p:txBody>
      </p:sp>
      <p:sp>
        <p:nvSpPr>
          <p:cNvPr id="62" name="Rectangle 61">
            <a:extLst>
              <a:ext uri="{FF2B5EF4-FFF2-40B4-BE49-F238E27FC236}">
                <a16:creationId xmlns:a16="http://schemas.microsoft.com/office/drawing/2014/main" id="{747C1A7C-EECA-46BC-B8F0-1F5D13799B71}"/>
              </a:ext>
            </a:extLst>
          </p:cNvPr>
          <p:cNvSpPr/>
          <p:nvPr/>
        </p:nvSpPr>
        <p:spPr>
          <a:xfrm rot="16200000">
            <a:off x="-546611" y="3392944"/>
            <a:ext cx="4699749" cy="304827"/>
          </a:xfrm>
          <a:prstGeom prst="rect">
            <a:avLst/>
          </a:prstGeom>
        </p:spPr>
        <p:txBody>
          <a:bodyPr wrap="square">
            <a:spAutoFit/>
          </a:bodyPr>
          <a:lstStyle/>
          <a:p>
            <a:pPr algn="ctr" defTabSz="685800">
              <a:lnSpc>
                <a:spcPct val="107000"/>
              </a:lnSpc>
              <a:spcAft>
                <a:spcPts val="600"/>
              </a:spcAft>
            </a:pPr>
            <a:r>
              <a:rPr lang="en-US" sz="1350" b="1"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rPr>
              <a:t>Policy and Advocacy</a:t>
            </a:r>
          </a:p>
        </p:txBody>
      </p:sp>
      <p:sp>
        <p:nvSpPr>
          <p:cNvPr id="63" name="Rectangle: Rounded Corners 62">
            <a:extLst>
              <a:ext uri="{FF2B5EF4-FFF2-40B4-BE49-F238E27FC236}">
                <a16:creationId xmlns:a16="http://schemas.microsoft.com/office/drawing/2014/main" id="{7BF2CF9F-4D8E-4FDE-86B5-221BC5965CAD}"/>
              </a:ext>
            </a:extLst>
          </p:cNvPr>
          <p:cNvSpPr/>
          <p:nvPr/>
        </p:nvSpPr>
        <p:spPr>
          <a:xfrm rot="5400000">
            <a:off x="8035345" y="3379056"/>
            <a:ext cx="4699748" cy="332601"/>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lumMod val="50000"/>
                </a:prstClr>
              </a:solidFill>
              <a:latin typeface="Calibri" panose="020F0502020204030204"/>
            </a:endParaRPr>
          </a:p>
        </p:txBody>
      </p:sp>
      <p:sp>
        <p:nvSpPr>
          <p:cNvPr id="64" name="Rectangle 63">
            <a:extLst>
              <a:ext uri="{FF2B5EF4-FFF2-40B4-BE49-F238E27FC236}">
                <a16:creationId xmlns:a16="http://schemas.microsoft.com/office/drawing/2014/main" id="{4EDBABA5-5C03-4447-8755-3AE8C674537D}"/>
              </a:ext>
            </a:extLst>
          </p:cNvPr>
          <p:cNvSpPr/>
          <p:nvPr/>
        </p:nvSpPr>
        <p:spPr>
          <a:xfrm rot="5400000">
            <a:off x="8028350" y="3392944"/>
            <a:ext cx="4699749" cy="304827"/>
          </a:xfrm>
          <a:prstGeom prst="rect">
            <a:avLst/>
          </a:prstGeom>
        </p:spPr>
        <p:txBody>
          <a:bodyPr wrap="square">
            <a:spAutoFit/>
          </a:bodyPr>
          <a:lstStyle/>
          <a:p>
            <a:pPr algn="ctr" defTabSz="685800">
              <a:lnSpc>
                <a:spcPct val="107000"/>
              </a:lnSpc>
              <a:spcAft>
                <a:spcPts val="600"/>
              </a:spcAft>
            </a:pPr>
            <a:r>
              <a:rPr lang="en-US" sz="1350" b="1"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rPr>
              <a:t>Institutionalize and scale up</a:t>
            </a:r>
          </a:p>
        </p:txBody>
      </p:sp>
      <p:cxnSp>
        <p:nvCxnSpPr>
          <p:cNvPr id="86" name="Straight Arrow Connector 85">
            <a:extLst>
              <a:ext uri="{FF2B5EF4-FFF2-40B4-BE49-F238E27FC236}">
                <a16:creationId xmlns:a16="http://schemas.microsoft.com/office/drawing/2014/main" id="{E2DEE8DE-B7B8-4903-B87A-23099C206A11}"/>
              </a:ext>
            </a:extLst>
          </p:cNvPr>
          <p:cNvCxnSpPr>
            <a:cxnSpLocks/>
          </p:cNvCxnSpPr>
          <p:nvPr/>
        </p:nvCxnSpPr>
        <p:spPr>
          <a:xfrm>
            <a:off x="4230144" y="2175072"/>
            <a:ext cx="752417" cy="725369"/>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558D6468-16EC-48A8-933F-85FE92A930E3}"/>
              </a:ext>
            </a:extLst>
          </p:cNvPr>
          <p:cNvCxnSpPr>
            <a:cxnSpLocks/>
          </p:cNvCxnSpPr>
          <p:nvPr/>
        </p:nvCxnSpPr>
        <p:spPr>
          <a:xfrm flipV="1">
            <a:off x="4028413" y="3625458"/>
            <a:ext cx="383154" cy="108189"/>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5489A1C3-05DC-471D-B48D-B8D21009E58E}"/>
              </a:ext>
            </a:extLst>
          </p:cNvPr>
          <p:cNvCxnSpPr>
            <a:cxnSpLocks/>
          </p:cNvCxnSpPr>
          <p:nvPr/>
        </p:nvCxnSpPr>
        <p:spPr>
          <a:xfrm flipV="1">
            <a:off x="4232401" y="4159696"/>
            <a:ext cx="809161" cy="41501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A483E299-E69C-40B4-8407-A068D9B09D7B}"/>
              </a:ext>
            </a:extLst>
          </p:cNvPr>
          <p:cNvCxnSpPr>
            <a:cxnSpLocks/>
          </p:cNvCxnSpPr>
          <p:nvPr/>
        </p:nvCxnSpPr>
        <p:spPr>
          <a:xfrm flipV="1">
            <a:off x="6123734" y="4366933"/>
            <a:ext cx="0" cy="286781"/>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9ED96218-A1EC-4D92-9DE8-0BC6ED57B18A}"/>
              </a:ext>
            </a:extLst>
          </p:cNvPr>
          <p:cNvCxnSpPr>
            <a:cxnSpLocks/>
          </p:cNvCxnSpPr>
          <p:nvPr/>
        </p:nvCxnSpPr>
        <p:spPr>
          <a:xfrm>
            <a:off x="6076669" y="2369722"/>
            <a:ext cx="0" cy="31161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70356DAC-E443-4661-BA88-C67E7E0C6BA2}"/>
              </a:ext>
            </a:extLst>
          </p:cNvPr>
          <p:cNvCxnSpPr>
            <a:cxnSpLocks/>
          </p:cNvCxnSpPr>
          <p:nvPr/>
        </p:nvCxnSpPr>
        <p:spPr>
          <a:xfrm flipH="1">
            <a:off x="7316332" y="2150617"/>
            <a:ext cx="578816" cy="80443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6436AE56-7846-498D-AB9E-6FF4AD4F5472}"/>
              </a:ext>
            </a:extLst>
          </p:cNvPr>
          <p:cNvCxnSpPr>
            <a:cxnSpLocks/>
          </p:cNvCxnSpPr>
          <p:nvPr/>
        </p:nvCxnSpPr>
        <p:spPr>
          <a:xfrm flipH="1" flipV="1">
            <a:off x="7826454" y="3642127"/>
            <a:ext cx="396059" cy="124023"/>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EADB60CF-0257-4C62-BC43-C6DABBE364CB}"/>
              </a:ext>
            </a:extLst>
          </p:cNvPr>
          <p:cNvCxnSpPr>
            <a:cxnSpLocks/>
          </p:cNvCxnSpPr>
          <p:nvPr/>
        </p:nvCxnSpPr>
        <p:spPr>
          <a:xfrm flipH="1" flipV="1">
            <a:off x="7205909" y="4159696"/>
            <a:ext cx="630143" cy="482153"/>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1" name="Title 1">
            <a:extLst>
              <a:ext uri="{FF2B5EF4-FFF2-40B4-BE49-F238E27FC236}">
                <a16:creationId xmlns:a16="http://schemas.microsoft.com/office/drawing/2014/main" id="{8DEA738F-6FFD-49A4-AAD0-73A2CC1A72F6}"/>
              </a:ext>
            </a:extLst>
          </p:cNvPr>
          <p:cNvSpPr txBox="1">
            <a:spLocks/>
          </p:cNvSpPr>
          <p:nvPr/>
        </p:nvSpPr>
        <p:spPr>
          <a:xfrm>
            <a:off x="1752600" y="191072"/>
            <a:ext cx="8229600" cy="6858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800" b="1" dirty="0">
                <a:solidFill>
                  <a:prstClr val="black"/>
                </a:solidFill>
                <a:latin typeface="Calibri Light" panose="020F0302020204030204"/>
              </a:rPr>
              <a:t>Recovery </a:t>
            </a:r>
            <a:r>
              <a:rPr lang="en-US" sz="2800" b="1">
                <a:solidFill>
                  <a:prstClr val="black"/>
                </a:solidFill>
                <a:latin typeface="Calibri Light" panose="020F0302020204030204"/>
              </a:rPr>
              <a:t>&amp; Nexus </a:t>
            </a:r>
            <a:r>
              <a:rPr lang="en-US" sz="2800" b="1" dirty="0">
                <a:solidFill>
                  <a:prstClr val="black"/>
                </a:solidFill>
                <a:latin typeface="Calibri Light" panose="020F0302020204030204"/>
              </a:rPr>
              <a:t>Approach: Example SAFPAC Initiative</a:t>
            </a:r>
          </a:p>
        </p:txBody>
      </p:sp>
    </p:spTree>
    <p:extLst>
      <p:ext uri="{BB962C8B-B14F-4D97-AF65-F5344CB8AC3E}">
        <p14:creationId xmlns:p14="http://schemas.microsoft.com/office/powerpoint/2010/main" val="3693806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ctrTitle"/>
          </p:nvPr>
        </p:nvSpPr>
        <p:spPr bwMode="auto">
          <a:xfrm>
            <a:off x="413300" y="764705"/>
            <a:ext cx="11230060" cy="1179562"/>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p>
            <a:pPr fontAlgn="base">
              <a:spcBef>
                <a:spcPts val="0"/>
              </a:spcBef>
            </a:pPr>
            <a:br>
              <a:rPr lang="en-US" sz="1600" b="1" dirty="0">
                <a:solidFill>
                  <a:schemeClr val="bg1"/>
                </a:solidFill>
              </a:rPr>
            </a:br>
            <a:r>
              <a:rPr lang="en-US" sz="3200" b="1" dirty="0" err="1">
                <a:solidFill>
                  <a:schemeClr val="bg1"/>
                </a:solidFill>
              </a:rPr>
              <a:t>SRHRiE</a:t>
            </a:r>
            <a:r>
              <a:rPr lang="en-US" sz="3200" b="1" dirty="0">
                <a:solidFill>
                  <a:schemeClr val="bg1"/>
                </a:solidFill>
              </a:rPr>
              <a:t> Minimum Commitments </a:t>
            </a:r>
            <a:r>
              <a:rPr lang="en-GB" sz="3200" b="1" dirty="0">
                <a:solidFill>
                  <a:schemeClr val="bg1"/>
                </a:solidFill>
              </a:rPr>
              <a:t>for Gender and Inclusion</a:t>
            </a:r>
            <a:br>
              <a:rPr lang="en-GB" sz="3200" b="1" dirty="0">
                <a:solidFill>
                  <a:schemeClr val="bg1"/>
                </a:solidFill>
              </a:rPr>
            </a:br>
            <a:endParaRPr lang="fr-FR" sz="1600" dirty="0">
              <a:solidFill>
                <a:schemeClr val="bg1"/>
              </a:solidFill>
            </a:endParaRPr>
          </a:p>
        </p:txBody>
      </p:sp>
      <p:sp>
        <p:nvSpPr>
          <p:cNvPr id="7" name="Subtitle 6"/>
          <p:cNvSpPr>
            <a:spLocks noGrp="1"/>
          </p:cNvSpPr>
          <p:nvPr>
            <p:ph type="subTitle" idx="1"/>
          </p:nvPr>
        </p:nvSpPr>
        <p:spPr>
          <a:xfrm>
            <a:off x="2207569" y="2308408"/>
            <a:ext cx="7894055" cy="616537"/>
          </a:xfrm>
        </p:spPr>
        <p:txBody>
          <a:bodyPr>
            <a:normAutofit/>
          </a:bodyPr>
          <a:lstStyle/>
          <a:p>
            <a:endParaRPr lang="en-US" b="1" dirty="0">
              <a:solidFill>
                <a:schemeClr val="accent6">
                  <a:lumMod val="50000"/>
                </a:schemeClr>
              </a:solidFill>
            </a:endParaRP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7957" y="3562951"/>
            <a:ext cx="1935406" cy="2891162"/>
          </a:xfrm>
          <a:prstGeom prst="rect">
            <a:avLst/>
          </a:prstGeom>
        </p:spPr>
      </p:pic>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8249" y="3562951"/>
            <a:ext cx="1935406" cy="2891162"/>
          </a:xfrm>
          <a:prstGeom prst="rect">
            <a:avLst/>
          </a:prstGeom>
        </p:spPr>
      </p:pic>
      <p:pic>
        <p:nvPicPr>
          <p:cNvPr id="8" name="Picture 7"/>
          <p:cNvPicPr>
            <a:picLocks noChangeAspect="1"/>
          </p:cNvPicPr>
          <p:nvPr/>
        </p:nvPicPr>
        <p:blipFill>
          <a:blip r:embed="rId5">
            <a:grayscl/>
            <a:extLst>
              <a:ext uri="{BEBA8EAE-BF5A-486C-A8C5-ECC9F3942E4B}">
                <a14:imgProps xmlns:a14="http://schemas.microsoft.com/office/drawing/2010/main">
                  <a14:imgLayer r:embed="rId6">
                    <a14:imgEffect>
                      <a14:saturation sat="379000"/>
                    </a14:imgEffect>
                  </a14:imgLayer>
                </a14:imgProps>
              </a:ext>
            </a:extLst>
          </a:blip>
          <a:stretch>
            <a:fillRect/>
          </a:stretch>
        </p:blipFill>
        <p:spPr>
          <a:xfrm>
            <a:off x="4416861" y="3573017"/>
            <a:ext cx="2881097" cy="2881097"/>
          </a:xfrm>
          <a:prstGeom prst="rect">
            <a:avLst/>
          </a:prstGeom>
        </p:spPr>
      </p:pic>
      <p:pic>
        <p:nvPicPr>
          <p:cNvPr id="9" name="Image 8"/>
          <p:cNvPicPr>
            <a:picLocks noChangeAspect="1"/>
          </p:cNvPicPr>
          <p:nvPr/>
        </p:nvPicPr>
        <p:blipFill>
          <a:blip r:embed="rId7"/>
          <a:stretch>
            <a:fillRect/>
          </a:stretch>
        </p:blipFill>
        <p:spPr>
          <a:xfrm>
            <a:off x="8197814" y="36500"/>
            <a:ext cx="2234490" cy="728205"/>
          </a:xfrm>
          <a:prstGeom prst="rect">
            <a:avLst/>
          </a:prstGeom>
        </p:spPr>
      </p:pic>
    </p:spTree>
    <p:extLst>
      <p:ext uri="{BB962C8B-B14F-4D97-AF65-F5344CB8AC3E}">
        <p14:creationId xmlns:p14="http://schemas.microsoft.com/office/powerpoint/2010/main" val="2015754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8"/>
          <p:cNvSpPr>
            <a:spLocks noChangeArrowheads="1"/>
          </p:cNvSpPr>
          <p:nvPr/>
        </p:nvSpPr>
        <p:spPr bwMode="auto">
          <a:xfrm>
            <a:off x="7352614" y="5507746"/>
            <a:ext cx="2831155" cy="1161614"/>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77" b="1" i="0" u="none" strike="noStrike" kern="1200" cap="none" spc="0" normalizeH="0" baseline="0" noProof="0" dirty="0">
                <a:ln>
                  <a:noFill/>
                </a:ln>
                <a:solidFill>
                  <a:prstClr val="black"/>
                </a:solidFill>
                <a:effectLst/>
                <a:uLnTx/>
                <a:uFillTx/>
                <a:latin typeface="Arial" charset="0"/>
                <a:ea typeface="+mn-ea"/>
                <a:cs typeface="+mn-cs"/>
              </a:rPr>
              <a:t>Monitor </a:t>
            </a:r>
            <a:r>
              <a:rPr kumimoji="0" lang="fr-FR" sz="1477" b="1" i="0" u="none" strike="noStrike" kern="1200" cap="none" spc="0" normalizeH="0" baseline="0" noProof="0" dirty="0" err="1">
                <a:ln>
                  <a:noFill/>
                </a:ln>
                <a:solidFill>
                  <a:prstClr val="black"/>
                </a:solidFill>
                <a:effectLst/>
                <a:uLnTx/>
                <a:uFillTx/>
                <a:latin typeface="Arial" charset="0"/>
                <a:ea typeface="+mn-ea"/>
                <a:cs typeface="+mn-cs"/>
              </a:rPr>
              <a:t>equitable</a:t>
            </a:r>
            <a:r>
              <a:rPr kumimoji="0" lang="fr-FR" sz="1477" b="1" i="0" u="none" strike="noStrike" kern="1200" cap="none" spc="0" normalizeH="0" baseline="0" noProof="0" dirty="0">
                <a:ln>
                  <a:noFill/>
                </a:ln>
                <a:solidFill>
                  <a:prstClr val="black"/>
                </a:solidFill>
                <a:effectLst/>
                <a:uLnTx/>
                <a:uFillTx/>
                <a:latin typeface="Arial" charset="0"/>
                <a:ea typeface="+mn-ea"/>
                <a:cs typeface="+mn-cs"/>
              </a:rPr>
              <a:t> </a:t>
            </a:r>
            <a:r>
              <a:rPr kumimoji="0" lang="fr-FR" sz="1477" b="1" i="0" u="none" strike="noStrike" kern="1200" cap="none" spc="0" normalizeH="0" baseline="0" noProof="0" dirty="0" err="1">
                <a:ln>
                  <a:noFill/>
                </a:ln>
                <a:solidFill>
                  <a:prstClr val="black"/>
                </a:solidFill>
                <a:effectLst/>
                <a:uLnTx/>
                <a:uFillTx/>
                <a:latin typeface="Arial" charset="0"/>
                <a:ea typeface="+mn-ea"/>
                <a:cs typeface="+mn-cs"/>
              </a:rPr>
              <a:t>access</a:t>
            </a:r>
            <a:r>
              <a:rPr kumimoji="0" lang="fr-FR" sz="1477" b="1" i="0" u="none" strike="noStrike" kern="1200" cap="none" spc="0" normalizeH="0" baseline="0" noProof="0" dirty="0">
                <a:ln>
                  <a:noFill/>
                </a:ln>
                <a:solidFill>
                  <a:prstClr val="black"/>
                </a:solidFill>
                <a:effectLst/>
                <a:uLnTx/>
                <a:uFillTx/>
                <a:latin typeface="Arial" charset="0"/>
                <a:ea typeface="+mn-ea"/>
                <a:cs typeface="+mn-cs"/>
              </a:rPr>
              <a:t> </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to services and set </a:t>
            </a:r>
            <a:r>
              <a:rPr kumimoji="0" lang="en-NZ" sz="1477" b="0" i="0" u="none" strike="noStrike" kern="1200" cap="none" spc="0" normalizeH="0" baseline="0" noProof="0" dirty="0">
                <a:ln>
                  <a:noFill/>
                </a:ln>
                <a:solidFill>
                  <a:prstClr val="black"/>
                </a:solidFill>
                <a:effectLst/>
                <a:uLnTx/>
                <a:uFillTx/>
                <a:latin typeface="Arial" charset="0"/>
                <a:ea typeface="+mn-ea"/>
                <a:cs typeface="+mn-cs"/>
              </a:rPr>
              <a:t>confidential and responsive</a:t>
            </a:r>
            <a:r>
              <a:rPr kumimoji="0" lang="en-NZ" sz="1477" b="1" i="0" u="none" strike="noStrike" kern="1200" cap="none" spc="0" normalizeH="0" baseline="0" noProof="0" dirty="0">
                <a:ln>
                  <a:noFill/>
                </a:ln>
                <a:solidFill>
                  <a:prstClr val="black"/>
                </a:solidFill>
                <a:effectLst/>
                <a:uLnTx/>
                <a:uFillTx/>
                <a:latin typeface="Arial" charset="0"/>
                <a:ea typeface="+mn-ea"/>
                <a:cs typeface="+mn-cs"/>
              </a:rPr>
              <a:t> feedback &amp; complaint mechanisms </a:t>
            </a:r>
            <a:endParaRPr kumimoji="0" lang="fr-FR" sz="1477"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3254" name="Line 9"/>
          <p:cNvSpPr>
            <a:spLocks noChangeShapeType="1"/>
          </p:cNvSpPr>
          <p:nvPr/>
        </p:nvSpPr>
        <p:spPr bwMode="auto">
          <a:xfrm flipH="1">
            <a:off x="4261802" y="4549910"/>
            <a:ext cx="732095" cy="70186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sz="1350" b="0" i="0" u="none" strike="noStrike" kern="1200" cap="none" spc="0" normalizeH="0" baseline="0" noProof="0">
              <a:ln>
                <a:noFill/>
              </a:ln>
              <a:solidFill>
                <a:srgbClr val="000000"/>
              </a:solidFill>
              <a:effectLst/>
              <a:uLnTx/>
              <a:uFillTx/>
              <a:latin typeface="Verdana" pitchFamily="34" charset="0"/>
              <a:ea typeface="+mn-ea"/>
              <a:cs typeface="+mn-cs"/>
            </a:endParaRPr>
          </a:p>
        </p:txBody>
      </p:sp>
      <p:sp>
        <p:nvSpPr>
          <p:cNvPr id="53255" name="Rectangle 10"/>
          <p:cNvSpPr>
            <a:spLocks noChangeArrowheads="1"/>
          </p:cNvSpPr>
          <p:nvPr/>
        </p:nvSpPr>
        <p:spPr bwMode="auto">
          <a:xfrm>
            <a:off x="1876179" y="1759179"/>
            <a:ext cx="2944144" cy="1246353"/>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77" b="1" i="0" u="none" strike="noStrike" kern="1200" cap="none" spc="0" normalizeH="0" baseline="0" noProof="0" dirty="0" err="1">
                <a:ln>
                  <a:noFill/>
                </a:ln>
                <a:solidFill>
                  <a:prstClr val="black"/>
                </a:solidFill>
                <a:effectLst/>
                <a:uLnTx/>
                <a:uFillTx/>
                <a:latin typeface="Arial" charset="0"/>
                <a:ea typeface="+mn-ea"/>
                <a:cs typeface="+mn-cs"/>
              </a:rPr>
              <a:t>Analyze</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how </a:t>
            </a:r>
            <a:r>
              <a:rPr kumimoji="0" lang="fr-FR" sz="1477" b="1" i="0" u="none" strike="noStrike" kern="1200" cap="none" spc="0" normalizeH="0" baseline="0" noProof="0" dirty="0">
                <a:ln>
                  <a:noFill/>
                </a:ln>
                <a:solidFill>
                  <a:prstClr val="black"/>
                </a:solidFill>
                <a:effectLst/>
                <a:uLnTx/>
                <a:uFillTx/>
                <a:latin typeface="Arial" charset="0"/>
                <a:ea typeface="+mn-ea"/>
                <a:cs typeface="+mn-cs"/>
              </a:rPr>
              <a:t>power </a:t>
            </a:r>
            <a:r>
              <a:rPr kumimoji="0" lang="fr-FR" sz="1477" b="1" i="0" u="none" strike="noStrike" kern="1200" cap="none" spc="0" normalizeH="0" baseline="0" noProof="0" dirty="0" err="1">
                <a:ln>
                  <a:noFill/>
                </a:ln>
                <a:solidFill>
                  <a:prstClr val="black"/>
                </a:solidFill>
                <a:effectLst/>
                <a:uLnTx/>
                <a:uFillTx/>
                <a:latin typeface="Arial" charset="0"/>
                <a:ea typeface="+mn-ea"/>
                <a:cs typeface="+mn-cs"/>
              </a:rPr>
              <a:t>dynamics</a:t>
            </a:r>
            <a:r>
              <a:rPr kumimoji="0" lang="fr-FR" sz="1477" b="1" i="0" u="none" strike="noStrike" kern="1200" cap="none" spc="0" normalizeH="0" baseline="0" noProof="0" dirty="0">
                <a:ln>
                  <a:noFill/>
                </a:ln>
                <a:solidFill>
                  <a:prstClr val="black"/>
                </a:solidFill>
                <a:effectLst/>
                <a:uLnTx/>
                <a:uFillTx/>
                <a:latin typeface="Arial" charset="0"/>
                <a:ea typeface="+mn-ea"/>
                <a:cs typeface="+mn-cs"/>
              </a:rPr>
              <a:t> </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affect adolescent girls’ and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women’s</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access</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to services </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77" b="0" i="0" u="none" strike="noStrike" kern="1200" cap="none" spc="0" normalizeH="0" baseline="0" noProof="0" dirty="0">
                <a:ln>
                  <a:noFill/>
                </a:ln>
                <a:solidFill>
                  <a:prstClr val="black"/>
                </a:solidFill>
                <a:effectLst/>
                <a:uLnTx/>
                <a:uFillTx/>
                <a:latin typeface="Arial" charset="0"/>
                <a:ea typeface="+mn-ea"/>
                <a:cs typeface="+mn-cs"/>
              </a:rPr>
              <a:t>to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inform</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the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targeting</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and the design of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your</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support</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477"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3257" name="Rectangle 13"/>
          <p:cNvSpPr>
            <a:spLocks noChangeArrowheads="1"/>
          </p:cNvSpPr>
          <p:nvPr/>
        </p:nvSpPr>
        <p:spPr bwMode="auto">
          <a:xfrm>
            <a:off x="6286569" y="1721732"/>
            <a:ext cx="3685938" cy="807517"/>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GB" sz="1477" b="0" i="0" u="none" strike="noStrike" kern="1200" cap="none" spc="0" normalizeH="0" baseline="0" noProof="0" dirty="0">
                <a:ln>
                  <a:noFill/>
                </a:ln>
                <a:solidFill>
                  <a:prstClr val="black"/>
                </a:solidFill>
                <a:effectLst/>
                <a:uLnTx/>
                <a:uFillTx/>
                <a:latin typeface="Arial" charset="0"/>
                <a:ea typeface="+mn-ea"/>
                <a:cs typeface="+mn-cs"/>
              </a:rPr>
              <a:t>Develop your </a:t>
            </a:r>
            <a:r>
              <a:rPr kumimoji="0" lang="en-GB" sz="1477" b="1" i="0" u="none" strike="noStrike" kern="1200" cap="none" spc="0" normalizeH="0" baseline="0" noProof="0" dirty="0">
                <a:ln>
                  <a:noFill/>
                </a:ln>
                <a:solidFill>
                  <a:prstClr val="black"/>
                </a:solidFill>
                <a:effectLst/>
                <a:uLnTx/>
                <a:uFillTx/>
                <a:latin typeface="Arial" charset="0"/>
                <a:ea typeface="+mn-ea"/>
                <a:cs typeface="+mn-cs"/>
              </a:rPr>
              <a:t>programmes for and with adolescent girls and boys, women and men</a:t>
            </a:r>
            <a:r>
              <a:rPr kumimoji="0" lang="en-GB" sz="1477" b="0" i="0" u="none" strike="noStrike" kern="1200" cap="none" spc="0" normalizeH="0" baseline="0" noProof="0" dirty="0">
                <a:ln>
                  <a:noFill/>
                </a:ln>
                <a:solidFill>
                  <a:prstClr val="black"/>
                </a:solidFill>
                <a:effectLst/>
                <a:uLnTx/>
                <a:uFillTx/>
                <a:latin typeface="Arial" charset="0"/>
                <a:ea typeface="+mn-ea"/>
                <a:cs typeface="+mn-cs"/>
              </a:rPr>
              <a:t>, including those most marginalized</a:t>
            </a:r>
            <a:endParaRPr kumimoji="0" lang="fr-FR" sz="1477"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3259" name="Rectangle 15"/>
          <p:cNvSpPr>
            <a:spLocks noChangeArrowheads="1"/>
          </p:cNvSpPr>
          <p:nvPr/>
        </p:nvSpPr>
        <p:spPr bwMode="auto">
          <a:xfrm>
            <a:off x="7852088" y="3178915"/>
            <a:ext cx="2607129" cy="1481534"/>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GB" sz="1477" b="0" i="0" u="none" strike="noStrike" kern="1200" cap="none" spc="0" normalizeH="0" baseline="0" noProof="0" dirty="0">
                <a:ln>
                  <a:noFill/>
                </a:ln>
                <a:solidFill>
                  <a:prstClr val="black"/>
                </a:solidFill>
                <a:effectLst/>
                <a:uLnTx/>
                <a:uFillTx/>
                <a:latin typeface="Arial" charset="0"/>
                <a:ea typeface="+mn-ea"/>
                <a:cs typeface="+mn-cs"/>
              </a:rPr>
              <a:t>Provide quality services to all, </a:t>
            </a:r>
            <a:r>
              <a:rPr kumimoji="0" lang="en-GB" sz="1477" b="1" i="0" u="none" strike="noStrike" kern="1200" cap="none" spc="0" normalizeH="0" baseline="0" noProof="0" dirty="0">
                <a:ln>
                  <a:noFill/>
                </a:ln>
                <a:solidFill>
                  <a:prstClr val="black"/>
                </a:solidFill>
                <a:effectLst/>
                <a:uLnTx/>
                <a:uFillTx/>
                <a:latin typeface="Arial" charset="0"/>
                <a:ea typeface="+mn-ea"/>
                <a:cs typeface="+mn-cs"/>
              </a:rPr>
              <a:t>overcoming the barriers </a:t>
            </a:r>
            <a:r>
              <a:rPr kumimoji="0" lang="en-GB" sz="1477" b="0" i="0" u="none" strike="noStrike" kern="1200" cap="none" spc="0" normalizeH="0" baseline="0" noProof="0" dirty="0">
                <a:ln>
                  <a:noFill/>
                </a:ln>
                <a:solidFill>
                  <a:prstClr val="black"/>
                </a:solidFill>
                <a:effectLst/>
                <a:uLnTx/>
                <a:uFillTx/>
                <a:latin typeface="Arial" charset="0"/>
                <a:ea typeface="+mn-ea"/>
                <a:cs typeface="+mn-cs"/>
              </a:rPr>
              <a:t>that pregnant and breastfeeding adolescent girls and those most stigmatized face</a:t>
            </a:r>
          </a:p>
          <a:p>
            <a:pPr marL="0" marR="0" lvl="0" indent="0" algn="just" defTabSz="914400" rtl="0" eaLnBrk="1" fontAlgn="auto" latinLnBrk="0" hangingPunct="1">
              <a:lnSpc>
                <a:spcPct val="100000"/>
              </a:lnSpc>
              <a:spcBef>
                <a:spcPct val="20000"/>
              </a:spcBef>
              <a:spcAft>
                <a:spcPts val="0"/>
              </a:spcAft>
              <a:buClrTx/>
              <a:buSzTx/>
              <a:buFontTx/>
              <a:buNone/>
              <a:tabLst/>
              <a:defRPr/>
            </a:pPr>
            <a:endParaRPr kumimoji="0" lang="en-GB" sz="1477"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GB" sz="1477" b="0" i="0" u="none" strike="noStrike" kern="1200" cap="none" spc="0" normalizeH="0" baseline="0" noProof="0" dirty="0">
                <a:ln>
                  <a:noFill/>
                </a:ln>
                <a:solidFill>
                  <a:prstClr val="black"/>
                </a:solidFill>
                <a:effectLst/>
                <a:uLnTx/>
                <a:uFillTx/>
                <a:latin typeface="Arial" charset="0"/>
                <a:ea typeface="+mn-ea"/>
                <a:cs typeface="+mn-cs"/>
              </a:rPr>
              <a:t> </a:t>
            </a:r>
            <a:endParaRPr kumimoji="0" lang="en-US" sz="147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260" name="Line 16"/>
          <p:cNvSpPr>
            <a:spLocks noChangeShapeType="1"/>
          </p:cNvSpPr>
          <p:nvPr/>
        </p:nvSpPr>
        <p:spPr bwMode="auto">
          <a:xfrm flipV="1">
            <a:off x="6571486" y="3917171"/>
            <a:ext cx="1110132" cy="46277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sz="1350" b="0" i="0" u="none" strike="noStrike" kern="1200" cap="none" spc="0" normalizeH="0" baseline="0" noProof="0">
              <a:ln>
                <a:noFill/>
              </a:ln>
              <a:solidFill>
                <a:srgbClr val="000000"/>
              </a:solidFill>
              <a:effectLst/>
              <a:uLnTx/>
              <a:uFillTx/>
              <a:latin typeface="Verdana" pitchFamily="34" charset="0"/>
              <a:ea typeface="+mn-ea"/>
              <a:cs typeface="+mn-cs"/>
            </a:endParaRPr>
          </a:p>
        </p:txBody>
      </p:sp>
      <p:sp>
        <p:nvSpPr>
          <p:cNvPr id="53263" name="Text Box 19"/>
          <p:cNvSpPr txBox="1">
            <a:spLocks noChangeArrowheads="1"/>
          </p:cNvSpPr>
          <p:nvPr/>
        </p:nvSpPr>
        <p:spPr bwMode="auto">
          <a:xfrm>
            <a:off x="4394891" y="5235332"/>
            <a:ext cx="2143125" cy="3763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en-US" sz="1846" b="1" i="1" u="none" strike="noStrike" kern="1200" cap="none" spc="0" normalizeH="0" baseline="0" noProof="0" dirty="0">
                <a:ln>
                  <a:noFill/>
                </a:ln>
                <a:solidFill>
                  <a:srgbClr val="009C96"/>
                </a:solidFill>
                <a:effectLst/>
                <a:uLnTx/>
                <a:uFillTx/>
                <a:latin typeface="Arial" charset="0"/>
                <a:ea typeface="MS PGothic" pitchFamily="34" charset="-128"/>
                <a:cs typeface="+mn-cs"/>
              </a:rPr>
              <a:t>5 commitments</a:t>
            </a:r>
          </a:p>
        </p:txBody>
      </p:sp>
      <p:sp>
        <p:nvSpPr>
          <p:cNvPr id="53256" name="Line 11"/>
          <p:cNvSpPr>
            <a:spLocks noChangeShapeType="1"/>
          </p:cNvSpPr>
          <p:nvPr/>
        </p:nvSpPr>
        <p:spPr bwMode="auto">
          <a:xfrm flipH="1" flipV="1">
            <a:off x="3587541" y="3106206"/>
            <a:ext cx="994167" cy="61082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sz="1350" b="0" i="0" u="none" strike="noStrike" kern="1200" cap="none" spc="0" normalizeH="0" baseline="0" noProof="0">
              <a:ln>
                <a:noFill/>
              </a:ln>
              <a:solidFill>
                <a:srgbClr val="000000"/>
              </a:solidFill>
              <a:effectLst/>
              <a:uLnTx/>
              <a:uFillTx/>
              <a:latin typeface="Verdana" pitchFamily="34" charset="0"/>
              <a:ea typeface="+mn-ea"/>
              <a:cs typeface="+mn-cs"/>
            </a:endParaRPr>
          </a:p>
        </p:txBody>
      </p:sp>
      <p:sp>
        <p:nvSpPr>
          <p:cNvPr id="53258" name="Line 14"/>
          <p:cNvSpPr>
            <a:spLocks noChangeShapeType="1"/>
          </p:cNvSpPr>
          <p:nvPr/>
        </p:nvSpPr>
        <p:spPr bwMode="auto">
          <a:xfrm flipV="1">
            <a:off x="5895780" y="2645294"/>
            <a:ext cx="962141" cy="107173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sz="1350" b="0" i="0" u="none" strike="noStrike" kern="1200" cap="none" spc="0" normalizeH="0" baseline="0" noProof="0">
              <a:ln>
                <a:noFill/>
              </a:ln>
              <a:solidFill>
                <a:srgbClr val="000000"/>
              </a:solidFill>
              <a:effectLst/>
              <a:uLnTx/>
              <a:uFillTx/>
              <a:latin typeface="Verdana" pitchFamily="34" charset="0"/>
              <a:ea typeface="+mn-ea"/>
              <a:cs typeface="+mn-cs"/>
            </a:endParaRPr>
          </a:p>
        </p:txBody>
      </p:sp>
      <p:sp>
        <p:nvSpPr>
          <p:cNvPr id="26" name="TextBox 25"/>
          <p:cNvSpPr txBox="1"/>
          <p:nvPr/>
        </p:nvSpPr>
        <p:spPr>
          <a:xfrm>
            <a:off x="2613103" y="1442574"/>
            <a:ext cx="11719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E0862"/>
                </a:solidFill>
                <a:effectLst/>
                <a:uLnTx/>
                <a:uFillTx/>
                <a:latin typeface="Calibri"/>
                <a:ea typeface="+mn-ea"/>
                <a:cs typeface="+mn-cs"/>
              </a:rPr>
              <a:t>ASSESSMENT</a:t>
            </a:r>
          </a:p>
        </p:txBody>
      </p:sp>
      <p:sp>
        <p:nvSpPr>
          <p:cNvPr id="27" name="Rectangle 26"/>
          <p:cNvSpPr/>
          <p:nvPr/>
        </p:nvSpPr>
        <p:spPr>
          <a:xfrm>
            <a:off x="7534055" y="1463301"/>
            <a:ext cx="75039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E0862"/>
                </a:solidFill>
                <a:effectLst/>
                <a:uLnTx/>
                <a:uFillTx/>
                <a:latin typeface="Calibri"/>
                <a:ea typeface="+mn-ea"/>
                <a:cs typeface="+mn-cs"/>
              </a:rPr>
              <a:t>DESIGN</a:t>
            </a:r>
            <a:endParaRPr kumimoji="0" lang="en-US" sz="1400" b="0" i="0" u="none" strike="noStrike" kern="1200" cap="none" spc="0" normalizeH="0" baseline="0" noProof="0" dirty="0">
              <a:ln>
                <a:noFill/>
              </a:ln>
              <a:solidFill>
                <a:srgbClr val="7E0862"/>
              </a:solidFill>
              <a:effectLst/>
              <a:uLnTx/>
              <a:uFillTx/>
              <a:latin typeface="Calibri"/>
              <a:ea typeface="+mn-ea"/>
              <a:cs typeface="+mn-cs"/>
            </a:endParaRPr>
          </a:p>
        </p:txBody>
      </p:sp>
      <p:sp>
        <p:nvSpPr>
          <p:cNvPr id="28" name="Rectangle 27"/>
          <p:cNvSpPr/>
          <p:nvPr/>
        </p:nvSpPr>
        <p:spPr>
          <a:xfrm>
            <a:off x="8624624" y="2909020"/>
            <a:ext cx="155914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E0862"/>
                </a:solidFill>
                <a:effectLst/>
                <a:uLnTx/>
                <a:uFillTx/>
                <a:latin typeface="Calibri"/>
                <a:ea typeface="+mn-ea"/>
                <a:cs typeface="+mn-cs"/>
              </a:rPr>
              <a:t>IMPLEMENTATION</a:t>
            </a:r>
            <a:endParaRPr kumimoji="0" lang="en-US" sz="1400" b="0" i="0" u="none" strike="noStrike" kern="1200" cap="none" spc="0" normalizeH="0" baseline="0" noProof="0" dirty="0">
              <a:ln>
                <a:noFill/>
              </a:ln>
              <a:solidFill>
                <a:srgbClr val="7E0862"/>
              </a:solidFill>
              <a:effectLst/>
              <a:uLnTx/>
              <a:uFillTx/>
              <a:latin typeface="Calibri"/>
              <a:ea typeface="+mn-ea"/>
              <a:cs typeface="+mn-cs"/>
            </a:endParaRPr>
          </a:p>
        </p:txBody>
      </p:sp>
      <p:sp>
        <p:nvSpPr>
          <p:cNvPr id="29" name="TextBox 28"/>
          <p:cNvSpPr txBox="1"/>
          <p:nvPr/>
        </p:nvSpPr>
        <p:spPr>
          <a:xfrm>
            <a:off x="7673029" y="5140661"/>
            <a:ext cx="235234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E0862"/>
                </a:solidFill>
                <a:effectLst/>
                <a:uLnTx/>
                <a:uFillTx/>
                <a:latin typeface="Calibri"/>
                <a:ea typeface="+mn-ea"/>
                <a:cs typeface="+mn-cs"/>
              </a:rPr>
              <a:t>RESPONSE MONITORING</a:t>
            </a:r>
          </a:p>
        </p:txBody>
      </p:sp>
      <p:sp>
        <p:nvSpPr>
          <p:cNvPr id="18" name="Text Box 5"/>
          <p:cNvSpPr txBox="1">
            <a:spLocks noChangeArrowheads="1"/>
          </p:cNvSpPr>
          <p:nvPr/>
        </p:nvSpPr>
        <p:spPr bwMode="auto">
          <a:xfrm>
            <a:off x="1696301" y="208655"/>
            <a:ext cx="5837754" cy="830997"/>
          </a:xfrm>
          <a:prstGeom prst="rect">
            <a:avLst/>
          </a:prstGeom>
          <a:solidFill>
            <a:srgbClr val="009C96"/>
          </a:solidFill>
          <a:ln>
            <a:noFill/>
          </a:ln>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923"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77" b="1" i="0" u="none" strike="noStrike" kern="1200" cap="none" spc="0" normalizeH="0" baseline="0" noProof="0" dirty="0">
                <a:ln>
                  <a:noFill/>
                </a:ln>
                <a:solidFill>
                  <a:prstClr val="white"/>
                </a:solidFill>
                <a:effectLst/>
                <a:uLnTx/>
                <a:uFillTx/>
                <a:latin typeface="Arial" charset="0"/>
                <a:ea typeface="+mn-ea"/>
                <a:cs typeface="+mn-cs"/>
              </a:rPr>
              <a:t>Sexual and Reproductive Health and Rights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77" b="1" i="0" u="none" strike="noStrike" kern="1200" cap="none" spc="0" normalizeH="0" baseline="0" noProof="0" dirty="0">
                <a:ln>
                  <a:noFill/>
                </a:ln>
                <a:solidFill>
                  <a:prstClr val="white"/>
                </a:solidFill>
                <a:effectLst/>
                <a:uLnTx/>
                <a:uFillTx/>
                <a:latin typeface="Arial" charset="0"/>
                <a:ea typeface="+mn-ea"/>
                <a:cs typeface="+mn-cs"/>
              </a:rPr>
              <a:t>Minimum Commitments </a:t>
            </a:r>
            <a:r>
              <a:rPr kumimoji="0" lang="en-GB" sz="1477" b="1" i="0" u="none" strike="noStrike" kern="1200" cap="none" spc="0" normalizeH="0" baseline="0" noProof="0" dirty="0">
                <a:ln>
                  <a:noFill/>
                </a:ln>
                <a:solidFill>
                  <a:prstClr val="white"/>
                </a:solidFill>
                <a:effectLst/>
                <a:uLnTx/>
                <a:uFillTx/>
                <a:latin typeface="Arial" charset="0"/>
                <a:ea typeface="+mn-ea"/>
                <a:cs typeface="+mn-cs"/>
              </a:rPr>
              <a:t>for Adequate and Inclusive Services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923"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0" name="Rectangle 13"/>
          <p:cNvSpPr>
            <a:spLocks noChangeArrowheads="1"/>
          </p:cNvSpPr>
          <p:nvPr/>
        </p:nvSpPr>
        <p:spPr bwMode="auto">
          <a:xfrm>
            <a:off x="1728903" y="4835273"/>
            <a:ext cx="2436657" cy="1344946"/>
          </a:xfrm>
          <a:prstGeom prst="rect">
            <a:avLst/>
          </a:prstGeom>
          <a:solidFill>
            <a:srgbClr val="FBBDEC"/>
          </a:solidFill>
          <a:ln w="9525">
            <a:solidFill>
              <a:srgbClr val="000000"/>
            </a:solidFill>
            <a:miter lim="800000"/>
            <a:headEnd/>
            <a:tailEnd/>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77" b="1" i="0" u="none" strike="noStrike" kern="1200" cap="none" spc="0" normalizeH="0" baseline="0" noProof="0" dirty="0">
                <a:ln>
                  <a:noFill/>
                </a:ln>
                <a:solidFill>
                  <a:prstClr val="black"/>
                </a:solidFill>
                <a:effectLst/>
                <a:uLnTx/>
                <a:uFillTx/>
                <a:latin typeface="Arial" charset="0"/>
                <a:ea typeface="+mn-ea"/>
                <a:cs typeface="+mn-cs"/>
              </a:rPr>
              <a:t>Engage men and boys </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to champion the use of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family</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planning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methods</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and to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promote</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respectful</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and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nonviolent</a:t>
            </a:r>
            <a:r>
              <a:rPr kumimoji="0" lang="fr-FR" sz="1477" b="0" i="0" u="none" strike="noStrike" kern="1200" cap="none" spc="0" normalizeH="0" baseline="0" noProof="0" dirty="0">
                <a:ln>
                  <a:noFill/>
                </a:ln>
                <a:solidFill>
                  <a:prstClr val="black"/>
                </a:solidFill>
                <a:effectLst/>
                <a:uLnTx/>
                <a:uFillTx/>
                <a:latin typeface="Arial" charset="0"/>
                <a:ea typeface="+mn-ea"/>
                <a:cs typeface="+mn-cs"/>
              </a:rPr>
              <a:t> </a:t>
            </a:r>
            <a:r>
              <a:rPr kumimoji="0" lang="fr-FR" sz="1477" b="0" i="0" u="none" strike="noStrike" kern="1200" cap="none" spc="0" normalizeH="0" baseline="0" noProof="0" dirty="0" err="1">
                <a:ln>
                  <a:noFill/>
                </a:ln>
                <a:solidFill>
                  <a:prstClr val="black"/>
                </a:solidFill>
                <a:effectLst/>
                <a:uLnTx/>
                <a:uFillTx/>
                <a:latin typeface="Arial" charset="0"/>
                <a:ea typeface="+mn-ea"/>
                <a:cs typeface="+mn-cs"/>
              </a:rPr>
              <a:t>relationships</a:t>
            </a:r>
            <a:endParaRPr kumimoji="0" lang="fr-FR" sz="1477"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21" name="Rectangle 20"/>
          <p:cNvSpPr/>
          <p:nvPr/>
        </p:nvSpPr>
        <p:spPr>
          <a:xfrm>
            <a:off x="1829480" y="4438987"/>
            <a:ext cx="192956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E0862"/>
                </a:solidFill>
                <a:effectLst/>
                <a:uLnTx/>
                <a:uFillTx/>
                <a:latin typeface="Calibri"/>
                <a:ea typeface="+mn-ea"/>
                <a:cs typeface="+mn-cs"/>
              </a:rPr>
              <a:t>ACROSS THE RESPONSE</a:t>
            </a:r>
            <a:endParaRPr kumimoji="0" lang="en-US" sz="1400" b="0" i="0" u="none" strike="noStrike" kern="1200" cap="none" spc="0" normalizeH="0" baseline="0" noProof="0" dirty="0">
              <a:ln>
                <a:noFill/>
              </a:ln>
              <a:solidFill>
                <a:srgbClr val="7E0862"/>
              </a:solidFill>
              <a:effectLst/>
              <a:uLnTx/>
              <a:uFillTx/>
              <a:latin typeface="Calibri"/>
              <a:ea typeface="+mn-ea"/>
              <a:cs typeface="+mn-cs"/>
            </a:endParaRPr>
          </a:p>
        </p:txBody>
      </p:sp>
      <p:sp>
        <p:nvSpPr>
          <p:cNvPr id="22" name="Line 14"/>
          <p:cNvSpPr>
            <a:spLocks noChangeShapeType="1"/>
          </p:cNvSpPr>
          <p:nvPr/>
        </p:nvSpPr>
        <p:spPr bwMode="auto">
          <a:xfrm>
            <a:off x="6415312" y="5494845"/>
            <a:ext cx="856866" cy="23526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sz="1350" b="0" i="0" u="none" strike="noStrike" kern="1200" cap="none" spc="0" normalizeH="0" baseline="0" noProof="0">
              <a:ln>
                <a:noFill/>
              </a:ln>
              <a:solidFill>
                <a:srgbClr val="000000"/>
              </a:solidFill>
              <a:effectLst/>
              <a:uLnTx/>
              <a:uFillTx/>
              <a:latin typeface="Verdana" pitchFamily="34" charset="0"/>
              <a:ea typeface="+mn-ea"/>
              <a:cs typeface="+mn-cs"/>
            </a:endParaRPr>
          </a:p>
        </p:txBody>
      </p:sp>
      <p:pic>
        <p:nvPicPr>
          <p:cNvPr id="6" name="Image 5"/>
          <p:cNvPicPr>
            <a:picLocks noChangeAspect="1"/>
          </p:cNvPicPr>
          <p:nvPr/>
        </p:nvPicPr>
        <p:blipFill>
          <a:blip r:embed="rId3"/>
          <a:stretch>
            <a:fillRect/>
          </a:stretch>
        </p:blipFill>
        <p:spPr>
          <a:xfrm>
            <a:off x="8849198" y="325184"/>
            <a:ext cx="1600000" cy="521429"/>
          </a:xfrm>
          <a:prstGeom prst="rect">
            <a:avLst/>
          </a:prstGeom>
        </p:spPr>
      </p:pic>
      <p:pic>
        <p:nvPicPr>
          <p:cNvPr id="24" name="Image 23"/>
          <p:cNvPicPr/>
          <p:nvPr/>
        </p:nvPicPr>
        <p:blipFill>
          <a:blip r:embed="rId4"/>
          <a:stretch>
            <a:fillRect/>
          </a:stretch>
        </p:blipFill>
        <p:spPr>
          <a:xfrm>
            <a:off x="4581707" y="3089761"/>
            <a:ext cx="1956308" cy="2061340"/>
          </a:xfrm>
          <a:prstGeom prst="rect">
            <a:avLst/>
          </a:prstGeom>
        </p:spPr>
      </p:pic>
    </p:spTree>
    <p:extLst>
      <p:ext uri="{BB962C8B-B14F-4D97-AF65-F5344CB8AC3E}">
        <p14:creationId xmlns:p14="http://schemas.microsoft.com/office/powerpoint/2010/main" val="91068004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E68E12E6-8AE2-462B-8AA1-40C3AF2263B8}"/>
              </a:ext>
            </a:extLst>
          </p:cNvPr>
          <p:cNvSpPr txBox="1">
            <a:spLocks noChangeArrowheads="1"/>
          </p:cNvSpPr>
          <p:nvPr/>
        </p:nvSpPr>
        <p:spPr bwMode="auto">
          <a:xfrm>
            <a:off x="1960253" y="379949"/>
            <a:ext cx="8229600" cy="77787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defTabSz="914400" rtl="0" eaLnBrk="1" latinLnBrk="0" hangingPunct="1">
              <a:spcBef>
                <a:spcPct val="20000"/>
              </a:spcBef>
              <a:buChar char="•"/>
              <a:defRPr sz="3200" kern="1200">
                <a:solidFill>
                  <a:schemeClr val="tx1"/>
                </a:solidFill>
                <a:latin typeface="Arial" charset="0"/>
                <a:ea typeface="+mj-ea"/>
                <a:cs typeface="+mj-cs"/>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Arial" charset="0"/>
                <a:ea typeface="MS PGothic" pitchFamily="34" charset="-128"/>
                <a:cs typeface="+mj-cs"/>
              </a:rPr>
              <a:t>Open up your Self-Assessment Questionnaire </a:t>
            </a:r>
          </a:p>
        </p:txBody>
      </p:sp>
      <p:sp>
        <p:nvSpPr>
          <p:cNvPr id="3" name="TextBox 2">
            <a:extLst>
              <a:ext uri="{FF2B5EF4-FFF2-40B4-BE49-F238E27FC236}">
                <a16:creationId xmlns:a16="http://schemas.microsoft.com/office/drawing/2014/main" id="{7E532DF8-00FF-4C12-95E6-B084C773D4D6}"/>
              </a:ext>
            </a:extLst>
          </p:cNvPr>
          <p:cNvSpPr txBox="1"/>
          <p:nvPr/>
        </p:nvSpPr>
        <p:spPr>
          <a:xfrm>
            <a:off x="2135560" y="1628800"/>
            <a:ext cx="77768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What do you see? </a:t>
            </a:r>
          </a:p>
        </p:txBody>
      </p:sp>
      <p:pic>
        <p:nvPicPr>
          <p:cNvPr id="9" name="Picture 8">
            <a:extLst>
              <a:ext uri="{FF2B5EF4-FFF2-40B4-BE49-F238E27FC236}">
                <a16:creationId xmlns:a16="http://schemas.microsoft.com/office/drawing/2014/main" id="{47D90A90-F3E9-4F1A-871C-8DD8CF15D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513" y="1998133"/>
            <a:ext cx="6729043" cy="3109229"/>
          </a:xfrm>
          <a:prstGeom prst="rect">
            <a:avLst/>
          </a:prstGeom>
        </p:spPr>
      </p:pic>
      <p:pic>
        <p:nvPicPr>
          <p:cNvPr id="11" name="Picture 10">
            <a:extLst>
              <a:ext uri="{FF2B5EF4-FFF2-40B4-BE49-F238E27FC236}">
                <a16:creationId xmlns:a16="http://schemas.microsoft.com/office/drawing/2014/main" id="{BA8D2E0F-C513-4A6A-BFF4-DA7E0E17B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673" y="2996953"/>
            <a:ext cx="7277731" cy="3406435"/>
          </a:xfrm>
          <a:prstGeom prst="rect">
            <a:avLst/>
          </a:prstGeom>
        </p:spPr>
      </p:pic>
    </p:spTree>
    <p:extLst>
      <p:ext uri="{BB962C8B-B14F-4D97-AF65-F5344CB8AC3E}">
        <p14:creationId xmlns:p14="http://schemas.microsoft.com/office/powerpoint/2010/main" val="12954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703512" y="1340768"/>
            <a:ext cx="8640960" cy="5517232"/>
          </a:xfrm>
        </p:spPr>
        <p:txBody>
          <a:bodyPr/>
          <a:lstStyle/>
          <a:p>
            <a:pPr marL="0" indent="0">
              <a:buNone/>
            </a:pPr>
            <a:r>
              <a:rPr lang="en-GB" sz="1600" b="1" dirty="0"/>
              <a:t>Analyse the performance of individual SRHR programs in your Country Office</a:t>
            </a:r>
            <a:endParaRPr lang="en-GB" sz="1600" dirty="0">
              <a:effectLst>
                <a:outerShdw blurRad="38100" dist="38100" dir="2700000" algn="tl">
                  <a:srgbClr val="000000">
                    <a:alpha val="43137"/>
                  </a:srgbClr>
                </a:outerShdw>
              </a:effectLst>
            </a:endParaRPr>
          </a:p>
          <a:p>
            <a:pPr marL="0" indent="0">
              <a:buNone/>
            </a:pPr>
            <a:endParaRPr lang="en-GB" sz="1600" dirty="0">
              <a:effectLst>
                <a:outerShdw blurRad="38100" dist="38100" dir="2700000" algn="tl">
                  <a:srgbClr val="000000">
                    <a:alpha val="43137"/>
                  </a:srgbClr>
                </a:outerShdw>
              </a:effectLst>
            </a:endParaRPr>
          </a:p>
          <a:p>
            <a:pPr marL="0" indent="0">
              <a:buNone/>
            </a:pPr>
            <a:endParaRPr lang="en-GB" sz="1600" dirty="0">
              <a:effectLst>
                <a:outerShdw blurRad="38100" dist="38100" dir="2700000" algn="tl">
                  <a:srgbClr val="000000">
                    <a:alpha val="43137"/>
                  </a:srgbClr>
                </a:outerShdw>
              </a:effectLst>
            </a:endParaRPr>
          </a:p>
          <a:p>
            <a:pPr marL="0" indent="0">
              <a:buNone/>
            </a:pPr>
            <a:endParaRPr lang="en-GB" sz="1600" dirty="0">
              <a:effectLst>
                <a:outerShdw blurRad="38100" dist="38100" dir="2700000" algn="tl">
                  <a:srgbClr val="000000">
                    <a:alpha val="43137"/>
                  </a:srgbClr>
                </a:outerShdw>
              </a:effectLst>
            </a:endParaRPr>
          </a:p>
          <a:p>
            <a:pPr marL="0" indent="0">
              <a:buNone/>
            </a:pPr>
            <a:endParaRPr lang="en-GB" sz="1600" dirty="0">
              <a:effectLst>
                <a:outerShdw blurRad="38100" dist="38100" dir="2700000" algn="tl">
                  <a:srgbClr val="000000">
                    <a:alpha val="43137"/>
                  </a:srgbClr>
                </a:outerShdw>
              </a:effectLst>
            </a:endParaRPr>
          </a:p>
          <a:p>
            <a:pPr marL="0" indent="0">
              <a:buNone/>
            </a:pPr>
            <a:endParaRPr lang="en-GB" sz="1600" dirty="0">
              <a:effectLst>
                <a:outerShdw blurRad="38100" dist="38100" dir="2700000" algn="tl">
                  <a:srgbClr val="000000">
                    <a:alpha val="43137"/>
                  </a:srgbClr>
                </a:outerShdw>
              </a:effectLst>
            </a:endParaRPr>
          </a:p>
          <a:p>
            <a:pPr>
              <a:buFont typeface="Wingdings" panose="05000000000000000000" pitchFamily="2" charset="2"/>
              <a:buChar char="v"/>
            </a:pPr>
            <a:endParaRPr lang="en-GB" sz="1600" b="1" dirty="0"/>
          </a:p>
          <a:p>
            <a:pPr marL="0" indent="0">
              <a:buNone/>
            </a:pPr>
            <a:endParaRPr lang="en-GB" sz="1600" b="1" dirty="0"/>
          </a:p>
          <a:p>
            <a:pPr marL="0" indent="0">
              <a:buNone/>
            </a:pPr>
            <a:endParaRPr lang="en-GB" sz="1600" b="1" dirty="0"/>
          </a:p>
          <a:p>
            <a:pPr marL="0" indent="0">
              <a:buNone/>
            </a:pPr>
            <a:endParaRPr lang="en-GB" sz="1600" b="1" dirty="0"/>
          </a:p>
          <a:p>
            <a:pPr marL="0" indent="0">
              <a:buNone/>
            </a:pPr>
            <a:endParaRPr lang="en-GB" sz="1600" b="1" dirty="0"/>
          </a:p>
          <a:p>
            <a:pPr marL="0" indent="0">
              <a:buNone/>
            </a:pPr>
            <a:r>
              <a:rPr lang="en-GB" sz="1600" b="1" dirty="0"/>
              <a:t>Scoring your Assessment:</a:t>
            </a:r>
          </a:p>
        </p:txBody>
      </p:sp>
      <p:graphicFrame>
        <p:nvGraphicFramePr>
          <p:cNvPr id="10" name="Table 9"/>
          <p:cNvGraphicFramePr>
            <a:graphicFrameLocks noGrp="1"/>
          </p:cNvGraphicFramePr>
          <p:nvPr/>
        </p:nvGraphicFramePr>
        <p:xfrm>
          <a:off x="2351584" y="2269623"/>
          <a:ext cx="7920880" cy="1469126"/>
        </p:xfrm>
        <a:graphic>
          <a:graphicData uri="http://schemas.openxmlformats.org/drawingml/2006/table">
            <a:tbl>
              <a:tblPr firstRow="1" firstCol="1" bandRow="1"/>
              <a:tblGrid>
                <a:gridCol w="237626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800200">
                  <a:extLst>
                    <a:ext uri="{9D8B030D-6E8A-4147-A177-3AD203B41FA5}">
                      <a16:colId xmlns:a16="http://schemas.microsoft.com/office/drawing/2014/main" val="20004"/>
                    </a:ext>
                  </a:extLst>
                </a:gridCol>
              </a:tblGrid>
              <a:tr h="238115">
                <a:tc>
                  <a:txBody>
                    <a:bodyPr/>
                    <a:lstStyle/>
                    <a:p>
                      <a:pPr algn="ctr">
                        <a:lnSpc>
                          <a:spcPct val="115000"/>
                        </a:lnSpc>
                        <a:spcAft>
                          <a:spcPts val="0"/>
                        </a:spcAft>
                      </a:pPr>
                      <a:r>
                        <a:rPr lang="en-GB" sz="1400" b="1" dirty="0">
                          <a:effectLst/>
                          <a:latin typeface="Calibri"/>
                          <a:ea typeface="Calibri"/>
                          <a:cs typeface="Times New Roman"/>
                        </a:rPr>
                        <a:t>NAME OF COUNTRY OFFICE</a:t>
                      </a:r>
                      <a:endParaRPr lang="en-US"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ctr">
                        <a:lnSpc>
                          <a:spcPct val="115000"/>
                        </a:lnSpc>
                        <a:spcAft>
                          <a:spcPts val="0"/>
                        </a:spcAft>
                      </a:pPr>
                      <a:r>
                        <a:rPr lang="en-GB" sz="1400" b="1" dirty="0">
                          <a:effectLst/>
                          <a:latin typeface="Calibri"/>
                          <a:ea typeface="Calibri"/>
                          <a:cs typeface="Times New Roman"/>
                        </a:rPr>
                        <a:t>Assessment</a:t>
                      </a:r>
                      <a:endParaRPr lang="en-US"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ctr">
                        <a:lnSpc>
                          <a:spcPct val="115000"/>
                        </a:lnSpc>
                        <a:spcAft>
                          <a:spcPts val="0"/>
                        </a:spcAft>
                      </a:pPr>
                      <a:r>
                        <a:rPr lang="en-GB" sz="1400" b="1">
                          <a:effectLst/>
                          <a:latin typeface="Calibri"/>
                          <a:ea typeface="Calibri"/>
                          <a:cs typeface="Times New Roman"/>
                        </a:rPr>
                        <a:t>Design</a:t>
                      </a:r>
                      <a:endParaRPr lang="en-US"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ctr">
                        <a:lnSpc>
                          <a:spcPct val="115000"/>
                        </a:lnSpc>
                        <a:spcAft>
                          <a:spcPts val="0"/>
                        </a:spcAft>
                      </a:pPr>
                      <a:r>
                        <a:rPr lang="en-GB" sz="1400" b="1">
                          <a:effectLst/>
                          <a:latin typeface="Calibri"/>
                          <a:ea typeface="Calibri"/>
                          <a:cs typeface="Times New Roman"/>
                        </a:rPr>
                        <a:t>Implementation</a:t>
                      </a:r>
                      <a:endParaRPr lang="en-US"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ctr">
                        <a:lnSpc>
                          <a:spcPct val="115000"/>
                        </a:lnSpc>
                        <a:spcAft>
                          <a:spcPts val="0"/>
                        </a:spcAft>
                      </a:pPr>
                      <a:r>
                        <a:rPr lang="en-GB" sz="1400" b="1">
                          <a:effectLst/>
                          <a:latin typeface="Calibri"/>
                          <a:ea typeface="Calibri"/>
                          <a:cs typeface="Times New Roman"/>
                        </a:rPr>
                        <a:t>Response monitoring</a:t>
                      </a:r>
                      <a:endParaRPr lang="en-US"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extLst>
                  <a:ext uri="{0D108BD9-81ED-4DB2-BD59-A6C34878D82A}">
                    <a16:rowId xmlns:a16="http://schemas.microsoft.com/office/drawing/2014/main" val="10000"/>
                  </a:ext>
                </a:extLst>
              </a:tr>
              <a:tr h="0">
                <a:tc>
                  <a:txBody>
                    <a:bodyPr/>
                    <a:lstStyle/>
                    <a:p>
                      <a:pPr>
                        <a:lnSpc>
                          <a:spcPct val="115000"/>
                        </a:lnSpc>
                        <a:spcAft>
                          <a:spcPts val="0"/>
                        </a:spcAft>
                      </a:pPr>
                      <a:r>
                        <a:rPr lang="en-GB" sz="1600" b="1" i="1" dirty="0">
                          <a:solidFill>
                            <a:srgbClr val="7030A0"/>
                          </a:solidFill>
                          <a:effectLst/>
                          <a:latin typeface="Calibri"/>
                          <a:ea typeface="Calibri"/>
                          <a:cs typeface="Times New Roman"/>
                        </a:rPr>
                        <a:t>SAFPAC</a:t>
                      </a:r>
                      <a:r>
                        <a:rPr lang="en-GB" sz="1400" b="1" i="1" dirty="0">
                          <a:solidFill>
                            <a:srgbClr val="7030A0"/>
                          </a:solidFill>
                          <a:effectLst/>
                          <a:latin typeface="Calibri"/>
                          <a:ea typeface="Calibri"/>
                          <a:cs typeface="Times New Roman"/>
                        </a:rPr>
                        <a:t> </a:t>
                      </a:r>
                      <a:endParaRPr lang="en-US" sz="1400" b="1"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effectLst/>
                          <a:latin typeface="Calibri"/>
                          <a:ea typeface="Calibri"/>
                          <a:cs typeface="Times New Roman"/>
                        </a:rPr>
                        <a:t> </a:t>
                      </a:r>
                      <a:endParaRPr lang="en-US"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a:effectLst/>
                          <a:latin typeface="Calibri"/>
                          <a:ea typeface="Calibri"/>
                          <a:cs typeface="Times New Roman"/>
                        </a:rPr>
                        <a:t> </a:t>
                      </a:r>
                      <a:endParaRPr lang="en-US"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effectLst/>
                          <a:latin typeface="Calibri"/>
                          <a:ea typeface="Calibri"/>
                          <a:cs typeface="Times New Roman"/>
                        </a:rPr>
                        <a:t> </a:t>
                      </a:r>
                      <a:endParaRPr lang="en-US"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GB" sz="1400" dirty="0">
                          <a:effectLst/>
                          <a:latin typeface="Calibri"/>
                          <a:ea typeface="Calibri"/>
                          <a:cs typeface="Times New Roman"/>
                        </a:rPr>
                        <a:t> </a:t>
                      </a:r>
                      <a:endParaRPr lang="en-US"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0">
                <a:tc>
                  <a:txBody>
                    <a:bodyPr/>
                    <a:lstStyle/>
                    <a:p>
                      <a:pPr>
                        <a:lnSpc>
                          <a:spcPct val="115000"/>
                        </a:lnSpc>
                        <a:spcAft>
                          <a:spcPts val="0"/>
                        </a:spcAft>
                      </a:pPr>
                      <a:r>
                        <a:rPr lang="en-GB" sz="1200" i="1" dirty="0">
                          <a:effectLst/>
                          <a:latin typeface="+mn-lt"/>
                          <a:ea typeface="Calibri"/>
                          <a:cs typeface="Times New Roman"/>
                        </a:rPr>
                        <a:t>SRHR Program B</a:t>
                      </a:r>
                      <a:endParaRPr lang="en-US" sz="12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N/A</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0">
                <a:tc>
                  <a:txBody>
                    <a:bodyPr/>
                    <a:lstStyle/>
                    <a:p>
                      <a:pPr>
                        <a:lnSpc>
                          <a:spcPct val="115000"/>
                        </a:lnSpc>
                        <a:spcAft>
                          <a:spcPts val="0"/>
                        </a:spcAft>
                      </a:pPr>
                      <a:r>
                        <a:rPr lang="en-GB" sz="1200" i="1" dirty="0">
                          <a:effectLst/>
                          <a:latin typeface="+mn-lt"/>
                          <a:ea typeface="Calibri"/>
                          <a:cs typeface="Times New Roman"/>
                        </a:rPr>
                        <a:t>SRHR Program C</a:t>
                      </a:r>
                      <a:endParaRPr lang="en-US" sz="12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3"/>
                  </a:ext>
                </a:extLst>
              </a:tr>
              <a:tr h="0">
                <a:tc>
                  <a:txBody>
                    <a:bodyPr/>
                    <a:lstStyle/>
                    <a:p>
                      <a:pPr>
                        <a:lnSpc>
                          <a:spcPct val="115000"/>
                        </a:lnSpc>
                        <a:spcAft>
                          <a:spcPts val="0"/>
                        </a:spcAft>
                      </a:pPr>
                      <a:r>
                        <a:rPr lang="en-GB" sz="1200" i="1" dirty="0">
                          <a:effectLst/>
                          <a:latin typeface="+mn-lt"/>
                          <a:ea typeface="Calibri"/>
                          <a:cs typeface="Times New Roman"/>
                        </a:rPr>
                        <a:t>SRHR Program D</a:t>
                      </a:r>
                      <a:endParaRPr lang="en-US" sz="12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GB" sz="1100">
                          <a:effectLst/>
                          <a:latin typeface="Calibri"/>
                          <a:ea typeface="Calibri"/>
                          <a:cs typeface="Times New Roman"/>
                        </a:rPr>
                        <a:t>N/A</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92701">
                <a:tc>
                  <a:txBody>
                    <a:bodyPr/>
                    <a:lstStyle/>
                    <a:p>
                      <a:pPr>
                        <a:lnSpc>
                          <a:spcPct val="115000"/>
                        </a:lnSpc>
                        <a:spcAft>
                          <a:spcPts val="0"/>
                        </a:spcAft>
                      </a:pPr>
                      <a:r>
                        <a:rPr lang="en-GB" sz="1200" i="1" dirty="0">
                          <a:effectLst/>
                          <a:latin typeface="+mn-lt"/>
                          <a:ea typeface="Calibri"/>
                          <a:cs typeface="Times New Roman"/>
                        </a:rPr>
                        <a:t>SRHR Program E</a:t>
                      </a:r>
                      <a:endParaRPr lang="en-US" sz="12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0">
                <a:tc>
                  <a:txBody>
                    <a:bodyPr/>
                    <a:lstStyle/>
                    <a:p>
                      <a:pPr>
                        <a:lnSpc>
                          <a:spcPct val="115000"/>
                        </a:lnSpc>
                        <a:spcAft>
                          <a:spcPts val="0"/>
                        </a:spcAft>
                      </a:pPr>
                      <a:r>
                        <a:rPr lang="en-GB" sz="1200" i="1" dirty="0">
                          <a:effectLst/>
                          <a:latin typeface="+mn-lt"/>
                          <a:ea typeface="Calibri"/>
                          <a:cs typeface="Times New Roman"/>
                        </a:rPr>
                        <a:t>SRHR Program F</a:t>
                      </a:r>
                      <a:endParaRPr lang="en-US" sz="12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rgbClr val="92D05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100">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en-GB" sz="1100" dirty="0">
                          <a:effectLst/>
                          <a:latin typeface="Calibri"/>
                          <a:ea typeface="Calibri"/>
                          <a:cs typeface="Times New Roman"/>
                        </a:rPr>
                        <a:t> </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bl>
          </a:graphicData>
        </a:graphic>
      </p:graphicFrame>
      <p:sp>
        <p:nvSpPr>
          <p:cNvPr id="17" name="Right Arrow 16"/>
          <p:cNvSpPr/>
          <p:nvPr/>
        </p:nvSpPr>
        <p:spPr>
          <a:xfrm>
            <a:off x="1636217" y="2383117"/>
            <a:ext cx="648072" cy="484632"/>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9192344" y="1380574"/>
            <a:ext cx="484632" cy="849244"/>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9"/>
          <p:cNvSpPr>
            <a:spLocks noGrp="1" noChangeArrowheads="1"/>
          </p:cNvSpPr>
          <p:nvPr>
            <p:ph type="title"/>
          </p:nvPr>
        </p:nvSpPr>
        <p:spPr bwMode="auto">
          <a:xfrm>
            <a:off x="1960253" y="379949"/>
            <a:ext cx="8229600" cy="77787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fontAlgn="base">
              <a:spcBef>
                <a:spcPct val="0"/>
              </a:spcBef>
              <a:spcAft>
                <a:spcPct val="0"/>
              </a:spcAft>
              <a:buFontTx/>
              <a:buNone/>
            </a:pPr>
            <a:r>
              <a:rPr lang="en-US" altLang="en-US" sz="1800" b="1" dirty="0">
                <a:solidFill>
                  <a:srgbClr val="FFFFFF"/>
                </a:solidFill>
                <a:ea typeface="MS PGothic" pitchFamily="34" charset="-128"/>
              </a:rPr>
              <a:t>Minimum Commitments: Using the Assessment as a MONITORING TOOL</a:t>
            </a:r>
          </a:p>
        </p:txBody>
      </p:sp>
      <p:graphicFrame>
        <p:nvGraphicFramePr>
          <p:cNvPr id="2" name="Table 1">
            <a:extLst>
              <a:ext uri="{FF2B5EF4-FFF2-40B4-BE49-F238E27FC236}">
                <a16:creationId xmlns:a16="http://schemas.microsoft.com/office/drawing/2014/main" id="{C0A77444-54B4-4B4B-8AA0-801789DBCE57}"/>
              </a:ext>
            </a:extLst>
          </p:cNvPr>
          <p:cNvGraphicFramePr>
            <a:graphicFrameLocks noGrp="1"/>
          </p:cNvGraphicFramePr>
          <p:nvPr/>
        </p:nvGraphicFramePr>
        <p:xfrm>
          <a:off x="2639616" y="5013177"/>
          <a:ext cx="6090920" cy="1303085"/>
        </p:xfrm>
        <a:graphic>
          <a:graphicData uri="http://schemas.openxmlformats.org/drawingml/2006/table">
            <a:tbl>
              <a:tblPr firstRow="1" firstCol="1" bandRow="1">
                <a:tableStyleId>{5C22544A-7EE6-4342-B048-85BDC9FD1C3A}</a:tableStyleId>
              </a:tblPr>
              <a:tblGrid>
                <a:gridCol w="4397375">
                  <a:extLst>
                    <a:ext uri="{9D8B030D-6E8A-4147-A177-3AD203B41FA5}">
                      <a16:colId xmlns:a16="http://schemas.microsoft.com/office/drawing/2014/main" val="2557639227"/>
                    </a:ext>
                  </a:extLst>
                </a:gridCol>
                <a:gridCol w="1693545">
                  <a:extLst>
                    <a:ext uri="{9D8B030D-6E8A-4147-A177-3AD203B41FA5}">
                      <a16:colId xmlns:a16="http://schemas.microsoft.com/office/drawing/2014/main" val="1877059435"/>
                    </a:ext>
                  </a:extLst>
                </a:gridCol>
              </a:tblGrid>
              <a:tr h="0">
                <a:tc>
                  <a:txBody>
                    <a:bodyPr/>
                    <a:lstStyle/>
                    <a:p>
                      <a:pPr marL="0" marR="0" algn="just">
                        <a:lnSpc>
                          <a:spcPct val="115000"/>
                        </a:lnSpc>
                        <a:spcBef>
                          <a:spcPts val="0"/>
                        </a:spcBef>
                        <a:spcAft>
                          <a:spcPts val="0"/>
                        </a:spcAft>
                      </a:pPr>
                      <a:r>
                        <a:rPr lang="en-GB" sz="1400" dirty="0">
                          <a:solidFill>
                            <a:schemeClr val="tx1"/>
                          </a:solidFill>
                          <a:effectLst/>
                        </a:rPr>
                        <a:t>All the answers to the questions are “YES”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600" b="1" dirty="0">
                          <a:solidFill>
                            <a:schemeClr val="tx1"/>
                          </a:solidFill>
                          <a:effectLst/>
                        </a:rPr>
                        <a:t> </a:t>
                      </a:r>
                      <a:endParaRPr lang="en-US" sz="1100" b="1" dirty="0">
                        <a:solidFill>
                          <a:schemeClr val="tx1"/>
                        </a:solidFill>
                        <a:effectLst/>
                      </a:endParaRPr>
                    </a:p>
                    <a:p>
                      <a:pPr marL="0" marR="0" algn="ctr">
                        <a:lnSpc>
                          <a:spcPct val="115000"/>
                        </a:lnSpc>
                        <a:spcBef>
                          <a:spcPts val="0"/>
                        </a:spcBef>
                        <a:spcAft>
                          <a:spcPts val="0"/>
                        </a:spcAft>
                      </a:pPr>
                      <a:r>
                        <a:rPr lang="en-GB" sz="1200" b="1" dirty="0">
                          <a:solidFill>
                            <a:schemeClr val="tx1"/>
                          </a:solidFill>
                          <a:effectLst/>
                        </a:rPr>
                        <a:t>GREEN</a:t>
                      </a:r>
                      <a:endParaRPr lang="en-US" sz="1100" b="1" dirty="0">
                        <a:solidFill>
                          <a:schemeClr val="tx1"/>
                        </a:solidFill>
                        <a:effectLst/>
                      </a:endParaRPr>
                    </a:p>
                    <a:p>
                      <a:pPr marL="0" marR="0" algn="ctr">
                        <a:lnSpc>
                          <a:spcPct val="115000"/>
                        </a:lnSpc>
                        <a:spcBef>
                          <a:spcPts val="0"/>
                        </a:spcBef>
                        <a:spcAft>
                          <a:spcPts val="0"/>
                        </a:spcAft>
                      </a:pPr>
                      <a:r>
                        <a:rPr lang="en-GB" sz="600" b="1" dirty="0">
                          <a:solidFill>
                            <a:schemeClr val="tx1"/>
                          </a:solidFill>
                          <a:effectLst/>
                        </a:rPr>
                        <a:t> </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794318510"/>
                  </a:ext>
                </a:extLst>
              </a:tr>
              <a:tr h="0">
                <a:tc>
                  <a:txBody>
                    <a:bodyPr/>
                    <a:lstStyle/>
                    <a:p>
                      <a:pPr marL="0" marR="0" algn="just">
                        <a:lnSpc>
                          <a:spcPct val="115000"/>
                        </a:lnSpc>
                        <a:spcBef>
                          <a:spcPts val="0"/>
                        </a:spcBef>
                        <a:spcAft>
                          <a:spcPts val="0"/>
                        </a:spcAft>
                      </a:pPr>
                      <a:r>
                        <a:rPr lang="en-GB" sz="1400" dirty="0">
                          <a:solidFill>
                            <a:schemeClr val="tx1"/>
                          </a:solidFill>
                          <a:effectLst/>
                        </a:rPr>
                        <a:t>More than half of the answers to the questions are “YES”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600" b="1" dirty="0">
                          <a:solidFill>
                            <a:schemeClr val="tx1"/>
                          </a:solidFill>
                          <a:effectLst/>
                        </a:rPr>
                        <a:t> </a:t>
                      </a:r>
                      <a:endParaRPr lang="en-US" sz="1100" b="1" dirty="0">
                        <a:solidFill>
                          <a:schemeClr val="tx1"/>
                        </a:solidFill>
                        <a:effectLst/>
                      </a:endParaRPr>
                    </a:p>
                    <a:p>
                      <a:pPr marL="0" marR="0" algn="ctr">
                        <a:lnSpc>
                          <a:spcPct val="115000"/>
                        </a:lnSpc>
                        <a:spcBef>
                          <a:spcPts val="0"/>
                        </a:spcBef>
                        <a:spcAft>
                          <a:spcPts val="0"/>
                        </a:spcAft>
                      </a:pPr>
                      <a:r>
                        <a:rPr lang="en-GB" sz="1200" b="1" dirty="0">
                          <a:solidFill>
                            <a:schemeClr val="tx1"/>
                          </a:solidFill>
                          <a:effectLst/>
                        </a:rPr>
                        <a:t>ORANGE</a:t>
                      </a:r>
                      <a:endParaRPr lang="en-US" sz="1100" b="1" dirty="0">
                        <a:solidFill>
                          <a:schemeClr val="tx1"/>
                        </a:solidFill>
                        <a:effectLst/>
                      </a:endParaRPr>
                    </a:p>
                    <a:p>
                      <a:pPr marL="0" marR="0" algn="ctr">
                        <a:lnSpc>
                          <a:spcPct val="115000"/>
                        </a:lnSpc>
                        <a:spcBef>
                          <a:spcPts val="0"/>
                        </a:spcBef>
                        <a:spcAft>
                          <a:spcPts val="0"/>
                        </a:spcAft>
                      </a:pPr>
                      <a:r>
                        <a:rPr lang="en-GB" sz="600" b="1" dirty="0">
                          <a:solidFill>
                            <a:schemeClr val="tx1"/>
                          </a:solidFill>
                          <a:effectLst/>
                        </a:rPr>
                        <a:t> </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268202418"/>
                  </a:ext>
                </a:extLst>
              </a:tr>
              <a:tr h="0">
                <a:tc>
                  <a:txBody>
                    <a:bodyPr/>
                    <a:lstStyle/>
                    <a:p>
                      <a:pPr marL="0" marR="0" algn="just">
                        <a:lnSpc>
                          <a:spcPct val="115000"/>
                        </a:lnSpc>
                        <a:spcBef>
                          <a:spcPts val="0"/>
                        </a:spcBef>
                        <a:spcAft>
                          <a:spcPts val="0"/>
                        </a:spcAft>
                      </a:pPr>
                      <a:r>
                        <a:rPr lang="en-GB" sz="1400" dirty="0">
                          <a:solidFill>
                            <a:schemeClr val="tx1"/>
                          </a:solidFill>
                          <a:effectLst/>
                        </a:rPr>
                        <a:t>Half or less of the answers to the question are “YES”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600" b="1" dirty="0">
                          <a:solidFill>
                            <a:schemeClr val="tx1"/>
                          </a:solidFill>
                          <a:effectLst/>
                        </a:rPr>
                        <a:t> </a:t>
                      </a:r>
                      <a:endParaRPr lang="en-US" sz="1100" b="1" dirty="0">
                        <a:solidFill>
                          <a:schemeClr val="tx1"/>
                        </a:solidFill>
                        <a:effectLst/>
                      </a:endParaRPr>
                    </a:p>
                    <a:p>
                      <a:pPr marL="0" marR="0" algn="ctr">
                        <a:lnSpc>
                          <a:spcPct val="115000"/>
                        </a:lnSpc>
                        <a:spcBef>
                          <a:spcPts val="0"/>
                        </a:spcBef>
                        <a:spcAft>
                          <a:spcPts val="0"/>
                        </a:spcAft>
                      </a:pPr>
                      <a:r>
                        <a:rPr lang="en-GB" sz="1200" b="1" dirty="0">
                          <a:solidFill>
                            <a:schemeClr val="tx1"/>
                          </a:solidFill>
                          <a:effectLst/>
                        </a:rPr>
                        <a:t>RED</a:t>
                      </a:r>
                      <a:endParaRPr lang="en-US" sz="1100" b="1" dirty="0">
                        <a:solidFill>
                          <a:schemeClr val="tx1"/>
                        </a:solidFill>
                        <a:effectLst/>
                      </a:endParaRPr>
                    </a:p>
                    <a:p>
                      <a:pPr marL="0" marR="0" algn="ctr">
                        <a:lnSpc>
                          <a:spcPct val="115000"/>
                        </a:lnSpc>
                        <a:spcBef>
                          <a:spcPts val="0"/>
                        </a:spcBef>
                        <a:spcAft>
                          <a:spcPts val="0"/>
                        </a:spcAft>
                      </a:pPr>
                      <a:r>
                        <a:rPr lang="en-GB" sz="600" b="1" dirty="0">
                          <a:solidFill>
                            <a:schemeClr val="tx1"/>
                          </a:solidFill>
                          <a:effectLst/>
                        </a:rPr>
                        <a:t> </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512940265"/>
                  </a:ext>
                </a:extLst>
              </a:tr>
            </a:tbl>
          </a:graphicData>
        </a:graphic>
      </p:graphicFrame>
    </p:spTree>
    <p:extLst>
      <p:ext uri="{BB962C8B-B14F-4D97-AF65-F5344CB8AC3E}">
        <p14:creationId xmlns:p14="http://schemas.microsoft.com/office/powerpoint/2010/main" val="39638205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5" y="76200"/>
            <a:ext cx="8223250" cy="861774"/>
          </a:xfrm>
        </p:spPr>
        <p:txBody>
          <a:bodyPr/>
          <a:lstStyle/>
          <a:p>
            <a:r>
              <a:rPr lang="en-US" dirty="0"/>
              <a:t>SRH Integration Across Sectors to meet the holistic needs of women and girls</a:t>
            </a:r>
          </a:p>
        </p:txBody>
      </p:sp>
      <p:sp>
        <p:nvSpPr>
          <p:cNvPr id="10" name="Rounded Rectangle 9"/>
          <p:cNvSpPr/>
          <p:nvPr/>
        </p:nvSpPr>
        <p:spPr>
          <a:xfrm>
            <a:off x="1752600" y="3102215"/>
            <a:ext cx="3429000" cy="17190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1752600" y="1143000"/>
            <a:ext cx="3429000" cy="1752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p:cNvSpPr/>
          <p:nvPr/>
        </p:nvSpPr>
        <p:spPr>
          <a:xfrm>
            <a:off x="7010400" y="1143000"/>
            <a:ext cx="3429000" cy="1752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a:off x="7010400" y="3068711"/>
            <a:ext cx="3429000" cy="1752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15"/>
          <p:cNvSpPr/>
          <p:nvPr/>
        </p:nvSpPr>
        <p:spPr>
          <a:xfrm>
            <a:off x="4321476" y="4932060"/>
            <a:ext cx="3619500" cy="13925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849701" y="4960463"/>
            <a:ext cx="718151" cy="718151"/>
          </a:xfrm>
          <a:prstGeom prst="rect">
            <a:avLst/>
          </a:prstGeom>
        </p:spPr>
      </p:pic>
      <p:pic>
        <p:nvPicPr>
          <p:cNvPr id="7" name="Picture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952540">
            <a:off x="3903413" y="5343700"/>
            <a:ext cx="589753" cy="589754"/>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11762" y="4414225"/>
            <a:ext cx="865928" cy="865928"/>
          </a:xfrm>
          <a:prstGeom prst="rect">
            <a:avLst/>
          </a:prstGeom>
        </p:spPr>
      </p:pic>
      <p:pic>
        <p:nvPicPr>
          <p:cNvPr id="19" name="Picture 1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524001" y="4325632"/>
            <a:ext cx="738641" cy="779769"/>
          </a:xfrm>
          <a:prstGeom prst="rect">
            <a:avLst/>
          </a:prstGeom>
        </p:spPr>
      </p:pic>
      <p:pic>
        <p:nvPicPr>
          <p:cNvPr id="21" name="Picture 20"/>
          <p:cNvPicPr>
            <a:picLocks noChangeAspect="1"/>
          </p:cNvPicPr>
          <p:nvPr/>
        </p:nvPicPr>
        <p:blipFill>
          <a:blip r:embed="rId7" cstate="hqprint">
            <a:duotone>
              <a:prstClr val="black"/>
              <a:schemeClr val="accent1">
                <a:tint val="45000"/>
                <a:satMod val="400000"/>
              </a:schemeClr>
            </a:duotone>
            <a:extLst>
              <a:ext uri="{BEBA8EAE-BF5A-486C-A8C5-ECC9F3942E4B}">
                <a14:imgProps xmlns:a14="http://schemas.microsoft.com/office/drawing/2010/main">
                  <a14:imgLayer r:embed="rId8">
                    <a14:imgEffect>
                      <a14:artisticPaintBrush trans="89000"/>
                    </a14:imgEffect>
                    <a14:imgEffect>
                      <a14:colorTemperature colorTemp="4231"/>
                    </a14:imgEffect>
                    <a14:imgEffect>
                      <a14:saturation sat="0"/>
                    </a14:imgEffect>
                  </a14:imgLayer>
                </a14:imgProps>
              </a:ext>
              <a:ext uri="{28A0092B-C50C-407E-A947-70E740481C1C}">
                <a14:useLocalDpi xmlns:a14="http://schemas.microsoft.com/office/drawing/2010/main" val="0"/>
              </a:ext>
            </a:extLst>
          </a:blip>
          <a:stretch>
            <a:fillRect/>
          </a:stretch>
        </p:blipFill>
        <p:spPr>
          <a:xfrm>
            <a:off x="1514311" y="2364837"/>
            <a:ext cx="703875" cy="703875"/>
          </a:xfrm>
          <a:prstGeom prst="rect">
            <a:avLst/>
          </a:prstGeom>
          <a:noFill/>
        </p:spPr>
      </p:pic>
      <p:pic>
        <p:nvPicPr>
          <p:cNvPr id="20" name="Picture 19"/>
          <p:cNvPicPr>
            <a:picLocks noChangeAspect="1"/>
          </p:cNvPicPr>
          <p:nvPr/>
        </p:nvPicPr>
        <p:blipFill>
          <a:blip r:embed="rId9" cstate="print">
            <a:extLst>
              <a:ext uri="{BEBA8EAE-BF5A-486C-A8C5-ECC9F3942E4B}">
                <a14:imgProps xmlns:a14="http://schemas.microsoft.com/office/drawing/2010/main">
                  <a14:imgLayer r:embed="rId10">
                    <a14:imgEffect>
                      <a14:artisticPaintBrush/>
                    </a14:imgEffect>
                  </a14:imgLayer>
                </a14:imgProps>
              </a:ext>
              <a:ext uri="{28A0092B-C50C-407E-A947-70E740481C1C}">
                <a14:useLocalDpi xmlns:a14="http://schemas.microsoft.com/office/drawing/2010/main" val="0"/>
              </a:ext>
            </a:extLst>
          </a:blip>
          <a:stretch>
            <a:fillRect/>
          </a:stretch>
        </p:blipFill>
        <p:spPr>
          <a:xfrm>
            <a:off x="9753600" y="2097877"/>
            <a:ext cx="924090" cy="929179"/>
          </a:xfrm>
          <a:prstGeom prst="rect">
            <a:avLst/>
          </a:prstGeom>
        </p:spPr>
      </p:pic>
      <p:sp>
        <p:nvSpPr>
          <p:cNvPr id="24" name="TextBox 23"/>
          <p:cNvSpPr txBox="1"/>
          <p:nvPr/>
        </p:nvSpPr>
        <p:spPr>
          <a:xfrm>
            <a:off x="1915947" y="1327442"/>
            <a:ext cx="3115624" cy="1661993"/>
          </a:xfrm>
          <a:prstGeom prst="rect">
            <a:avLst/>
          </a:prstGeom>
          <a:noFill/>
        </p:spPr>
        <p:txBody>
          <a:bodyPr wrap="square" rtlCol="0">
            <a:spAutoFit/>
          </a:bodyPr>
          <a:lstStyle/>
          <a:p>
            <a:pPr algn="ctr" defTabSz="342900"/>
            <a:r>
              <a:rPr lang="en-US" sz="1400" b="1" dirty="0">
                <a:latin typeface="Arial" panose="020B0604020202020204" pitchFamily="34" charset="0"/>
                <a:cs typeface="Arial" panose="020B0604020202020204" pitchFamily="34" charset="0"/>
              </a:rPr>
              <a:t>WATER AND SANITATION HYGIENE</a:t>
            </a:r>
          </a:p>
          <a:p>
            <a:pPr algn="ctr" defTabSz="342900"/>
            <a:endParaRPr lang="en-US" sz="400" b="1" dirty="0">
              <a:latin typeface="Arial" panose="020B0604020202020204" pitchFamily="34" charset="0"/>
              <a:cs typeface="Arial" panose="020B0604020202020204" pitchFamily="34" charset="0"/>
            </a:endParaRPr>
          </a:p>
          <a:p>
            <a:pPr marL="285750" indent="-285750" defTabSz="342900">
              <a:buFont typeface="Arial" charset="0"/>
              <a:buChar char="•"/>
            </a:pPr>
            <a:r>
              <a:rPr lang="en-US" sz="1400" dirty="0">
                <a:latin typeface="Arial" panose="020B0604020202020204" pitchFamily="34" charset="0"/>
                <a:cs typeface="Arial" panose="020B0604020202020204" pitchFamily="34" charset="0"/>
              </a:rPr>
              <a:t>Menstrual hygiene management</a:t>
            </a:r>
          </a:p>
          <a:p>
            <a:pPr marL="285750" indent="-285750" defTabSz="342900">
              <a:buFont typeface="Arial" charset="0"/>
              <a:buChar char="•"/>
            </a:pPr>
            <a:r>
              <a:rPr lang="en-US" sz="1400" dirty="0">
                <a:latin typeface="Arial" panose="020B0604020202020204" pitchFamily="34" charset="0"/>
                <a:cs typeface="Arial" panose="020B0604020202020204" pitchFamily="34" charset="0"/>
              </a:rPr>
              <a:t>Dignity kit distribution</a:t>
            </a:r>
          </a:p>
          <a:p>
            <a:pPr marL="285750" indent="-285750" defTabSz="342900">
              <a:buFont typeface="Arial" charset="0"/>
              <a:buChar char="•"/>
            </a:pPr>
            <a:r>
              <a:rPr lang="en-US" sz="1400" dirty="0">
                <a:latin typeface="Arial" panose="020B0604020202020204" pitchFamily="34" charset="0"/>
                <a:cs typeface="Arial" panose="020B0604020202020204" pitchFamily="34" charset="0"/>
              </a:rPr>
              <a:t>Infection prevention &amp; control</a:t>
            </a:r>
          </a:p>
          <a:p>
            <a:pPr marL="285750" indent="-285750" defTabSz="342900">
              <a:buFont typeface="Arial" charset="0"/>
              <a:buChar char="•"/>
            </a:pPr>
            <a:endParaRPr lang="en-US" sz="1400" dirty="0">
              <a:latin typeface="Arial" panose="020B0604020202020204" pitchFamily="34" charset="0"/>
              <a:cs typeface="Arial" panose="020B0604020202020204" pitchFamily="34" charset="0"/>
            </a:endParaRPr>
          </a:p>
          <a:p>
            <a:endParaRPr lang="en-US" sz="1400" dirty="0"/>
          </a:p>
        </p:txBody>
      </p:sp>
      <p:sp>
        <p:nvSpPr>
          <p:cNvPr id="25" name="Rectangle 24"/>
          <p:cNvSpPr/>
          <p:nvPr/>
        </p:nvSpPr>
        <p:spPr>
          <a:xfrm>
            <a:off x="7162800" y="1219200"/>
            <a:ext cx="3124200" cy="1446550"/>
          </a:xfrm>
          <a:prstGeom prst="rect">
            <a:avLst/>
          </a:prstGeom>
        </p:spPr>
        <p:txBody>
          <a:bodyPr wrap="square">
            <a:spAutoFit/>
          </a:bodyPr>
          <a:lstStyle/>
          <a:p>
            <a:pPr algn="ctr" defTabSz="342900"/>
            <a:r>
              <a:rPr lang="en-US" sz="1400" b="1" dirty="0">
                <a:latin typeface="Arial" panose="020B0604020202020204" pitchFamily="34" charset="0"/>
                <a:cs typeface="Arial" panose="020B0604020202020204" pitchFamily="34" charset="0"/>
              </a:rPr>
              <a:t>FOOD SECURITY </a:t>
            </a:r>
          </a:p>
          <a:p>
            <a:pPr algn="ctr" defTabSz="342900"/>
            <a:endParaRPr lang="en-US" sz="400" b="1" dirty="0">
              <a:latin typeface="Arial" panose="020B0604020202020204" pitchFamily="34" charset="0"/>
              <a:cs typeface="Arial" panose="020B0604020202020204" pitchFamily="34" charset="0"/>
            </a:endParaRPr>
          </a:p>
          <a:p>
            <a:pPr marL="285750" indent="-285750" defTabSz="342900">
              <a:buFont typeface="Arial" charset="0"/>
              <a:buChar char="•"/>
            </a:pPr>
            <a:r>
              <a:rPr lang="en-US" sz="1400" dirty="0">
                <a:latin typeface="Arial" panose="020B0604020202020204" pitchFamily="34" charset="0"/>
                <a:cs typeface="Arial" panose="020B0604020202020204" pitchFamily="34" charset="0"/>
              </a:rPr>
              <a:t>Preventing anemia to reduce the risk for maternal hemorrhage</a:t>
            </a:r>
          </a:p>
          <a:p>
            <a:pPr marL="285750" indent="-285750" defTabSz="342900">
              <a:buFont typeface="Arial" charset="0"/>
              <a:buChar char="•"/>
            </a:pPr>
            <a:r>
              <a:rPr lang="en-US" sz="1400" dirty="0">
                <a:latin typeface="Arial" panose="020B0604020202020204" pitchFamily="34" charset="0"/>
                <a:cs typeface="Arial" panose="020B0604020202020204" pitchFamily="34" charset="0"/>
              </a:rPr>
              <a:t>Ensuring nutrition during pregnancy, the postpartum period, and beyond</a:t>
            </a:r>
          </a:p>
        </p:txBody>
      </p:sp>
      <p:sp>
        <p:nvSpPr>
          <p:cNvPr id="26" name="Rectangle 25"/>
          <p:cNvSpPr/>
          <p:nvPr/>
        </p:nvSpPr>
        <p:spPr>
          <a:xfrm>
            <a:off x="1905000" y="3124201"/>
            <a:ext cx="3150538" cy="1661993"/>
          </a:xfrm>
          <a:prstGeom prst="rect">
            <a:avLst/>
          </a:prstGeom>
        </p:spPr>
        <p:txBody>
          <a:bodyPr wrap="square">
            <a:spAutoFit/>
          </a:bodyPr>
          <a:lstStyle/>
          <a:p>
            <a:pPr algn="ctr" defTabSz="342900"/>
            <a:r>
              <a:rPr lang="en-US" sz="1400" b="1" dirty="0">
                <a:latin typeface="Arial" panose="020B0604020202020204" pitchFamily="34" charset="0"/>
                <a:cs typeface="Arial" panose="020B0604020202020204" pitchFamily="34" charset="0"/>
              </a:rPr>
              <a:t>GENDER EQUITY</a:t>
            </a:r>
          </a:p>
          <a:p>
            <a:pPr algn="ctr" defTabSz="342900"/>
            <a:endParaRPr lang="en-US" sz="400" b="1" dirty="0">
              <a:latin typeface="Arial" panose="020B0604020202020204" pitchFamily="34" charset="0"/>
              <a:cs typeface="Arial" panose="020B0604020202020204" pitchFamily="34" charset="0"/>
            </a:endParaRPr>
          </a:p>
          <a:p>
            <a:pPr marL="285750" indent="-285750" defTabSz="342900">
              <a:buFont typeface="Arial" charset="0"/>
              <a:buChar char="•"/>
            </a:pPr>
            <a:r>
              <a:rPr lang="en-US" sz="1400" dirty="0">
                <a:latin typeface="Arial" panose="020B0604020202020204" pitchFamily="34" charset="0"/>
                <a:cs typeface="Arial" panose="020B0604020202020204" pitchFamily="34" charset="0"/>
              </a:rPr>
              <a:t>Clinical SRH services for GBV survivors</a:t>
            </a:r>
          </a:p>
          <a:p>
            <a:pPr marL="285750" indent="-285750" defTabSz="342900">
              <a:buFont typeface="Arial" charset="0"/>
              <a:buChar char="•"/>
            </a:pPr>
            <a:r>
              <a:rPr lang="en-US" sz="1400" dirty="0">
                <a:latin typeface="Arial" panose="020B0604020202020204" pitchFamily="34" charset="0"/>
                <a:cs typeface="Arial" panose="020B0604020202020204" pitchFamily="34" charset="0"/>
              </a:rPr>
              <a:t>Preventing adolescent GBV and pregnancy through education, access to family planning, and reducing childhood marriage</a:t>
            </a:r>
          </a:p>
        </p:txBody>
      </p:sp>
      <p:sp>
        <p:nvSpPr>
          <p:cNvPr id="27" name="Rectangle 26"/>
          <p:cNvSpPr/>
          <p:nvPr/>
        </p:nvSpPr>
        <p:spPr>
          <a:xfrm>
            <a:off x="4567852" y="5013764"/>
            <a:ext cx="3449325" cy="738664"/>
          </a:xfrm>
          <a:prstGeom prst="rect">
            <a:avLst/>
          </a:prstGeom>
        </p:spPr>
        <p:txBody>
          <a:bodyPr wrap="square">
            <a:spAutoFit/>
          </a:bodyPr>
          <a:lstStyle/>
          <a:p>
            <a:pPr defTabSz="342900"/>
            <a:r>
              <a:rPr lang="en-US" sz="1400" b="1" dirty="0">
                <a:latin typeface="Arial" panose="020B0604020202020204" pitchFamily="34" charset="0"/>
                <a:cs typeface="Arial" panose="020B0604020202020204" pitchFamily="34" charset="0"/>
              </a:rPr>
              <a:t>HUMANITARIAN RESPONSE</a:t>
            </a:r>
            <a:endParaRPr lang="en-US" sz="400" b="1" dirty="0">
              <a:latin typeface="Arial" panose="020B0604020202020204" pitchFamily="34" charset="0"/>
              <a:cs typeface="Arial" panose="020B0604020202020204" pitchFamily="34" charset="0"/>
            </a:endParaRPr>
          </a:p>
          <a:p>
            <a:pPr defTabSz="342900"/>
            <a:r>
              <a:rPr lang="en-US" sz="1400" dirty="0">
                <a:latin typeface="Arial" panose="020B0604020202020204" pitchFamily="34" charset="0"/>
                <a:cs typeface="Arial" panose="020B0604020202020204" pitchFamily="34" charset="0"/>
              </a:rPr>
              <a:t>  -integrated response across sectors</a:t>
            </a:r>
          </a:p>
          <a:p>
            <a:pPr defTabSz="342900"/>
            <a:r>
              <a:rPr lang="en-US" sz="1400" dirty="0">
                <a:latin typeface="Arial" panose="020B0604020202020204" pitchFamily="34" charset="0"/>
                <a:cs typeface="Arial" panose="020B0604020202020204" pitchFamily="34" charset="0"/>
              </a:rPr>
              <a:t>- Age-sensitive &amp; gender transformation</a:t>
            </a:r>
          </a:p>
        </p:txBody>
      </p:sp>
      <p:sp>
        <p:nvSpPr>
          <p:cNvPr id="28" name="Rectangle 27"/>
          <p:cNvSpPr/>
          <p:nvPr/>
        </p:nvSpPr>
        <p:spPr>
          <a:xfrm>
            <a:off x="7467601" y="3170223"/>
            <a:ext cx="2858133" cy="1661993"/>
          </a:xfrm>
          <a:prstGeom prst="rect">
            <a:avLst/>
          </a:prstGeom>
        </p:spPr>
        <p:txBody>
          <a:bodyPr wrap="square">
            <a:spAutoFit/>
          </a:bodyPr>
          <a:lstStyle/>
          <a:p>
            <a:pPr algn="ctr" defTabSz="342900"/>
            <a:r>
              <a:rPr lang="en-US" sz="1400" b="1">
                <a:latin typeface="Arial" panose="020B0604020202020204" pitchFamily="34" charset="0"/>
                <a:cs typeface="Arial" panose="020B0604020202020204" pitchFamily="34" charset="0"/>
              </a:rPr>
              <a:t>EDUCATION</a:t>
            </a:r>
          </a:p>
          <a:p>
            <a:pPr algn="ctr" defTabSz="342900"/>
            <a:endParaRPr lang="en-US" sz="400" b="1">
              <a:latin typeface="Arial" panose="020B0604020202020204" pitchFamily="34" charset="0"/>
              <a:cs typeface="Arial" panose="020B0604020202020204" pitchFamily="34" charset="0"/>
            </a:endParaRPr>
          </a:p>
          <a:p>
            <a:pPr marL="285750" indent="-285750" defTabSz="342900">
              <a:buFont typeface="Arial" charset="0"/>
              <a:buChar char="•"/>
            </a:pPr>
            <a:r>
              <a:rPr lang="en-US" sz="1400">
                <a:latin typeface="Arial" panose="020B0604020202020204" pitchFamily="34" charset="0"/>
                <a:cs typeface="Arial" panose="020B0604020202020204" pitchFamily="34" charset="0"/>
              </a:rPr>
              <a:t>Comprehensive sexual education</a:t>
            </a:r>
          </a:p>
          <a:p>
            <a:pPr marL="285750" indent="-285750" defTabSz="342900">
              <a:buFont typeface="Arial" charset="0"/>
              <a:buChar char="•"/>
            </a:pPr>
            <a:r>
              <a:rPr lang="en-US" sz="1400">
                <a:latin typeface="Arial" panose="020B0604020202020204" pitchFamily="34" charset="0"/>
                <a:cs typeface="Arial" panose="020B0604020202020204" pitchFamily="34" charset="0"/>
              </a:rPr>
              <a:t>Reducing unplanned pregnancies so girls can stay in school</a:t>
            </a:r>
          </a:p>
          <a:p>
            <a:pPr marL="285750" indent="-285750" defTabSz="342900">
              <a:buFont typeface="Arial" charset="0"/>
              <a:buChar char="•"/>
            </a:pPr>
            <a:endParaRPr lang="en-US" sz="1400" b="1">
              <a:latin typeface="Arial" panose="020B0604020202020204" pitchFamily="34" charset="0"/>
              <a:cs typeface="Arial" panose="020B0604020202020204" pitchFamily="34" charset="0"/>
            </a:endParaRPr>
          </a:p>
        </p:txBody>
      </p:sp>
      <p:sp>
        <p:nvSpPr>
          <p:cNvPr id="29" name="Regular Pentagon 28"/>
          <p:cNvSpPr/>
          <p:nvPr/>
        </p:nvSpPr>
        <p:spPr>
          <a:xfrm flipV="1">
            <a:off x="4707293" y="1447800"/>
            <a:ext cx="2743200" cy="3596306"/>
          </a:xfrm>
          <a:prstGeom prst="pentagon">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56654" y="2097877"/>
            <a:ext cx="2300839" cy="2300839"/>
          </a:xfrm>
          <a:prstGeom prst="rect">
            <a:avLst/>
          </a:prstGeom>
        </p:spPr>
      </p:pic>
      <p:sp>
        <p:nvSpPr>
          <p:cNvPr id="23" name="TextBox 22"/>
          <p:cNvSpPr txBox="1"/>
          <p:nvPr/>
        </p:nvSpPr>
        <p:spPr>
          <a:xfrm>
            <a:off x="5210638" y="1650607"/>
            <a:ext cx="1647362" cy="584775"/>
          </a:xfrm>
          <a:prstGeom prst="rect">
            <a:avLst/>
          </a:prstGeom>
          <a:noFill/>
        </p:spPr>
        <p:txBody>
          <a:bodyPr wrap="square" rtlCol="0">
            <a:spAutoFit/>
          </a:bodyPr>
          <a:lstStyle/>
          <a:p>
            <a:pPr algn="ctr" defTabSz="342900" eaLnBrk="0" fontAlgn="base" hangingPunct="0">
              <a:spcBef>
                <a:spcPct val="0"/>
              </a:spcBef>
              <a:spcAft>
                <a:spcPct val="0"/>
              </a:spcAft>
            </a:pPr>
            <a:r>
              <a:rPr lang="fr-FR" sz="3200" b="1">
                <a:solidFill>
                  <a:schemeClr val="accent2">
                    <a:lumMod val="75000"/>
                  </a:schemeClr>
                </a:solidFill>
                <a:latin typeface="Arial" panose="020B0604020202020204" pitchFamily="34" charset="0"/>
                <a:cs typeface="Arial" panose="020B0604020202020204" pitchFamily="34" charset="0"/>
              </a:rPr>
              <a:t>SRH</a:t>
            </a:r>
            <a:endParaRPr lang="en-US" sz="3200" b="1">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502863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52600" y="1231880"/>
            <a:ext cx="8763001" cy="3360920"/>
          </a:xfrm>
        </p:spPr>
        <p:txBody>
          <a:bodyPr>
            <a:normAutofit fontScale="92500" lnSpcReduction="20000"/>
          </a:bodyPr>
          <a:lstStyle/>
          <a:p>
            <a:pPr marL="342900" indent="-342900">
              <a:buFont typeface="Arial" charset="0"/>
              <a:buChar char="•"/>
            </a:pPr>
            <a:r>
              <a:rPr lang="en-US" dirty="0">
                <a:solidFill>
                  <a:schemeClr val="tx1"/>
                </a:solidFill>
              </a:rPr>
              <a:t>Community-based SRH education and supplies distribution</a:t>
            </a:r>
          </a:p>
          <a:p>
            <a:pPr marL="342900" indent="-342900">
              <a:buFont typeface="Arial" charset="0"/>
              <a:buChar char="•"/>
            </a:pPr>
            <a:r>
              <a:rPr lang="en-US" dirty="0">
                <a:solidFill>
                  <a:schemeClr val="tx1"/>
                </a:solidFill>
              </a:rPr>
              <a:t>Activities might include:</a:t>
            </a:r>
          </a:p>
          <a:p>
            <a:pPr marL="800100" lvl="1" indent="-342900">
              <a:buFont typeface="Arial" charset="0"/>
              <a:buChar char="•"/>
            </a:pPr>
            <a:r>
              <a:rPr lang="en-US" dirty="0"/>
              <a:t>Handing out clean delivery kits along with dignity kits </a:t>
            </a:r>
          </a:p>
          <a:p>
            <a:pPr marL="800100" lvl="1" indent="-342900">
              <a:buFont typeface="Arial" charset="0"/>
              <a:buChar char="•"/>
            </a:pPr>
            <a:r>
              <a:rPr lang="en-US" dirty="0"/>
              <a:t>Disease prevention and awareness-raising for SRH by community health workers</a:t>
            </a:r>
          </a:p>
          <a:p>
            <a:pPr marL="800100" lvl="1" indent="-342900">
              <a:buFont typeface="Arial" charset="0"/>
              <a:buChar char="•"/>
            </a:pPr>
            <a:r>
              <a:rPr lang="en-US" dirty="0"/>
              <a:t>Examples of opportunities for integration with other sectors include:</a:t>
            </a:r>
          </a:p>
          <a:p>
            <a:pPr marL="1257300" lvl="2" indent="-342900">
              <a:buFont typeface="Arial" charset="0"/>
              <a:buChar char="•"/>
            </a:pPr>
            <a:r>
              <a:rPr lang="en-US" dirty="0"/>
              <a:t>Talking about menstrual hygiene management during WASH programming</a:t>
            </a:r>
          </a:p>
          <a:p>
            <a:pPr marL="1257300" lvl="2" indent="-342900">
              <a:buFont typeface="Arial" charset="0"/>
              <a:buChar char="•"/>
            </a:pPr>
            <a:r>
              <a:rPr lang="en-US" dirty="0"/>
              <a:t>Awareness raising on SRH including maternal health topics during FNS programs (ex: link between anemia and hemorrhage in pregnant women)</a:t>
            </a:r>
          </a:p>
          <a:p>
            <a:pPr marL="1257300" lvl="2" indent="-342900">
              <a:buFont typeface="Arial" charset="0"/>
              <a:buChar char="•"/>
            </a:pPr>
            <a:r>
              <a:rPr lang="en-US" dirty="0"/>
              <a:t>Discussing availability of GBV clinical support services during gender programming or other awareness activities</a:t>
            </a:r>
          </a:p>
        </p:txBody>
      </p:sp>
      <p:sp>
        <p:nvSpPr>
          <p:cNvPr id="10242" name="object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fld id="{11AB74FD-724F-9C45-AF1F-F3398501EA8A}" type="slidenum">
              <a:rPr lang="en-US" altLang="en-US">
                <a:solidFill>
                  <a:srgbClr val="707070"/>
                </a:solidFill>
                <a:latin typeface="Arial" charset="0"/>
              </a:rPr>
              <a:pPr/>
              <a:t>20</a:t>
            </a:fld>
            <a:endParaRPr lang="en-US" altLang="en-US">
              <a:solidFill>
                <a:srgbClr val="707070"/>
              </a:solidFill>
              <a:latin typeface="Arial" charset="0"/>
            </a:endParaRPr>
          </a:p>
        </p:txBody>
      </p:sp>
      <p:sp>
        <p:nvSpPr>
          <p:cNvPr id="4" name="Title 3"/>
          <p:cNvSpPr>
            <a:spLocks noGrp="1"/>
          </p:cNvSpPr>
          <p:nvPr>
            <p:ph type="title"/>
          </p:nvPr>
        </p:nvSpPr>
        <p:spPr>
          <a:xfrm>
            <a:off x="1984375" y="242889"/>
            <a:ext cx="8223250" cy="430887"/>
          </a:xfrm>
        </p:spPr>
        <p:txBody>
          <a:bodyPr/>
          <a:lstStyle/>
          <a:p>
            <a:r>
              <a:rPr lang="en-US" dirty="0"/>
              <a:t>Level 1: Community-Based Activities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8726" y="4923367"/>
            <a:ext cx="2759075" cy="183938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4933950"/>
            <a:ext cx="2438400" cy="1828800"/>
          </a:xfrm>
          <a:prstGeom prst="rect">
            <a:avLst/>
          </a:prstGeom>
        </p:spPr>
      </p:pic>
    </p:spTree>
    <p:extLst>
      <p:ext uri="{BB962C8B-B14F-4D97-AF65-F5344CB8AC3E}">
        <p14:creationId xmlns:p14="http://schemas.microsoft.com/office/powerpoint/2010/main" val="106746448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52601" y="1275513"/>
            <a:ext cx="8607425" cy="1569287"/>
          </a:xfrm>
        </p:spPr>
        <p:txBody>
          <a:bodyPr>
            <a:normAutofit fontScale="70000" lnSpcReduction="20000"/>
          </a:bodyPr>
          <a:lstStyle/>
          <a:p>
            <a:pPr marL="342900" indent="-342900">
              <a:buFont typeface="Arial" charset="0"/>
              <a:buChar char="•"/>
            </a:pPr>
            <a:r>
              <a:rPr lang="en-US" dirty="0"/>
              <a:t>Some SRH service provision: mobile clinics, PHCs</a:t>
            </a:r>
          </a:p>
          <a:p>
            <a:pPr marL="342900" indent="-342900">
              <a:buFont typeface="Arial" charset="0"/>
              <a:buChar char="•"/>
            </a:pPr>
            <a:r>
              <a:rPr lang="en-US" dirty="0"/>
              <a:t>Examples of integrated activities might include:</a:t>
            </a:r>
          </a:p>
          <a:p>
            <a:pPr marL="800100" lvl="1" indent="-342900">
              <a:buFont typeface="Arial" charset="0"/>
              <a:buChar char="•"/>
            </a:pPr>
            <a:r>
              <a:rPr lang="en-US" dirty="0"/>
              <a:t>Offering family planning alongside other services at mobile clinics</a:t>
            </a:r>
          </a:p>
          <a:p>
            <a:pPr marL="800100" lvl="1" indent="-342900">
              <a:buFont typeface="Arial" charset="0"/>
              <a:buChar char="•"/>
            </a:pPr>
            <a:r>
              <a:rPr lang="en-US" dirty="0"/>
              <a:t>Midwives refer pregnant women and adolescent girls to nutrition counselors</a:t>
            </a:r>
          </a:p>
          <a:p>
            <a:pPr marL="800100" lvl="1" indent="-342900">
              <a:buFont typeface="Arial" charset="0"/>
              <a:buChar char="•"/>
            </a:pPr>
            <a:r>
              <a:rPr lang="en-US" dirty="0"/>
              <a:t>Women &amp; Girls Safe Spaces offer SRH services </a:t>
            </a:r>
          </a:p>
          <a:p>
            <a:pPr marL="800100" lvl="1" indent="-342900">
              <a:buFont typeface="Arial" charset="0"/>
              <a:buChar char="•"/>
            </a:pPr>
            <a:endParaRPr lang="en-US" dirty="0"/>
          </a:p>
          <a:p>
            <a:pPr marL="800100" lvl="1" indent="-342900">
              <a:buFont typeface="Arial" charset="0"/>
              <a:buChar char="•"/>
            </a:pPr>
            <a:endParaRPr lang="en-US" dirty="0"/>
          </a:p>
        </p:txBody>
      </p:sp>
      <p:sp>
        <p:nvSpPr>
          <p:cNvPr id="10242" name="object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fld id="{11AB74FD-724F-9C45-AF1F-F3398501EA8A}" type="slidenum">
              <a:rPr lang="en-US" altLang="en-US">
                <a:solidFill>
                  <a:srgbClr val="707070"/>
                </a:solidFill>
                <a:latin typeface="Arial" charset="0"/>
              </a:rPr>
              <a:pPr/>
              <a:t>21</a:t>
            </a:fld>
            <a:endParaRPr lang="en-US" altLang="en-US">
              <a:solidFill>
                <a:srgbClr val="707070"/>
              </a:solidFill>
              <a:latin typeface="Arial" charset="0"/>
            </a:endParaRPr>
          </a:p>
        </p:txBody>
      </p:sp>
      <p:sp>
        <p:nvSpPr>
          <p:cNvPr id="4" name="Title 3"/>
          <p:cNvSpPr>
            <a:spLocks noGrp="1"/>
          </p:cNvSpPr>
          <p:nvPr>
            <p:ph type="title"/>
          </p:nvPr>
        </p:nvSpPr>
        <p:spPr>
          <a:xfrm>
            <a:off x="1984375" y="242889"/>
            <a:ext cx="8223250" cy="430887"/>
          </a:xfrm>
        </p:spPr>
        <p:txBody>
          <a:bodyPr/>
          <a:lstStyle/>
          <a:p>
            <a:r>
              <a:rPr lang="en-US" dirty="0"/>
              <a:t>Level 2: Basic Clinical Service Provision</a:t>
            </a:r>
          </a:p>
        </p:txBody>
      </p:sp>
      <p:pic>
        <p:nvPicPr>
          <p:cNvPr id="6" name="Picture 5">
            <a:extLst>
              <a:ext uri="{FF2B5EF4-FFF2-40B4-BE49-F238E27FC236}">
                <a16:creationId xmlns:a16="http://schemas.microsoft.com/office/drawing/2014/main" id="{A5E7E126-3F1C-4986-A88E-1683D1019AEB}"/>
              </a:ext>
            </a:extLst>
          </p:cNvPr>
          <p:cNvPicPr>
            <a:picLocks noChangeAspect="1" noChangeArrowheads="1"/>
          </p:cNvPicPr>
          <p:nvPr/>
        </p:nvPicPr>
        <p:blipFill>
          <a:blip r:embed="rId3" cstate="print"/>
          <a:srcRect/>
          <a:stretch>
            <a:fillRect/>
          </a:stretch>
        </p:blipFill>
        <p:spPr bwMode="auto">
          <a:xfrm>
            <a:off x="7670800" y="2844800"/>
            <a:ext cx="3561768" cy="3402286"/>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3832334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5" y="242889"/>
            <a:ext cx="8223250" cy="430887"/>
          </a:xfrm>
        </p:spPr>
        <p:txBody>
          <a:bodyPr/>
          <a:lstStyle/>
          <a:p>
            <a:r>
              <a:rPr lang="en-US"/>
              <a:t>Level 3: Expanded </a:t>
            </a:r>
            <a:r>
              <a:rPr lang="en-US" dirty="0"/>
              <a:t>Clinical Service Provision</a:t>
            </a:r>
          </a:p>
        </p:txBody>
      </p:sp>
      <p:sp>
        <p:nvSpPr>
          <p:cNvPr id="3" name="Text Placeholder 2"/>
          <p:cNvSpPr>
            <a:spLocks noGrp="1"/>
          </p:cNvSpPr>
          <p:nvPr>
            <p:ph type="body" idx="1"/>
          </p:nvPr>
        </p:nvSpPr>
        <p:spPr>
          <a:xfrm>
            <a:off x="2060575" y="1295400"/>
            <a:ext cx="8070850" cy="1421928"/>
          </a:xfrm>
        </p:spPr>
        <p:txBody>
          <a:bodyPr>
            <a:normAutofit fontScale="92500" lnSpcReduction="20000"/>
          </a:bodyPr>
          <a:lstStyle/>
          <a:p>
            <a:pPr marL="342900" indent="-342900">
              <a:buFont typeface="Arial" charset="0"/>
              <a:buChar char="•"/>
            </a:pPr>
            <a:r>
              <a:rPr lang="en-US" dirty="0"/>
              <a:t>Advanced clinical SRH service provision</a:t>
            </a:r>
          </a:p>
          <a:p>
            <a:pPr marL="342900" indent="-342900">
              <a:buFont typeface="Arial" charset="0"/>
              <a:buChar char="•"/>
            </a:pPr>
            <a:r>
              <a:rPr lang="en-US" dirty="0"/>
              <a:t>Activities might include:</a:t>
            </a:r>
          </a:p>
          <a:p>
            <a:pPr marL="800100" lvl="1" indent="-342900">
              <a:buFont typeface="Arial" charset="0"/>
              <a:buChar char="•"/>
            </a:pPr>
            <a:r>
              <a:rPr lang="en-US" dirty="0"/>
              <a:t>Working with existing clinics (or establishing new ones, if needed) to expand Emergency Obstetrics and Newborn Care (</a:t>
            </a:r>
            <a:r>
              <a:rPr lang="en-US" dirty="0" err="1"/>
              <a:t>EMoNC</a:t>
            </a:r>
            <a:r>
              <a:rPr lang="en-US" dirty="0"/>
              <a:t>) delivery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3276601"/>
            <a:ext cx="5918200" cy="3375223"/>
          </a:xfrm>
          <a:prstGeom prst="rect">
            <a:avLst/>
          </a:prstGeom>
        </p:spPr>
      </p:pic>
    </p:spTree>
    <p:extLst>
      <p:ext uri="{BB962C8B-B14F-4D97-AF65-F5344CB8AC3E}">
        <p14:creationId xmlns:p14="http://schemas.microsoft.com/office/powerpoint/2010/main" val="251617606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B8E5-292C-4C3E-9157-724516A97F74}"/>
              </a:ext>
            </a:extLst>
          </p:cNvPr>
          <p:cNvSpPr>
            <a:spLocks noGrp="1"/>
          </p:cNvSpPr>
          <p:nvPr>
            <p:ph type="title"/>
          </p:nvPr>
        </p:nvSpPr>
        <p:spPr/>
        <p:txBody>
          <a:bodyPr/>
          <a:lstStyle/>
          <a:p>
            <a:pPr algn="ctr"/>
            <a:r>
              <a:rPr lang="en-US" dirty="0"/>
              <a:t>Cox’s Bazaar </a:t>
            </a:r>
            <a:r>
              <a:rPr lang="en-US" dirty="0" err="1"/>
              <a:t>SRHRiE</a:t>
            </a:r>
            <a:r>
              <a:rPr lang="en-US" dirty="0"/>
              <a:t> example</a:t>
            </a:r>
          </a:p>
        </p:txBody>
      </p:sp>
      <p:sp>
        <p:nvSpPr>
          <p:cNvPr id="3" name="Text Placeholder 2">
            <a:extLst>
              <a:ext uri="{FF2B5EF4-FFF2-40B4-BE49-F238E27FC236}">
                <a16:creationId xmlns:a16="http://schemas.microsoft.com/office/drawing/2014/main" id="{7CECE63F-83B4-48EB-AF5B-86F5C473B694}"/>
              </a:ext>
            </a:extLst>
          </p:cNvPr>
          <p:cNvSpPr>
            <a:spLocks noGrp="1"/>
          </p:cNvSpPr>
          <p:nvPr>
            <p:ph type="body" idx="1"/>
          </p:nvPr>
        </p:nvSpPr>
        <p:spPr>
          <a:xfrm>
            <a:off x="1222200" y="1267800"/>
            <a:ext cx="9747600" cy="2669200"/>
          </a:xfrm>
        </p:spPr>
        <p:txBody>
          <a:bodyPr/>
          <a:lstStyle/>
          <a:p>
            <a:pPr marL="285750" indent="-285750">
              <a:buFont typeface="Arial" panose="020B0604020202020204" pitchFamily="34" charset="0"/>
              <a:buChar char="•"/>
            </a:pPr>
            <a:r>
              <a:rPr lang="en-US" dirty="0"/>
              <a:t>CARE Bangladesh’s SRHE activities is going on Camp # 12, 13 &amp; 14</a:t>
            </a:r>
          </a:p>
          <a:p>
            <a:pPr marL="285750" indent="-285750">
              <a:buFont typeface="Arial" panose="020B0604020202020204" pitchFamily="34" charset="0"/>
              <a:buChar char="•"/>
            </a:pPr>
            <a:r>
              <a:rPr lang="en-US" dirty="0"/>
              <a:t>4 Static health facilities</a:t>
            </a:r>
          </a:p>
          <a:p>
            <a:pPr marL="285750" indent="-285750">
              <a:buFont typeface="Arial" panose="020B0604020202020204" pitchFamily="34" charset="0"/>
              <a:buChar char="•"/>
            </a:pPr>
            <a:r>
              <a:rPr lang="en-US" dirty="0"/>
              <a:t>8 SRH outreach teams</a:t>
            </a:r>
          </a:p>
          <a:p>
            <a:pPr marL="285750" indent="-285750">
              <a:buFont typeface="Arial" panose="020B0604020202020204" pitchFamily="34" charset="0"/>
              <a:buChar char="•"/>
            </a:pPr>
            <a:r>
              <a:rPr lang="en-US" dirty="0"/>
              <a:t>40 Outreach mobile spots</a:t>
            </a:r>
          </a:p>
          <a:p>
            <a:pPr marL="76200" indent="0">
              <a:buNone/>
            </a:pPr>
            <a:endParaRPr lang="en-US" dirty="0"/>
          </a:p>
          <a:p>
            <a:pPr marL="76200" indent="0">
              <a:buNone/>
            </a:pPr>
            <a:endParaRPr lang="en-US" dirty="0"/>
          </a:p>
        </p:txBody>
      </p:sp>
      <p:pic>
        <p:nvPicPr>
          <p:cNvPr id="4" name="Picture 3">
            <a:extLst>
              <a:ext uri="{FF2B5EF4-FFF2-40B4-BE49-F238E27FC236}">
                <a16:creationId xmlns:a16="http://schemas.microsoft.com/office/drawing/2014/main" id="{2A0AD15F-D3EF-453C-8CEA-1A8D742A2A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5882" y="1864688"/>
            <a:ext cx="3813318" cy="2308316"/>
          </a:xfrm>
          <a:prstGeom prst="rect">
            <a:avLst/>
          </a:prstGeom>
        </p:spPr>
      </p:pic>
      <p:sp>
        <p:nvSpPr>
          <p:cNvPr id="6" name="TextBox 5">
            <a:extLst>
              <a:ext uri="{FF2B5EF4-FFF2-40B4-BE49-F238E27FC236}">
                <a16:creationId xmlns:a16="http://schemas.microsoft.com/office/drawing/2014/main" id="{9644D315-4097-46DD-B688-D2FEF1F703FF}"/>
              </a:ext>
            </a:extLst>
          </p:cNvPr>
          <p:cNvSpPr txBox="1"/>
          <p:nvPr/>
        </p:nvSpPr>
        <p:spPr>
          <a:xfrm>
            <a:off x="704818" y="3975100"/>
            <a:ext cx="3105500" cy="2308324"/>
          </a:xfrm>
          <a:prstGeom prst="rect">
            <a:avLst/>
          </a:prstGeom>
          <a:noFill/>
        </p:spPr>
        <p:txBody>
          <a:bodyPr wrap="square" rtlCol="0">
            <a:spAutoFit/>
          </a:bodyPr>
          <a:lstStyle/>
          <a:p>
            <a:r>
              <a:rPr lang="en-US" dirty="0"/>
              <a:t>Evolution:</a:t>
            </a:r>
          </a:p>
          <a:p>
            <a:r>
              <a:rPr lang="en-US" dirty="0"/>
              <a:t>-Influx Aug 2017</a:t>
            </a:r>
          </a:p>
          <a:p>
            <a:r>
              <a:rPr lang="en-US" dirty="0"/>
              <a:t>-</a:t>
            </a:r>
            <a:r>
              <a:rPr lang="en-US" dirty="0" err="1"/>
              <a:t>SRHRiE</a:t>
            </a:r>
            <a:r>
              <a:rPr lang="en-US" dirty="0"/>
              <a:t> deployment Oct 2017</a:t>
            </a:r>
          </a:p>
          <a:p>
            <a:r>
              <a:rPr lang="en-US" dirty="0"/>
              <a:t>-Set up of 2 health posts</a:t>
            </a:r>
          </a:p>
          <a:p>
            <a:r>
              <a:rPr lang="en-US" dirty="0"/>
              <a:t>-WGSS (focused on GBV)</a:t>
            </a:r>
          </a:p>
          <a:p>
            <a:r>
              <a:rPr lang="en-US" dirty="0"/>
              <a:t>-Identification of policy barriers on long acting reversible contraceptives</a:t>
            </a:r>
          </a:p>
        </p:txBody>
      </p:sp>
      <p:cxnSp>
        <p:nvCxnSpPr>
          <p:cNvPr id="8" name="Straight Arrow Connector 7">
            <a:extLst>
              <a:ext uri="{FF2B5EF4-FFF2-40B4-BE49-F238E27FC236}">
                <a16:creationId xmlns:a16="http://schemas.microsoft.com/office/drawing/2014/main" id="{54234C79-54CF-437C-A86F-91F279C9315A}"/>
              </a:ext>
            </a:extLst>
          </p:cNvPr>
          <p:cNvCxnSpPr/>
          <p:nvPr/>
        </p:nvCxnSpPr>
        <p:spPr bwMode="auto">
          <a:xfrm>
            <a:off x="3597450" y="5129262"/>
            <a:ext cx="54275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a:extLst>
              <a:ext uri="{FF2B5EF4-FFF2-40B4-BE49-F238E27FC236}">
                <a16:creationId xmlns:a16="http://schemas.microsoft.com/office/drawing/2014/main" id="{2CEA8FED-9B20-4E30-ACD8-32407A228662}"/>
              </a:ext>
            </a:extLst>
          </p:cNvPr>
          <p:cNvSpPr txBox="1"/>
          <p:nvPr/>
        </p:nvSpPr>
        <p:spPr>
          <a:xfrm>
            <a:off x="4140200" y="3975100"/>
            <a:ext cx="2892632" cy="2585323"/>
          </a:xfrm>
          <a:prstGeom prst="rect">
            <a:avLst/>
          </a:prstGeom>
          <a:noFill/>
        </p:spPr>
        <p:txBody>
          <a:bodyPr wrap="square" rtlCol="0">
            <a:spAutoFit/>
          </a:bodyPr>
          <a:lstStyle/>
          <a:p>
            <a:r>
              <a:rPr lang="en-US" dirty="0"/>
              <a:t>-Expand to 2 additional facilities</a:t>
            </a:r>
          </a:p>
          <a:p>
            <a:r>
              <a:rPr lang="en-US" dirty="0"/>
              <a:t>-Outreach teams/ mobile clinics to address gender and social norms (adolescent specifically)</a:t>
            </a:r>
          </a:p>
          <a:p>
            <a:r>
              <a:rPr lang="en-US" dirty="0"/>
              <a:t>-LARC camps</a:t>
            </a:r>
          </a:p>
          <a:p>
            <a:r>
              <a:rPr lang="en-US" dirty="0"/>
              <a:t>-SRH/GBV integration identified as priority</a:t>
            </a:r>
          </a:p>
        </p:txBody>
      </p:sp>
      <p:cxnSp>
        <p:nvCxnSpPr>
          <p:cNvPr id="11" name="Straight Arrow Connector 10">
            <a:extLst>
              <a:ext uri="{FF2B5EF4-FFF2-40B4-BE49-F238E27FC236}">
                <a16:creationId xmlns:a16="http://schemas.microsoft.com/office/drawing/2014/main" id="{30FCE1E2-01B4-4808-90D0-AFC7BFCB6859}"/>
              </a:ext>
            </a:extLst>
          </p:cNvPr>
          <p:cNvCxnSpPr/>
          <p:nvPr/>
        </p:nvCxnSpPr>
        <p:spPr bwMode="auto">
          <a:xfrm>
            <a:off x="6743700" y="5268773"/>
            <a:ext cx="69218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TextBox 11">
            <a:extLst>
              <a:ext uri="{FF2B5EF4-FFF2-40B4-BE49-F238E27FC236}">
                <a16:creationId xmlns:a16="http://schemas.microsoft.com/office/drawing/2014/main" id="{625D1E02-02EE-476B-8926-D8607950B720}"/>
              </a:ext>
            </a:extLst>
          </p:cNvPr>
          <p:cNvSpPr txBox="1"/>
          <p:nvPr/>
        </p:nvSpPr>
        <p:spPr>
          <a:xfrm>
            <a:off x="7869800" y="4394200"/>
            <a:ext cx="3344300" cy="1477328"/>
          </a:xfrm>
          <a:prstGeom prst="rect">
            <a:avLst/>
          </a:prstGeom>
          <a:noFill/>
        </p:spPr>
        <p:txBody>
          <a:bodyPr wrap="square" rtlCol="0">
            <a:spAutoFit/>
          </a:bodyPr>
          <a:lstStyle/>
          <a:p>
            <a:r>
              <a:rPr lang="en-US" dirty="0"/>
              <a:t>-Strong SRH/GBV integration (provider, referral, WGSS)</a:t>
            </a:r>
          </a:p>
          <a:p>
            <a:r>
              <a:rPr lang="en-US" dirty="0"/>
              <a:t>-investment in preparedness</a:t>
            </a:r>
          </a:p>
          <a:p>
            <a:r>
              <a:rPr lang="en-US" dirty="0"/>
              <a:t>-LARC as part of regular programming</a:t>
            </a:r>
          </a:p>
        </p:txBody>
      </p:sp>
    </p:spTree>
    <p:extLst>
      <p:ext uri="{BB962C8B-B14F-4D97-AF65-F5344CB8AC3E}">
        <p14:creationId xmlns:p14="http://schemas.microsoft.com/office/powerpoint/2010/main" val="3247114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EECE58-E508-42B9-BB7E-4F36BC302EA7}" type="datetime1">
              <a:rPr kumimoji="0" lang="en-US" sz="1800" b="0" i="0" u="none" strike="noStrike" kern="1200" cap="none" spc="0" normalizeH="0" baseline="0" noProof="0" smtClean="0">
                <a:ln>
                  <a:noFill/>
                </a:ln>
                <a:solidFill>
                  <a:srgbClr val="54585A"/>
                </a:solidFill>
                <a:effectLst/>
                <a:uLnTx/>
                <a:uFillTx/>
                <a:latin typeface="Times New Roma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9/10/2020</a:t>
            </a:fld>
            <a:endParaRPr kumimoji="0" lang="en-US" sz="1800" b="0" i="0" u="none" strike="noStrike" kern="1200" cap="none" spc="0" normalizeH="0" baseline="0" noProof="0">
              <a:ln>
                <a:noFill/>
              </a:ln>
              <a:solidFill>
                <a:srgbClr val="54585A"/>
              </a:solidFill>
              <a:effectLst/>
              <a:uLnTx/>
              <a:uFillTx/>
              <a:latin typeface="Times New Roman"/>
              <a:ea typeface="+mn-ea"/>
              <a:cs typeface="+mn-cs"/>
            </a:endParaRPr>
          </a:p>
        </p:txBody>
      </p:sp>
      <p:sp>
        <p:nvSpPr>
          <p:cNvPr id="5" name="Rectangle 4"/>
          <p:cNvSpPr/>
          <p:nvPr/>
        </p:nvSpPr>
        <p:spPr>
          <a:xfrm>
            <a:off x="1524000" y="1"/>
            <a:ext cx="8022566" cy="6740307"/>
          </a:xfrm>
          <a:prstGeom prst="rect">
            <a:avLst/>
          </a:prstGeom>
          <a:solidFill>
            <a:schemeClr val="accent5">
              <a:lumMod val="20000"/>
              <a:lumOff val="80000"/>
            </a:schemeClr>
          </a:solidFill>
          <a:ln>
            <a:solidFill>
              <a:schemeClr val="accent3">
                <a:lumMod val="5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C5A1F"/>
                </a:solidFill>
                <a:effectLst/>
                <a:uLnTx/>
                <a:uFillTx/>
                <a:latin typeface="Arial" pitchFamily="34" charset="0"/>
                <a:ea typeface="+mn-ea"/>
                <a:cs typeface="Arial" pitchFamily="34" charset="0"/>
              </a:rPr>
              <a:t>Pakistan Flood Response – September, 2010</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Human resources  for MOH operated  facilities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Established and built partnerships with NGOs and government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Mobile Clinics and women friendly spaces  provided basic  primary health care services including RH, nutrition and referrals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Equipment, repair and maintenance to damaged facilities  and ambulances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Training and refresher courses in the MISP, disease early warning system, nutrition, exclusive breastfeeding</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Health and hygiene sessions </a:t>
            </a:r>
            <a:endParaRPr kumimoji="0" lang="en-US" sz="2400" b="0" i="0" u="none" strike="sngStrike" kern="1200" cap="none" spc="0" normalizeH="0" baseline="0" noProof="0" dirty="0">
              <a:ln>
                <a:noFill/>
              </a:ln>
              <a:solidFill>
                <a:srgbClr val="595959"/>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health cluster and RH working group</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RH kits from UNFPA</a:t>
            </a:r>
            <a:endParaRPr kumimoji="0" lang="en-US" sz="2400" b="0" i="0" u="none" strike="sngStrike" kern="1200" cap="none" spc="0" normalizeH="0" baseline="0" noProof="0" dirty="0">
              <a:ln>
                <a:noFill/>
              </a:ln>
              <a:solidFill>
                <a:srgbClr val="595959"/>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Provided components of the MISP package and coordinated with partners to expand MISP coverage</a:t>
            </a:r>
          </a:p>
        </p:txBody>
      </p:sp>
    </p:spTree>
    <p:extLst>
      <p:ext uri="{BB962C8B-B14F-4D97-AF65-F5344CB8AC3E}">
        <p14:creationId xmlns:p14="http://schemas.microsoft.com/office/powerpoint/2010/main" val="414968026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7CB7042-F6D5-4DE2-A1DD-C44EC0D4D7EA}" type="datetime1">
              <a:rPr kumimoji="0" lang="en-US" sz="1800" b="0" i="0" u="none" strike="noStrike" kern="1200" cap="none" spc="0" normalizeH="0" baseline="0" noProof="0" smtClean="0">
                <a:ln>
                  <a:noFill/>
                </a:ln>
                <a:solidFill>
                  <a:srgbClr val="54585A"/>
                </a:solidFill>
                <a:effectLst/>
                <a:uLnTx/>
                <a:uFillTx/>
                <a:latin typeface="Times New Roma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9/10/2020</a:t>
            </a:fld>
            <a:endParaRPr kumimoji="0" lang="en-US" sz="1800" b="0" i="0" u="none" strike="noStrike" kern="1200" cap="none" spc="0" normalizeH="0" baseline="0" noProof="0">
              <a:ln>
                <a:noFill/>
              </a:ln>
              <a:solidFill>
                <a:srgbClr val="54585A"/>
              </a:solidFill>
              <a:effectLst/>
              <a:uLnTx/>
              <a:uFillTx/>
              <a:latin typeface="Times New Roman"/>
              <a:ea typeface="+mn-ea"/>
              <a:cs typeface="+mn-cs"/>
            </a:endParaRPr>
          </a:p>
        </p:txBody>
      </p:sp>
      <p:sp>
        <p:nvSpPr>
          <p:cNvPr id="7" name="TextBox 6"/>
          <p:cNvSpPr txBox="1"/>
          <p:nvPr/>
        </p:nvSpPr>
        <p:spPr>
          <a:xfrm>
            <a:off x="6596332" y="724620"/>
            <a:ext cx="3417038" cy="4893647"/>
          </a:xfrm>
          <a:prstGeom prst="rect">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Arial" pitchFamily="34" charset="0"/>
                <a:ea typeface="+mn-ea"/>
                <a:cs typeface="Arial" pitchFamily="34" charset="0"/>
              </a:rPr>
              <a:t>Women Friendly Spaces - Services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595959"/>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Antenatal care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Post natal care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Post  abortion care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Family planning </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Nutritional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support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Clean delivery kits for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pregnant  women</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95959"/>
                </a:solidFill>
                <a:effectLst/>
                <a:uLnTx/>
                <a:uFillTx/>
                <a:latin typeface="Arial" pitchFamily="34" charset="0"/>
                <a:ea typeface="+mn-ea"/>
                <a:cs typeface="Arial" pitchFamily="34" charset="0"/>
              </a:rPr>
              <a:t> Hygiene  kits</a:t>
            </a:r>
          </a:p>
        </p:txBody>
      </p:sp>
      <p:pic>
        <p:nvPicPr>
          <p:cNvPr id="8" name="Picture 7"/>
          <p:cNvPicPr>
            <a:picLocks noChangeAspect="1" noChangeArrowheads="1"/>
          </p:cNvPicPr>
          <p:nvPr/>
        </p:nvPicPr>
        <p:blipFill>
          <a:blip r:embed="rId3" cstate="print"/>
          <a:srcRect/>
          <a:stretch>
            <a:fillRect/>
          </a:stretch>
        </p:blipFill>
        <p:spPr bwMode="auto">
          <a:xfrm>
            <a:off x="1744837" y="966159"/>
            <a:ext cx="4585531" cy="4380209"/>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29486470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D7E5A-8383-4C04-AA2A-62747C479C73}"/>
              </a:ext>
            </a:extLst>
          </p:cNvPr>
          <p:cNvSpPr>
            <a:spLocks noGrp="1"/>
          </p:cNvSpPr>
          <p:nvPr>
            <p:ph type="title"/>
          </p:nvPr>
        </p:nvSpPr>
        <p:spPr>
          <a:xfrm>
            <a:off x="609600" y="172022"/>
            <a:ext cx="10972800" cy="685800"/>
          </a:xfrm>
        </p:spPr>
        <p:txBody>
          <a:bodyPr/>
          <a:lstStyle/>
          <a:p>
            <a:pPr algn="ctr"/>
            <a:r>
              <a:rPr lang="en-US" dirty="0"/>
              <a:t>Supporting Access to Family Planning &amp; Post-Abortion Care (SAFPAC_ in Fragile Contexts: Programmatic approach</a:t>
            </a:r>
          </a:p>
        </p:txBody>
      </p:sp>
      <p:pic>
        <p:nvPicPr>
          <p:cNvPr id="5" name="Content Placeholder 4">
            <a:extLst>
              <a:ext uri="{FF2B5EF4-FFF2-40B4-BE49-F238E27FC236}">
                <a16:creationId xmlns:a16="http://schemas.microsoft.com/office/drawing/2014/main" id="{5DAA935E-4EEF-4610-B7AF-AF2578020934}"/>
              </a:ext>
            </a:extLst>
          </p:cNvPr>
          <p:cNvPicPr>
            <a:picLocks noGrp="1" noChangeAspect="1"/>
          </p:cNvPicPr>
          <p:nvPr>
            <p:ph idx="1"/>
          </p:nvPr>
        </p:nvPicPr>
        <p:blipFill>
          <a:blip r:embed="rId3"/>
          <a:stretch>
            <a:fillRect/>
          </a:stretch>
        </p:blipFill>
        <p:spPr>
          <a:xfrm>
            <a:off x="715617" y="1143001"/>
            <a:ext cx="10548731" cy="5316640"/>
          </a:xfrm>
          <a:prstGeom prst="rect">
            <a:avLst/>
          </a:prstGeom>
        </p:spPr>
      </p:pic>
      <p:sp>
        <p:nvSpPr>
          <p:cNvPr id="4" name="Slide Number Placeholder 3">
            <a:extLst>
              <a:ext uri="{FF2B5EF4-FFF2-40B4-BE49-F238E27FC236}">
                <a16:creationId xmlns:a16="http://schemas.microsoft.com/office/drawing/2014/main" id="{58C53C85-F5D7-4C15-BE90-F810B220A2E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3183C4C-EBF1-1A4D-90EC-74EBA7EEE60F}" type="slidenum">
              <a:rPr kumimoji="0" lang="en-US" sz="900" b="1" i="0" u="none" strike="noStrike" kern="1200" cap="none" spc="0" normalizeH="0" baseline="0" noProof="0" smtClean="0">
                <a:ln>
                  <a:noFill/>
                </a:ln>
                <a:solidFill>
                  <a:srgbClr val="717171"/>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900" b="1" i="0" u="none" strike="noStrike" kern="1200" cap="none" spc="0" normalizeH="0" baseline="0" noProof="0">
              <a:ln>
                <a:noFill/>
              </a:ln>
              <a:solidFill>
                <a:srgbClr val="717171"/>
              </a:solidFill>
              <a:effectLst/>
              <a:uLnTx/>
              <a:uFillTx/>
              <a:latin typeface="Arial"/>
              <a:ea typeface="+mn-ea"/>
              <a:cs typeface="Arial"/>
            </a:endParaRPr>
          </a:p>
        </p:txBody>
      </p:sp>
    </p:spTree>
    <p:extLst>
      <p:ext uri="{BB962C8B-B14F-4D97-AF65-F5344CB8AC3E}">
        <p14:creationId xmlns:p14="http://schemas.microsoft.com/office/powerpoint/2010/main" val="17314236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A06940-CAD1-4021-91A5-0062304F43AB}"/>
              </a:ext>
            </a:extLst>
          </p:cNvPr>
          <p:cNvSpPr>
            <a:spLocks noGrp="1"/>
          </p:cNvSpPr>
          <p:nvPr>
            <p:ph idx="1"/>
          </p:nvPr>
        </p:nvSpPr>
        <p:spPr/>
        <p:txBody>
          <a:bodyPr>
            <a:normAutofit fontScale="77500" lnSpcReduction="20000"/>
          </a:bodyPr>
          <a:lstStyle/>
          <a:p>
            <a:r>
              <a:rPr lang="en-US" dirty="0" err="1"/>
              <a:t>SRHRiE</a:t>
            </a:r>
            <a:r>
              <a:rPr lang="en-US" dirty="0"/>
              <a:t> section of CARE Emergency Toolkit</a:t>
            </a:r>
          </a:p>
          <a:p>
            <a:r>
              <a:rPr lang="en-US" dirty="0"/>
              <a:t>CARE </a:t>
            </a:r>
            <a:r>
              <a:rPr lang="en-US" dirty="0" err="1"/>
              <a:t>Sharepoint</a:t>
            </a:r>
            <a:r>
              <a:rPr lang="en-US" dirty="0"/>
              <a:t>: </a:t>
            </a:r>
            <a:r>
              <a:rPr lang="en-US" dirty="0">
                <a:hlinkClick r:id="rId2"/>
              </a:rPr>
              <a:t>https://careinternational.sharepoint.com/sites/Global-Humanitarian-Hub/SitePages/Sexual-Reproductive-Health-&amp;-Rights.aspx</a:t>
            </a:r>
            <a:endParaRPr lang="en-US" dirty="0"/>
          </a:p>
          <a:p>
            <a:pPr marL="0" indent="0">
              <a:buNone/>
            </a:pPr>
            <a:endParaRPr lang="en-US" dirty="0"/>
          </a:p>
          <a:p>
            <a:pPr>
              <a:buFont typeface="Arial" panose="020B0604020202020204" pitchFamily="34" charset="0"/>
              <a:buChar char="•"/>
            </a:pPr>
            <a:r>
              <a:rPr lang="en-US" dirty="0"/>
              <a:t>Core documents:</a:t>
            </a:r>
          </a:p>
          <a:p>
            <a:pPr>
              <a:buFont typeface="Courier New" panose="02070309020205020404" pitchFamily="49" charset="0"/>
              <a:buChar char="o"/>
            </a:pPr>
            <a:r>
              <a:rPr lang="en-US" dirty="0"/>
              <a:t>IAWG MISP cheat sheet</a:t>
            </a:r>
          </a:p>
          <a:p>
            <a:pPr>
              <a:buFont typeface="Courier New" panose="02070309020205020404" pitchFamily="49" charset="0"/>
              <a:buChar char="o"/>
            </a:pPr>
            <a:r>
              <a:rPr lang="en-US" dirty="0"/>
              <a:t>CARE’s demystification of the MISP</a:t>
            </a:r>
          </a:p>
          <a:p>
            <a:pPr>
              <a:buFont typeface="Courier New" panose="02070309020205020404" pitchFamily="49" charset="0"/>
              <a:buChar char="o"/>
            </a:pPr>
            <a:r>
              <a:rPr lang="en-US" dirty="0"/>
              <a:t>CARE’s Logistics Notes</a:t>
            </a:r>
          </a:p>
          <a:p>
            <a:pPr>
              <a:buFont typeface="Courier New" panose="02070309020205020404" pitchFamily="49" charset="0"/>
              <a:buChar char="o"/>
            </a:pPr>
            <a:r>
              <a:rPr lang="en-US" dirty="0"/>
              <a:t>CARE’s Public Health in Emergencies summary</a:t>
            </a:r>
          </a:p>
          <a:p>
            <a:pPr>
              <a:buFont typeface="Courier New" panose="02070309020205020404" pitchFamily="49" charset="0"/>
              <a:buChar char="o"/>
            </a:pPr>
            <a:r>
              <a:rPr lang="en-US" dirty="0"/>
              <a:t>SRHR additional questions for Rapid Gender Analysis</a:t>
            </a:r>
          </a:p>
          <a:p>
            <a:pPr>
              <a:buFont typeface="Courier New" panose="02070309020205020404" pitchFamily="49" charset="0"/>
              <a:buChar char="o"/>
            </a:pPr>
            <a:r>
              <a:rPr lang="en-US" dirty="0" err="1"/>
              <a:t>SRHRiE</a:t>
            </a:r>
            <a:r>
              <a:rPr lang="en-US" dirty="0"/>
              <a:t> Minimum Commitments for gender and Inclusion</a:t>
            </a:r>
          </a:p>
          <a:p>
            <a:pPr>
              <a:buFont typeface="Courier New" panose="02070309020205020404" pitchFamily="49" charset="0"/>
              <a:buChar char="o"/>
            </a:pPr>
            <a:endParaRPr lang="en-US" dirty="0"/>
          </a:p>
        </p:txBody>
      </p:sp>
      <p:sp>
        <p:nvSpPr>
          <p:cNvPr id="4" name="Title 3">
            <a:extLst>
              <a:ext uri="{FF2B5EF4-FFF2-40B4-BE49-F238E27FC236}">
                <a16:creationId xmlns:a16="http://schemas.microsoft.com/office/drawing/2014/main" id="{973B9FFA-74D5-4013-B15F-94B1D54CD53E}"/>
              </a:ext>
            </a:extLst>
          </p:cNvPr>
          <p:cNvSpPr>
            <a:spLocks noGrp="1"/>
          </p:cNvSpPr>
          <p:nvPr>
            <p:ph type="title"/>
          </p:nvPr>
        </p:nvSpPr>
        <p:spPr/>
        <p:txBody>
          <a:bodyPr/>
          <a:lstStyle/>
          <a:p>
            <a:r>
              <a:rPr lang="en-US" dirty="0"/>
              <a:t>Resources</a:t>
            </a:r>
          </a:p>
        </p:txBody>
      </p:sp>
      <p:sp>
        <p:nvSpPr>
          <p:cNvPr id="5" name="Slide Number Placeholder 4">
            <a:extLst>
              <a:ext uri="{FF2B5EF4-FFF2-40B4-BE49-F238E27FC236}">
                <a16:creationId xmlns:a16="http://schemas.microsoft.com/office/drawing/2014/main" id="{7E58F38A-F0D8-4135-A514-DAF411083D80}"/>
              </a:ext>
            </a:extLst>
          </p:cNvPr>
          <p:cNvSpPr>
            <a:spLocks noGrp="1"/>
          </p:cNvSpPr>
          <p:nvPr>
            <p:ph type="sldNum" sz="quarter" idx="12"/>
          </p:nvPr>
        </p:nvSpPr>
        <p:spPr/>
        <p:txBody>
          <a:bodyPr/>
          <a:lstStyle/>
          <a:p>
            <a:fld id="{43183C4C-EBF1-1A4D-90EC-74EBA7EEE60F}" type="slidenum">
              <a:rPr lang="en-US" smtClean="0"/>
              <a:pPr/>
              <a:t>27</a:t>
            </a:fld>
            <a:endParaRPr lang="en-US" dirty="0"/>
          </a:p>
        </p:txBody>
      </p:sp>
    </p:spTree>
    <p:extLst>
      <p:ext uri="{BB962C8B-B14F-4D97-AF65-F5344CB8AC3E}">
        <p14:creationId xmlns:p14="http://schemas.microsoft.com/office/powerpoint/2010/main" val="99233789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F90D-8A83-4B99-A725-A795FC0B99DC}"/>
              </a:ext>
            </a:extLst>
          </p:cNvPr>
          <p:cNvSpPr>
            <a:spLocks noGrp="1"/>
          </p:cNvSpPr>
          <p:nvPr>
            <p:ph type="title"/>
          </p:nvPr>
        </p:nvSpPr>
        <p:spPr/>
        <p:txBody>
          <a:bodyPr/>
          <a:lstStyle/>
          <a:p>
            <a:r>
              <a:rPr lang="fr-BE" sz="4000" dirty="0" err="1"/>
              <a:t>External</a:t>
            </a:r>
            <a:r>
              <a:rPr lang="fr-BE" sz="4000" dirty="0"/>
              <a:t> </a:t>
            </a:r>
            <a:r>
              <a:rPr lang="fr-BE" sz="4000" dirty="0" err="1"/>
              <a:t>Resources</a:t>
            </a:r>
            <a:endParaRPr lang="fr-BE" sz="4000" dirty="0"/>
          </a:p>
        </p:txBody>
      </p:sp>
      <p:sp>
        <p:nvSpPr>
          <p:cNvPr id="5" name="Slide Number Placeholder 4">
            <a:extLst>
              <a:ext uri="{FF2B5EF4-FFF2-40B4-BE49-F238E27FC236}">
                <a16:creationId xmlns:a16="http://schemas.microsoft.com/office/drawing/2014/main" id="{D7046D5F-2CD7-44BF-8C16-054C88E6B75D}"/>
              </a:ext>
            </a:extLst>
          </p:cNvPr>
          <p:cNvSpPr>
            <a:spLocks noGrp="1"/>
          </p:cNvSpPr>
          <p:nvPr>
            <p:ph type="sldNum" sz="quarter" idx="10"/>
          </p:nvPr>
        </p:nvSpPr>
        <p:spPr/>
        <p:txBody>
          <a:bodyPr/>
          <a:lstStyle/>
          <a:p>
            <a:fld id="{C29098D9-6B28-8C47-9D8C-522BFF1DF707}" type="slidenum">
              <a:rPr lang="en-US" smtClean="0"/>
              <a:pPr/>
              <a:t>28</a:t>
            </a:fld>
            <a:endParaRPr lang="en-US" dirty="0"/>
          </a:p>
        </p:txBody>
      </p:sp>
      <p:pic>
        <p:nvPicPr>
          <p:cNvPr id="7" name="Picture 6">
            <a:extLst>
              <a:ext uri="{FF2B5EF4-FFF2-40B4-BE49-F238E27FC236}">
                <a16:creationId xmlns:a16="http://schemas.microsoft.com/office/drawing/2014/main" id="{DBAAA5C1-BF82-41EC-B59C-5E1E0DC081B4}"/>
              </a:ext>
            </a:extLst>
          </p:cNvPr>
          <p:cNvPicPr>
            <a:picLocks noChangeAspect="1"/>
          </p:cNvPicPr>
          <p:nvPr/>
        </p:nvPicPr>
        <p:blipFill>
          <a:blip r:embed="rId3"/>
          <a:stretch>
            <a:fillRect/>
          </a:stretch>
        </p:blipFill>
        <p:spPr>
          <a:xfrm>
            <a:off x="820551" y="1208199"/>
            <a:ext cx="10617189" cy="5210235"/>
          </a:xfrm>
          <a:prstGeom prst="rect">
            <a:avLst/>
          </a:prstGeom>
        </p:spPr>
      </p:pic>
    </p:spTree>
    <p:extLst>
      <p:ext uri="{BB962C8B-B14F-4D97-AF65-F5344CB8AC3E}">
        <p14:creationId xmlns:p14="http://schemas.microsoft.com/office/powerpoint/2010/main" val="3908011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D538-31E8-4EBB-A25B-B20DE551826B}"/>
              </a:ext>
            </a:extLst>
          </p:cNvPr>
          <p:cNvSpPr>
            <a:spLocks noGrp="1"/>
          </p:cNvSpPr>
          <p:nvPr>
            <p:ph type="title"/>
          </p:nvPr>
        </p:nvSpPr>
        <p:spPr/>
        <p:txBody>
          <a:bodyPr/>
          <a:lstStyle/>
          <a:p>
            <a:r>
              <a:rPr lang="en-US" dirty="0"/>
              <a:t>Did you know?</a:t>
            </a:r>
          </a:p>
        </p:txBody>
      </p:sp>
      <p:sp>
        <p:nvSpPr>
          <p:cNvPr id="3" name="Content Placeholder 2">
            <a:extLst>
              <a:ext uri="{FF2B5EF4-FFF2-40B4-BE49-F238E27FC236}">
                <a16:creationId xmlns:a16="http://schemas.microsoft.com/office/drawing/2014/main" id="{715518CF-F313-4B42-A602-18E9ED8BD53A}"/>
              </a:ext>
            </a:extLst>
          </p:cNvPr>
          <p:cNvSpPr>
            <a:spLocks noGrp="1"/>
          </p:cNvSpPr>
          <p:nvPr>
            <p:ph sz="half" idx="1"/>
          </p:nvPr>
        </p:nvSpPr>
        <p:spPr/>
        <p:txBody>
          <a:bodyPr>
            <a:normAutofit fontScale="92500" lnSpcReduction="20000"/>
          </a:bodyPr>
          <a:lstStyle/>
          <a:p>
            <a:r>
              <a:rPr lang="en-US" b="1" dirty="0"/>
              <a:t>Partnerships</a:t>
            </a:r>
            <a:r>
              <a:rPr lang="en-US" dirty="0"/>
              <a:t>:</a:t>
            </a:r>
          </a:p>
          <a:p>
            <a:pPr>
              <a:buFont typeface="Courier New" panose="02070309020205020404" pitchFamily="49" charset="0"/>
              <a:buChar char="o"/>
            </a:pPr>
            <a:r>
              <a:rPr lang="en-US" dirty="0"/>
              <a:t>CARE has a global MOU with UNFPA</a:t>
            </a:r>
          </a:p>
          <a:p>
            <a:pPr>
              <a:buFont typeface="Courier New" panose="02070309020205020404" pitchFamily="49" charset="0"/>
              <a:buChar char="o"/>
            </a:pPr>
            <a:r>
              <a:rPr lang="en-US" dirty="0"/>
              <a:t>CARE has a global MOU with International Planned Parenthood Federation </a:t>
            </a:r>
          </a:p>
          <a:p>
            <a:pPr>
              <a:buFont typeface="Courier New" panose="02070309020205020404" pitchFamily="49" charset="0"/>
              <a:buChar char="o"/>
            </a:pPr>
            <a:r>
              <a:rPr lang="en-US" dirty="0"/>
              <a:t>CARE collaborates closely with Family Planning 2020 including in crisis settings</a:t>
            </a:r>
          </a:p>
        </p:txBody>
      </p:sp>
      <p:sp>
        <p:nvSpPr>
          <p:cNvPr id="4" name="Content Placeholder 3">
            <a:extLst>
              <a:ext uri="{FF2B5EF4-FFF2-40B4-BE49-F238E27FC236}">
                <a16:creationId xmlns:a16="http://schemas.microsoft.com/office/drawing/2014/main" id="{C76150CF-E471-489D-82F7-4BEEDC563B2D}"/>
              </a:ext>
            </a:extLst>
          </p:cNvPr>
          <p:cNvSpPr>
            <a:spLocks noGrp="1"/>
          </p:cNvSpPr>
          <p:nvPr>
            <p:ph sz="half" idx="2"/>
          </p:nvPr>
        </p:nvSpPr>
        <p:spPr/>
        <p:txBody>
          <a:bodyPr>
            <a:normAutofit fontScale="92500" lnSpcReduction="20000"/>
          </a:bodyPr>
          <a:lstStyle/>
          <a:p>
            <a:r>
              <a:rPr lang="en-US" b="1" dirty="0"/>
              <a:t>Global Team</a:t>
            </a:r>
            <a:r>
              <a:rPr lang="en-US" dirty="0"/>
              <a:t>: </a:t>
            </a:r>
          </a:p>
          <a:p>
            <a:pPr>
              <a:buFont typeface="Courier New" panose="02070309020205020404" pitchFamily="49" charset="0"/>
              <a:buChar char="o"/>
            </a:pPr>
            <a:r>
              <a:rPr lang="en-US" dirty="0"/>
              <a:t>In addition to Sector Lead for </a:t>
            </a:r>
            <a:r>
              <a:rPr lang="en-US" dirty="0" err="1"/>
              <a:t>SRHRiE</a:t>
            </a:r>
            <a:r>
              <a:rPr lang="en-US" dirty="0"/>
              <a:t> (Anushka Kalyanpur)</a:t>
            </a:r>
          </a:p>
          <a:p>
            <a:pPr>
              <a:buFont typeface="Courier New" panose="02070309020205020404" pitchFamily="49" charset="0"/>
              <a:buChar char="o"/>
            </a:pPr>
            <a:r>
              <a:rPr lang="en-US" dirty="0"/>
              <a:t>Focal point for supply chain/ logistics (Elizabeth Noznesky) </a:t>
            </a:r>
          </a:p>
          <a:p>
            <a:pPr>
              <a:buFont typeface="Courier New" panose="02070309020205020404" pitchFamily="49" charset="0"/>
              <a:buChar char="o"/>
            </a:pPr>
            <a:r>
              <a:rPr lang="en-US" dirty="0"/>
              <a:t>Focal point for public health in emergencies &amp; disease outbreaks (Allison Prather)</a:t>
            </a:r>
          </a:p>
          <a:p>
            <a:pPr>
              <a:buFont typeface="Courier New" panose="02070309020205020404" pitchFamily="49" charset="0"/>
              <a:buChar char="o"/>
            </a:pPr>
            <a:r>
              <a:rPr lang="en-US" dirty="0"/>
              <a:t>SRHR Regional Approaches Lead (Jimmy Nzau) and focal for each region (</a:t>
            </a:r>
            <a:r>
              <a:rPr lang="en-US" dirty="0">
                <a:solidFill>
                  <a:srgbClr val="FF0000"/>
                </a:solidFill>
              </a:rPr>
              <a:t>insert relevant regional focal point</a:t>
            </a:r>
            <a:r>
              <a:rPr lang="en-US" dirty="0"/>
              <a:t>).</a:t>
            </a:r>
          </a:p>
          <a:p>
            <a:pPr>
              <a:buFont typeface="Courier New" panose="02070309020205020404" pitchFamily="49" charset="0"/>
              <a:buChar char="o"/>
            </a:pPr>
            <a:r>
              <a:rPr lang="en-US" b="1" dirty="0"/>
              <a:t>RRT</a:t>
            </a:r>
            <a:r>
              <a:rPr lang="en-US" dirty="0"/>
              <a:t>: CARE has an </a:t>
            </a:r>
            <a:r>
              <a:rPr lang="en-US" dirty="0" err="1"/>
              <a:t>SRHRiE</a:t>
            </a:r>
            <a:r>
              <a:rPr lang="en-US" dirty="0"/>
              <a:t> Rapid Response Team member</a:t>
            </a:r>
          </a:p>
          <a:p>
            <a:pPr>
              <a:buFont typeface="Courier New" panose="02070309020205020404" pitchFamily="49" charset="0"/>
              <a:buChar char="o"/>
            </a:pPr>
            <a:endParaRPr lang="en-US" dirty="0"/>
          </a:p>
        </p:txBody>
      </p:sp>
      <p:sp>
        <p:nvSpPr>
          <p:cNvPr id="5" name="Slide Number Placeholder 4">
            <a:extLst>
              <a:ext uri="{FF2B5EF4-FFF2-40B4-BE49-F238E27FC236}">
                <a16:creationId xmlns:a16="http://schemas.microsoft.com/office/drawing/2014/main" id="{D55CD1E7-FA56-4A4E-AB77-1A75F92E6A7A}"/>
              </a:ext>
            </a:extLst>
          </p:cNvPr>
          <p:cNvSpPr>
            <a:spLocks noGrp="1"/>
          </p:cNvSpPr>
          <p:nvPr>
            <p:ph type="sldNum" sz="quarter" idx="10"/>
          </p:nvPr>
        </p:nvSpPr>
        <p:spPr/>
        <p:txBody>
          <a:bodyPr/>
          <a:lstStyle/>
          <a:p>
            <a:fld id="{C29098D9-6B28-8C47-9D8C-522BFF1DF707}" type="slidenum">
              <a:rPr lang="en-US" smtClean="0"/>
              <a:pPr/>
              <a:t>29</a:t>
            </a:fld>
            <a:endParaRPr lang="en-US" dirty="0"/>
          </a:p>
        </p:txBody>
      </p:sp>
      <p:sp>
        <p:nvSpPr>
          <p:cNvPr id="6" name="TextBox 5">
            <a:extLst>
              <a:ext uri="{FF2B5EF4-FFF2-40B4-BE49-F238E27FC236}">
                <a16:creationId xmlns:a16="http://schemas.microsoft.com/office/drawing/2014/main" id="{317AC62C-8177-4702-8D95-D15179E86197}"/>
              </a:ext>
            </a:extLst>
          </p:cNvPr>
          <p:cNvSpPr txBox="1"/>
          <p:nvPr/>
        </p:nvSpPr>
        <p:spPr>
          <a:xfrm>
            <a:off x="1661160" y="5959369"/>
            <a:ext cx="7437120" cy="369332"/>
          </a:xfrm>
          <a:prstGeom prst="rect">
            <a:avLst/>
          </a:prstGeom>
          <a:noFill/>
        </p:spPr>
        <p:txBody>
          <a:bodyPr wrap="square" rtlCol="0">
            <a:spAutoFit/>
          </a:bodyPr>
          <a:lstStyle/>
          <a:p>
            <a:pPr algn="ctr"/>
            <a:r>
              <a:rPr lang="en-US" dirty="0"/>
              <a:t>Feel free to reach out for additional information!</a:t>
            </a:r>
          </a:p>
        </p:txBody>
      </p:sp>
    </p:spTree>
    <p:extLst>
      <p:ext uri="{BB962C8B-B14F-4D97-AF65-F5344CB8AC3E}">
        <p14:creationId xmlns:p14="http://schemas.microsoft.com/office/powerpoint/2010/main" val="503240618"/>
      </p:ext>
    </p:extLst>
  </p:cSld>
  <p:clrMapOvr>
    <a:masterClrMapping/>
  </p:clrMapOvr>
</p:sld>
</file>

<file path=ppt/theme/theme1.xml><?xml version="1.0" encoding="utf-8"?>
<a:theme xmlns:a="http://schemas.openxmlformats.org/drawingml/2006/main" name="CARE Template">
  <a:themeElements>
    <a:clrScheme name="CARE Brand Colors">
      <a:dk1>
        <a:srgbClr val="E36F1E"/>
      </a:dk1>
      <a:lt1>
        <a:srgbClr val="FFFFFF"/>
      </a:lt1>
      <a:dk2>
        <a:srgbClr val="E36F1E"/>
      </a:dk2>
      <a:lt2>
        <a:srgbClr val="F3B223"/>
      </a:lt2>
      <a:accent1>
        <a:srgbClr val="E36F1E"/>
      </a:accent1>
      <a:accent2>
        <a:srgbClr val="F3B223"/>
      </a:accent2>
      <a:accent3>
        <a:srgbClr val="AA182C"/>
      </a:accent3>
      <a:accent4>
        <a:srgbClr val="68813C"/>
      </a:accent4>
      <a:accent5>
        <a:srgbClr val="510C76"/>
      </a:accent5>
      <a:accent6>
        <a:srgbClr val="004987"/>
      </a:accent6>
      <a:hlink>
        <a:srgbClr val="E36F1E"/>
      </a:hlink>
      <a:folHlink>
        <a:srgbClr val="F3B22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E_PPT_Template_Widescreen_04.24.19" id="{70314EBD-3007-374F-B6A7-FEAB63449897}" vid="{BCE788C9-8EF4-ED4E-B74E-78A87BCCEC82}"/>
    </a:ext>
  </a:extLst>
</a:theme>
</file>

<file path=ppt/theme/theme2.xml><?xml version="1.0" encoding="utf-8"?>
<a:theme xmlns:a="http://schemas.openxmlformats.org/drawingml/2006/main" name="CARE_Supergraphic_White">
  <a:themeElements>
    <a:clrScheme name="CARE Colors">
      <a:dk1>
        <a:srgbClr val="330000"/>
      </a:dk1>
      <a:lt1>
        <a:srgbClr val="54585A"/>
      </a:lt1>
      <a:dk2>
        <a:srgbClr val="CC6600"/>
      </a:dk2>
      <a:lt2>
        <a:srgbClr val="B4B4B4"/>
      </a:lt2>
      <a:accent1>
        <a:srgbClr val="CCCCCC"/>
      </a:accent1>
      <a:accent2>
        <a:srgbClr val="8F993E"/>
      </a:accent2>
      <a:accent3>
        <a:srgbClr val="007FA3"/>
      </a:accent3>
      <a:accent4>
        <a:srgbClr val="84329B"/>
      </a:accent4>
      <a:accent5>
        <a:srgbClr val="AF272F"/>
      </a:accent5>
      <a:accent6>
        <a:srgbClr val="993300"/>
      </a:accent6>
      <a:hlink>
        <a:srgbClr val="EFB71B"/>
      </a:hlink>
      <a:folHlink>
        <a:srgbClr val="DE6E1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943D67A0C02C4DA1D6229E81A7448F" ma:contentTypeVersion="12" ma:contentTypeDescription="Create a new document." ma:contentTypeScope="" ma:versionID="13a334185f7a152d4607d3ad9cdd629b">
  <xsd:schema xmlns:xsd="http://www.w3.org/2001/XMLSchema" xmlns:xs="http://www.w3.org/2001/XMLSchema" xmlns:p="http://schemas.microsoft.com/office/2006/metadata/properties" xmlns:ns2="03ad8fae-a9e1-4a2a-b4a5-b9d3cc76cb1d" xmlns:ns3="978f34b7-74e2-4cd0-83c7-be61133f63d3" targetNamespace="http://schemas.microsoft.com/office/2006/metadata/properties" ma:root="true" ma:fieldsID="d55e803815a03f3251f08076395c5feb" ns2:_="" ns3:_="">
    <xsd:import namespace="03ad8fae-a9e1-4a2a-b4a5-b9d3cc76cb1d"/>
    <xsd:import namespace="978f34b7-74e2-4cd0-83c7-be61133f63d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d8fae-a9e1-4a2a-b4a5-b9d3cc76cb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78f34b7-74e2-4cd0-83c7-be61133f63d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E61C15-BC03-402C-80FF-6403F16572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d8fae-a9e1-4a2a-b4a5-b9d3cc76cb1d"/>
    <ds:schemaRef ds:uri="978f34b7-74e2-4cd0-83c7-be61133f63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73733A-37C8-478C-90A0-AA4BE5706E04}">
  <ds:schemaRefs>
    <ds:schemaRef ds:uri="http://schemas.microsoft.com/office/infopath/2007/PartnerControls"/>
    <ds:schemaRef ds:uri="http://purl.org/dc/elements/1.1/"/>
    <ds:schemaRef ds:uri="e55620da-b4a1-4fe5-b4fc-885bd37f1e1b"/>
    <ds:schemaRef ds:uri="http://schemas.microsoft.com/office/2006/metadata/properties"/>
    <ds:schemaRef ds:uri="http://purl.org/dc/terms/"/>
    <ds:schemaRef ds:uri="http://schemas.openxmlformats.org/package/2006/metadata/core-properties"/>
    <ds:schemaRef ds:uri="http://schemas.microsoft.com/office/2006/documentManagement/types"/>
    <ds:schemaRef ds:uri="1caf47bc-efa3-4812-a980-152fba5ac21f"/>
    <ds:schemaRef ds:uri="http://www.w3.org/XML/1998/namespace"/>
    <ds:schemaRef ds:uri="http://purl.org/dc/dcmitype/"/>
  </ds:schemaRefs>
</ds:datastoreItem>
</file>

<file path=customXml/itemProps3.xml><?xml version="1.0" encoding="utf-8"?>
<ds:datastoreItem xmlns:ds="http://schemas.openxmlformats.org/officeDocument/2006/customXml" ds:itemID="{17B840FB-F8B9-4D02-B946-94F071D6D2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CARE_PPT_Template_Widescreen_04.24.19</Template>
  <TotalTime>6045</TotalTime>
  <Words>4645</Words>
  <Application>Microsoft Office PowerPoint</Application>
  <PresentationFormat>Widescreen</PresentationFormat>
  <Paragraphs>504</Paragraphs>
  <Slides>29</Slides>
  <Notes>26</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29</vt:i4>
      </vt:variant>
    </vt:vector>
  </HeadingPairs>
  <TitlesOfParts>
    <vt:vector size="44" baseType="lpstr">
      <vt:lpstr>Arial</vt:lpstr>
      <vt:lpstr>Book Antiqua</vt:lpstr>
      <vt:lpstr>Calibri</vt:lpstr>
      <vt:lpstr>Calibri Light</vt:lpstr>
      <vt:lpstr>Courier New</vt:lpstr>
      <vt:lpstr>Fira Sans Condensed</vt:lpstr>
      <vt:lpstr>Fira Sans Condensed SemiBold</vt:lpstr>
      <vt:lpstr>Tahoma</vt:lpstr>
      <vt:lpstr>Times</vt:lpstr>
      <vt:lpstr>Times New Roman</vt:lpstr>
      <vt:lpstr>Verdana</vt:lpstr>
      <vt:lpstr>Wingdings</vt:lpstr>
      <vt:lpstr>CARE Template</vt:lpstr>
      <vt:lpstr>CARE_Supergraphic_White</vt:lpstr>
      <vt:lpstr>Office Theme</vt:lpstr>
      <vt:lpstr>SRHR in Emergencies &amp; EPP</vt:lpstr>
      <vt:lpstr>The cold hard facts</vt:lpstr>
      <vt:lpstr>The need for a robust SRH response</vt:lpstr>
      <vt:lpstr>CARE SRHRiE’s programming along the humanitarian program cycle</vt:lpstr>
      <vt:lpstr>PowerPoint Presentation</vt:lpstr>
      <vt:lpstr>What is the MISP?</vt:lpstr>
      <vt:lpstr>MISP 2019 objectives</vt:lpstr>
      <vt:lpstr>What is the IAFM?</vt:lpstr>
      <vt:lpstr>PowerPoint Presentation</vt:lpstr>
      <vt:lpstr>Inter-agency Emergency Reproductive Health (IERH) Kits</vt:lpstr>
      <vt:lpstr>RH Kit Calculator</vt:lpstr>
      <vt:lpstr>SRH in EPP</vt:lpstr>
      <vt:lpstr>Minimum Preparedness Actions for SRHRiE</vt:lpstr>
      <vt:lpstr>PowerPoint Presentation</vt:lpstr>
      <vt:lpstr> SRHRiE Minimum Commitments for Gender and Inclusion </vt:lpstr>
      <vt:lpstr>PowerPoint Presentation</vt:lpstr>
      <vt:lpstr>PowerPoint Presentation</vt:lpstr>
      <vt:lpstr>Minimum Commitments: Using the Assessment as a MONITORING TOOL</vt:lpstr>
      <vt:lpstr>SRH Integration Across Sectors to meet the holistic needs of women and girls</vt:lpstr>
      <vt:lpstr>Level 1: Community-Based Activities</vt:lpstr>
      <vt:lpstr>Level 2: Basic Clinical Service Provision</vt:lpstr>
      <vt:lpstr>Level 3: Expanded Clinical Service Provision</vt:lpstr>
      <vt:lpstr>Cox’s Bazaar SRHRiE example</vt:lpstr>
      <vt:lpstr>PowerPoint Presentation</vt:lpstr>
      <vt:lpstr>PowerPoint Presentation</vt:lpstr>
      <vt:lpstr>Supporting Access to Family Planning &amp; Post-Abortion Care (SAFPAC_ in Fragile Contexts: Programmatic approach</vt:lpstr>
      <vt:lpstr>Resources</vt:lpstr>
      <vt:lpstr>External Resources</vt:lpstr>
      <vt:lpstr>Did you know?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CARE’s PPT Template</dc:title>
  <dc:creator>Elaine Stephenson</dc:creator>
  <cp:lastModifiedBy>Abbey McDaniel</cp:lastModifiedBy>
  <cp:revision>20</cp:revision>
  <cp:lastPrinted>2019-11-21T11:20:16Z</cp:lastPrinted>
  <dcterms:created xsi:type="dcterms:W3CDTF">2019-07-01T13:25:06Z</dcterms:created>
  <dcterms:modified xsi:type="dcterms:W3CDTF">2020-09-10T18:25:47Z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0x01010098943D67A0C02C4DA1D6229E81A7448F</vt:lpwstr>
  </property>
  <property fmtid="{D5CDD505-2E9C-101B-9397-08002B2CF9AE}" pid="3" name="Order">
    <vt:r8>24100</vt:r8>
  </property>
</Properties>
</file>