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bookmarkIdSeed="4">
  <p:sldMasterIdLst>
    <p:sldMasterId id="2147483660" r:id="rId4"/>
  </p:sldMasterIdLst>
  <p:notesMasterIdLst>
    <p:notesMasterId r:id="rId54"/>
  </p:notesMasterIdLst>
  <p:handoutMasterIdLst>
    <p:handoutMasterId r:id="rId55"/>
  </p:handoutMasterIdLst>
  <p:sldIdLst>
    <p:sldId id="256" r:id="rId5"/>
    <p:sldId id="477" r:id="rId6"/>
    <p:sldId id="455" r:id="rId7"/>
    <p:sldId id="478" r:id="rId8"/>
    <p:sldId id="419" r:id="rId9"/>
    <p:sldId id="474" r:id="rId10"/>
    <p:sldId id="479" r:id="rId11"/>
    <p:sldId id="278" r:id="rId12"/>
    <p:sldId id="306" r:id="rId13"/>
    <p:sldId id="337" r:id="rId14"/>
    <p:sldId id="420" r:id="rId15"/>
    <p:sldId id="475" r:id="rId16"/>
    <p:sldId id="476" r:id="rId17"/>
    <p:sldId id="262" r:id="rId18"/>
    <p:sldId id="263" r:id="rId19"/>
    <p:sldId id="481" r:id="rId20"/>
    <p:sldId id="439" r:id="rId21"/>
    <p:sldId id="424" r:id="rId22"/>
    <p:sldId id="425" r:id="rId23"/>
    <p:sldId id="486" r:id="rId24"/>
    <p:sldId id="260" r:id="rId25"/>
    <p:sldId id="467" r:id="rId26"/>
    <p:sldId id="468" r:id="rId27"/>
    <p:sldId id="469" r:id="rId28"/>
    <p:sldId id="470" r:id="rId29"/>
    <p:sldId id="471" r:id="rId30"/>
    <p:sldId id="482" r:id="rId31"/>
    <p:sldId id="472" r:id="rId32"/>
    <p:sldId id="473" r:id="rId33"/>
    <p:sldId id="305" r:id="rId34"/>
    <p:sldId id="445" r:id="rId35"/>
    <p:sldId id="487" r:id="rId36"/>
    <p:sldId id="488" r:id="rId37"/>
    <p:sldId id="483" r:id="rId38"/>
    <p:sldId id="438" r:id="rId39"/>
    <p:sldId id="430" r:id="rId40"/>
    <p:sldId id="431" r:id="rId41"/>
    <p:sldId id="433" r:id="rId42"/>
    <p:sldId id="434" r:id="rId43"/>
    <p:sldId id="447" r:id="rId44"/>
    <p:sldId id="309" r:id="rId45"/>
    <p:sldId id="310" r:id="rId46"/>
    <p:sldId id="484" r:id="rId47"/>
    <p:sldId id="441" r:id="rId48"/>
    <p:sldId id="428" r:id="rId49"/>
    <p:sldId id="429" r:id="rId50"/>
    <p:sldId id="465" r:id="rId51"/>
    <p:sldId id="480" r:id="rId52"/>
    <p:sldId id="485" r:id="rId53"/>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irbhadra" initials="b" lastIdx="1" clrIdx="0"/>
  <p:cmAuthor id="1" name="Schwenk, Kate" initials="SK" lastIdx="1" clrIdx="1">
    <p:extLst>
      <p:ext uri="{19B8F6BF-5375-455C-9EA6-DF929625EA0E}">
        <p15:presenceInfo xmlns:p15="http://schemas.microsoft.com/office/powerpoint/2012/main" userId="Schwenk, Kate" providerId="None"/>
      </p:ext>
    </p:extLst>
  </p:cmAuthor>
  <p:cmAuthor id="2" name="Anushka Kalyanpur" initials="AK" lastIdx="1" clrIdx="2">
    <p:extLst>
      <p:ext uri="{19B8F6BF-5375-455C-9EA6-DF929625EA0E}">
        <p15:presenceInfo xmlns:p15="http://schemas.microsoft.com/office/powerpoint/2012/main" userId="S-1-5-21-2380108840-1134384632-2003364521-8812" providerId="AD"/>
      </p:ext>
    </p:extLst>
  </p:cmAuthor>
  <p:cmAuthor id="3" name="Sprinkel , Anne" initials="S,A" lastIdx="13" clrIdx="3">
    <p:extLst>
      <p:ext uri="{19B8F6BF-5375-455C-9EA6-DF929625EA0E}">
        <p15:presenceInfo xmlns:p15="http://schemas.microsoft.com/office/powerpoint/2012/main" userId="S::Anne.Sprinkel@care.org::baabf17f-866f-4005-932e-114241307f8d" providerId="AD"/>
      </p:ext>
    </p:extLst>
  </p:cmAuthor>
  <p:cmAuthor id="4" name="Anushka Kalyanpur" initials="AK [2]" lastIdx="12" clrIdx="4">
    <p:extLst>
      <p:ext uri="{19B8F6BF-5375-455C-9EA6-DF929625EA0E}">
        <p15:presenceInfo xmlns:p15="http://schemas.microsoft.com/office/powerpoint/2012/main" userId="S::Anushka.Kalyanpur@care.org::6cc6652c-c627-4ef2-86ac-330615d771e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309E615-9815-44B0-9A04-EAEDC569BD57}" v="1" dt="2019-12-19T15:41:10.134"/>
    <p1510:client id="{8E2C13F9-7A49-42E9-9594-DD162C70BC9C}" v="23" dt="2020-01-30T21:03:22.480"/>
  </p1510:revLst>
</p1510:revInfo>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423" autoAdjust="0"/>
    <p:restoredTop sz="70309" autoAdjust="0"/>
  </p:normalViewPr>
  <p:slideViewPr>
    <p:cSldViewPr snapToGrid="0" snapToObjects="1">
      <p:cViewPr varScale="1">
        <p:scale>
          <a:sx n="60" d="100"/>
          <a:sy n="60" d="100"/>
        </p:scale>
        <p:origin x="1877" y="48"/>
      </p:cViewPr>
      <p:guideLst>
        <p:guide orient="horz" pos="2160"/>
        <p:guide pos="2880"/>
      </p:guideLst>
    </p:cSldViewPr>
  </p:slideViewPr>
  <p:outlineViewPr>
    <p:cViewPr>
      <p:scale>
        <a:sx n="33" d="100"/>
        <a:sy n="33" d="100"/>
      </p:scale>
      <p:origin x="0" y="826"/>
    </p:cViewPr>
  </p:outlineViewPr>
  <p:notesTextViewPr>
    <p:cViewPr>
      <p:scale>
        <a:sx n="100" d="100"/>
        <a:sy n="100" d="100"/>
      </p:scale>
      <p:origin x="0" y="0"/>
    </p:cViewPr>
  </p:notesTextViewPr>
  <p:sorterViewPr>
    <p:cViewPr>
      <p:scale>
        <a:sx n="66" d="100"/>
        <a:sy n="66" d="100"/>
      </p:scale>
      <p:origin x="0" y="1253"/>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handoutMaster" Target="handoutMasters/handout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presProps" Target="presProps.xml"/><Relationship Id="rId61"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6378EAC6-8548-431C-9910-F78DAA92C22D}" type="datetimeFigureOut">
              <a:rPr lang="en-US"/>
              <a:pPr>
                <a:defRPr/>
              </a:pPr>
              <a:t>9/10/2020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27E74C4C-1AAE-428C-BC34-976D2ABD9A02}" type="slidenum">
              <a:rPr lang="en-US"/>
              <a:pPr>
                <a:defRPr/>
              </a:pPr>
              <a:t>‹#›</a:t>
            </a:fld>
            <a:endParaRPr lang="en-US"/>
          </a:p>
        </p:txBody>
      </p:sp>
    </p:spTree>
    <p:extLst>
      <p:ext uri="{BB962C8B-B14F-4D97-AF65-F5344CB8AC3E}">
        <p14:creationId xmlns:p14="http://schemas.microsoft.com/office/powerpoint/2010/main" val="355931588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32A0D43D-4713-4A23-BCD9-7426B9F803B6}" type="datetimeFigureOut">
              <a:rPr lang="en-US"/>
              <a:pPr>
                <a:defRPr/>
              </a:pPr>
              <a:t>9/10/2020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D59484FB-3ED5-4064-8B3A-9A5080E0FDCF}" type="slidenum">
              <a:rPr lang="en-US"/>
              <a:pPr>
                <a:defRPr/>
              </a:pPr>
              <a:t>‹#›</a:t>
            </a:fld>
            <a:endParaRPr lang="en-US"/>
          </a:p>
        </p:txBody>
      </p:sp>
    </p:spTree>
    <p:extLst>
      <p:ext uri="{BB962C8B-B14F-4D97-AF65-F5344CB8AC3E}">
        <p14:creationId xmlns:p14="http://schemas.microsoft.com/office/powerpoint/2010/main" val="3955124216"/>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gender.careinternationalwikis.org/_media/care_gie_approach.pdf"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Total time suggested: 2.5 – 3 hours </a:t>
            </a:r>
          </a:p>
        </p:txBody>
      </p:sp>
      <p:sp>
        <p:nvSpPr>
          <p:cNvPr id="4" name="Slide Number Placeholder 3"/>
          <p:cNvSpPr>
            <a:spLocks noGrp="1"/>
          </p:cNvSpPr>
          <p:nvPr>
            <p:ph type="sldNum" sz="quarter" idx="5"/>
          </p:nvPr>
        </p:nvSpPr>
        <p:spPr/>
        <p:txBody>
          <a:bodyPr/>
          <a:lstStyle/>
          <a:p>
            <a:pPr>
              <a:defRPr/>
            </a:pPr>
            <a:fld id="{D59484FB-3ED5-4064-8B3A-9A5080E0FDCF}" type="slidenum">
              <a:rPr lang="en-US" smtClean="0"/>
              <a:pPr>
                <a:defRPr/>
              </a:pPr>
              <a:t>0</a:t>
            </a:fld>
            <a:endParaRPr lang="en-US"/>
          </a:p>
        </p:txBody>
      </p:sp>
    </p:spTree>
    <p:extLst>
      <p:ext uri="{BB962C8B-B14F-4D97-AF65-F5344CB8AC3E}">
        <p14:creationId xmlns:p14="http://schemas.microsoft.com/office/powerpoint/2010/main" val="34070164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dirty="0"/>
              <a:t>Suggested time for each: </a:t>
            </a:r>
          </a:p>
          <a:p>
            <a:r>
              <a:rPr lang="en-US" sz="2000" dirty="0"/>
              <a:t>Core Concepts within the Minimum Commitments – 30 min </a:t>
            </a:r>
          </a:p>
          <a:p>
            <a:endParaRPr lang="en-US" sz="2000" dirty="0"/>
          </a:p>
          <a:p>
            <a:r>
              <a:rPr lang="en-US" sz="2000" dirty="0"/>
              <a:t>CARE’s approach to Gender in Emergencies – 15 min </a:t>
            </a:r>
          </a:p>
          <a:p>
            <a:endParaRPr lang="en-US" sz="2000" dirty="0"/>
          </a:p>
          <a:p>
            <a:r>
              <a:rPr lang="en-US" sz="2000" dirty="0"/>
              <a:t>The Minimum Commitments – 20 min </a:t>
            </a:r>
          </a:p>
          <a:p>
            <a:pPr lvl="1"/>
            <a:r>
              <a:rPr lang="en-US" dirty="0"/>
              <a:t>Why we have them – 5 min </a:t>
            </a:r>
          </a:p>
          <a:p>
            <a:pPr lvl="1"/>
            <a:r>
              <a:rPr lang="en-US" dirty="0"/>
              <a:t>The 5 Commitments – 15 min </a:t>
            </a:r>
          </a:p>
          <a:p>
            <a:endParaRPr lang="en-US" sz="2000" dirty="0"/>
          </a:p>
          <a:p>
            <a:r>
              <a:rPr lang="en-US" sz="2000" dirty="0"/>
              <a:t>Operationalizing the Minimum Commitments: 1 </a:t>
            </a:r>
            <a:r>
              <a:rPr lang="en-US" sz="2000" dirty="0" err="1"/>
              <a:t>hr</a:t>
            </a:r>
            <a:r>
              <a:rPr lang="en-US" sz="2000" dirty="0"/>
              <a:t> 15 min </a:t>
            </a:r>
          </a:p>
          <a:p>
            <a:r>
              <a:rPr lang="en-US" sz="2000" dirty="0"/>
              <a:t>Self-Assessment intro – 10 min </a:t>
            </a:r>
          </a:p>
          <a:p>
            <a:r>
              <a:rPr lang="en-US" sz="2000" dirty="0"/>
              <a:t>Group work for self-assessment – 45 min </a:t>
            </a:r>
          </a:p>
          <a:p>
            <a:r>
              <a:rPr lang="en-US" sz="2000" dirty="0"/>
              <a:t>Share out – 20 min </a:t>
            </a:r>
          </a:p>
          <a:p>
            <a:endParaRPr lang="en-US" sz="2000" dirty="0"/>
          </a:p>
          <a:p>
            <a:r>
              <a:rPr lang="en-US" sz="2000" dirty="0"/>
              <a:t>Monitoring the Minimum Commitments – 20 min </a:t>
            </a:r>
          </a:p>
          <a:p>
            <a:endParaRPr lang="en-US" dirty="0"/>
          </a:p>
        </p:txBody>
      </p:sp>
      <p:sp>
        <p:nvSpPr>
          <p:cNvPr id="4" name="Slide Number Placeholder 3"/>
          <p:cNvSpPr>
            <a:spLocks noGrp="1"/>
          </p:cNvSpPr>
          <p:nvPr>
            <p:ph type="sldNum" sz="quarter" idx="5"/>
          </p:nvPr>
        </p:nvSpPr>
        <p:spPr/>
        <p:txBody>
          <a:bodyPr/>
          <a:lstStyle/>
          <a:p>
            <a:pPr>
              <a:defRPr/>
            </a:pPr>
            <a:fld id="{D59484FB-3ED5-4064-8B3A-9A5080E0FDCF}" type="slidenum">
              <a:rPr lang="en-US" smtClean="0"/>
              <a:pPr>
                <a:defRPr/>
              </a:pPr>
              <a:t>1</a:t>
            </a:fld>
            <a:endParaRPr lang="en-US"/>
          </a:p>
        </p:txBody>
      </p:sp>
    </p:spTree>
    <p:extLst>
      <p:ext uri="{BB962C8B-B14F-4D97-AF65-F5344CB8AC3E}">
        <p14:creationId xmlns:p14="http://schemas.microsoft.com/office/powerpoint/2010/main" val="30506680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59484FB-3ED5-4064-8B3A-9A5080E0FDCF}" type="slidenum">
              <a:rPr lang="en-US" smtClean="0"/>
              <a:pPr>
                <a:defRPr/>
              </a:pPr>
              <a:t>2</a:t>
            </a:fld>
            <a:endParaRPr lang="en-US"/>
          </a:p>
        </p:txBody>
      </p:sp>
    </p:spTree>
    <p:extLst>
      <p:ext uri="{BB962C8B-B14F-4D97-AF65-F5344CB8AC3E}">
        <p14:creationId xmlns:p14="http://schemas.microsoft.com/office/powerpoint/2010/main" val="35568527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we talk a lot about sex and sexual health, let’s start with the difference between sex, sexuality and gender. </a:t>
            </a:r>
          </a:p>
          <a:p>
            <a:endParaRPr lang="en-US" dirty="0"/>
          </a:p>
          <a:p>
            <a:r>
              <a:rPr lang="en-US" dirty="0"/>
              <a:t>READ DEFINITIONS. ASK FOR EXAMPLES OF EACH. </a:t>
            </a:r>
          </a:p>
        </p:txBody>
      </p:sp>
      <p:sp>
        <p:nvSpPr>
          <p:cNvPr id="4" name="Slide Number Placeholder 3"/>
          <p:cNvSpPr>
            <a:spLocks noGrp="1"/>
          </p:cNvSpPr>
          <p:nvPr>
            <p:ph type="sldNum" sz="quarter" idx="5"/>
          </p:nvPr>
        </p:nvSpPr>
        <p:spPr/>
        <p:txBody>
          <a:bodyPr/>
          <a:lstStyle/>
          <a:p>
            <a:pPr>
              <a:defRPr/>
            </a:pPr>
            <a:fld id="{D59484FB-3ED5-4064-8B3A-9A5080E0FDCF}" type="slidenum">
              <a:rPr lang="en-US" smtClean="0"/>
              <a:pPr>
                <a:defRPr/>
              </a:pPr>
              <a:t>3</a:t>
            </a:fld>
            <a:endParaRPr lang="en-US"/>
          </a:p>
        </p:txBody>
      </p:sp>
    </p:spTree>
    <p:extLst>
      <p:ext uri="{BB962C8B-B14F-4D97-AF65-F5344CB8AC3E}">
        <p14:creationId xmlns:p14="http://schemas.microsoft.com/office/powerpoint/2010/main" val="36213136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any of these reflections sound familiar? </a:t>
            </a:r>
          </a:p>
          <a:p>
            <a:endParaRPr lang="en-US" dirty="0"/>
          </a:p>
          <a:p>
            <a:r>
              <a:rPr lang="en-US" dirty="0"/>
              <a:t>Why might some people feel this way about gender integration? </a:t>
            </a:r>
          </a:p>
        </p:txBody>
      </p:sp>
      <p:sp>
        <p:nvSpPr>
          <p:cNvPr id="4" name="Slide Number Placeholder 3"/>
          <p:cNvSpPr>
            <a:spLocks noGrp="1"/>
          </p:cNvSpPr>
          <p:nvPr>
            <p:ph type="sldNum" sz="quarter" idx="5"/>
          </p:nvPr>
        </p:nvSpPr>
        <p:spPr/>
        <p:txBody>
          <a:bodyPr/>
          <a:lstStyle/>
          <a:p>
            <a:pPr>
              <a:defRPr/>
            </a:pPr>
            <a:fld id="{D59484FB-3ED5-4064-8B3A-9A5080E0FDCF}" type="slidenum">
              <a:rPr lang="en-US" smtClean="0"/>
              <a:pPr>
                <a:defRPr/>
              </a:pPr>
              <a:t>4</a:t>
            </a:fld>
            <a:endParaRPr lang="en-US"/>
          </a:p>
        </p:txBody>
      </p:sp>
    </p:spTree>
    <p:extLst>
      <p:ext uri="{BB962C8B-B14F-4D97-AF65-F5344CB8AC3E}">
        <p14:creationId xmlns:p14="http://schemas.microsoft.com/office/powerpoint/2010/main" val="14354175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Crises have different impacts on women, girls, boys and men. People face different risks based on their age, sex and gender. CARE also recognizes that gender intersects with other forms of diversity which can exacerbate unequal power relations e.g. characteristics such as race, caste, ethnicity, sexual orientation and disability among others, which can effect how people prepare for, respond to, recover from and are impacted by crisis. Recognizing these differences that exist within and between communities, will often highlight unique concerns and bring different perspectives, experiences, and solutions, to the challenges faced by communities. Based on this, the need for assistance and protection will vary.</a:t>
            </a:r>
          </a:p>
          <a:p>
            <a:endParaRPr lang="en-US" dirty="0"/>
          </a:p>
          <a:p>
            <a:r>
              <a:rPr lang="en-US" dirty="0"/>
              <a:t>Our activities and approach during a humanitarian response can increase and reinforce, or reduce, existing inequalities. Integrating gender into every stage of a response is therefore a core part of CARE achieving their humanitarian mandate.</a:t>
            </a:r>
          </a:p>
          <a:p>
            <a:endParaRPr lang="en-US" dirty="0"/>
          </a:p>
        </p:txBody>
      </p:sp>
      <p:sp>
        <p:nvSpPr>
          <p:cNvPr id="4" name="Slide Number Placeholder 3"/>
          <p:cNvSpPr>
            <a:spLocks noGrp="1"/>
          </p:cNvSpPr>
          <p:nvPr>
            <p:ph type="sldNum" sz="quarter" idx="5"/>
          </p:nvPr>
        </p:nvSpPr>
        <p:spPr/>
        <p:txBody>
          <a:bodyPr/>
          <a:lstStyle/>
          <a:p>
            <a:pPr>
              <a:defRPr/>
            </a:pPr>
            <a:fld id="{D59484FB-3ED5-4064-8B3A-9A5080E0FDCF}" type="slidenum">
              <a:rPr lang="en-US" smtClean="0"/>
              <a:pPr>
                <a:defRPr/>
              </a:pPr>
              <a:t>5</a:t>
            </a:fld>
            <a:endParaRPr lang="en-US"/>
          </a:p>
        </p:txBody>
      </p:sp>
    </p:spTree>
    <p:extLst>
      <p:ext uri="{BB962C8B-B14F-4D97-AF65-F5344CB8AC3E}">
        <p14:creationId xmlns:p14="http://schemas.microsoft.com/office/powerpoint/2010/main" val="36627637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if you can’t get an answer on the 2</a:t>
            </a:r>
            <a:r>
              <a:rPr lang="en-US" baseline="30000" dirty="0"/>
              <a:t>nd</a:t>
            </a:r>
            <a:r>
              <a:rPr lang="en-US" dirty="0"/>
              <a:t> question for girls, boys, women and men SEPARATELY (as opposed to “women and girls” or “men and boys are affected more when…</a:t>
            </a:r>
          </a:p>
          <a:p>
            <a:endParaRPr lang="en-US" dirty="0"/>
          </a:p>
          <a:p>
            <a:r>
              <a:rPr lang="en-US" dirty="0"/>
              <a:t>Possible probe on mobility: how do communities become even more conservative towards SRH? </a:t>
            </a:r>
          </a:p>
          <a:p>
            <a:r>
              <a:rPr lang="en-US" dirty="0"/>
              <a:t>Ex. we saw in </a:t>
            </a:r>
            <a:r>
              <a:rPr lang="en-US" dirty="0" err="1"/>
              <a:t>CxB</a:t>
            </a:r>
            <a:r>
              <a:rPr lang="en-US" dirty="0"/>
              <a:t> where women and girls often couldn't walk around/ access services with being accompanied by a man but also b) in many places, we see women who previously may not have worked outside the household now engaging in livelihood and other activities outside the HH, increasing their mobility). </a:t>
            </a:r>
          </a:p>
        </p:txBody>
      </p:sp>
      <p:sp>
        <p:nvSpPr>
          <p:cNvPr id="4" name="Slide Number Placeholder 3"/>
          <p:cNvSpPr>
            <a:spLocks noGrp="1"/>
          </p:cNvSpPr>
          <p:nvPr>
            <p:ph type="sldNum" sz="quarter" idx="5"/>
          </p:nvPr>
        </p:nvSpPr>
        <p:spPr/>
        <p:txBody>
          <a:bodyPr/>
          <a:lstStyle/>
          <a:p>
            <a:pPr>
              <a:defRPr/>
            </a:pPr>
            <a:fld id="{D59484FB-3ED5-4064-8B3A-9A5080E0FDCF}" type="slidenum">
              <a:rPr lang="en-US" smtClean="0"/>
              <a:pPr>
                <a:defRPr/>
              </a:pPr>
              <a:t>6</a:t>
            </a:fld>
            <a:endParaRPr lang="en-US"/>
          </a:p>
        </p:txBody>
      </p:sp>
    </p:spTree>
    <p:extLst>
      <p:ext uri="{BB962C8B-B14F-4D97-AF65-F5344CB8AC3E}">
        <p14:creationId xmlns:p14="http://schemas.microsoft.com/office/powerpoint/2010/main" val="37136834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IPPF presentation</a:t>
            </a:r>
            <a:endParaRPr lang="en-AU" dirty="0"/>
          </a:p>
        </p:txBody>
      </p:sp>
      <p:sp>
        <p:nvSpPr>
          <p:cNvPr id="4" name="Slide Number Placeholder 3"/>
          <p:cNvSpPr>
            <a:spLocks noGrp="1"/>
          </p:cNvSpPr>
          <p:nvPr>
            <p:ph type="sldNum" sz="quarter" idx="10"/>
          </p:nvPr>
        </p:nvSpPr>
        <p:spPr/>
        <p:txBody>
          <a:bodyPr/>
          <a:lstStyle/>
          <a:p>
            <a:fld id="{E5A7E84C-A6C7-4B6E-8676-E91A9610F8FF}" type="slidenum">
              <a:rPr lang="en-AU" smtClean="0"/>
              <a:t>7</a:t>
            </a:fld>
            <a:endParaRPr lang="en-AU"/>
          </a:p>
        </p:txBody>
      </p:sp>
    </p:spTree>
    <p:extLst>
      <p:ext uri="{BB962C8B-B14F-4D97-AF65-F5344CB8AC3E}">
        <p14:creationId xmlns:p14="http://schemas.microsoft.com/office/powerpoint/2010/main" val="30788642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IPPF presentation</a:t>
            </a:r>
          </a:p>
          <a:p>
            <a:endParaRPr lang="en-US" dirty="0"/>
          </a:p>
          <a:p>
            <a:r>
              <a:rPr lang="en-US" dirty="0"/>
              <a:t>Ask participants – how might each of these groups be more affected than people outside of this group? </a:t>
            </a:r>
            <a:endParaRPr lang="en-AU" dirty="0"/>
          </a:p>
        </p:txBody>
      </p:sp>
      <p:sp>
        <p:nvSpPr>
          <p:cNvPr id="4" name="Slide Number Placeholder 3"/>
          <p:cNvSpPr>
            <a:spLocks noGrp="1"/>
          </p:cNvSpPr>
          <p:nvPr>
            <p:ph type="sldNum" sz="quarter" idx="10"/>
          </p:nvPr>
        </p:nvSpPr>
        <p:spPr/>
        <p:txBody>
          <a:bodyPr/>
          <a:lstStyle/>
          <a:p>
            <a:fld id="{E5A7E84C-A6C7-4B6E-8676-E91A9610F8FF}" type="slidenum">
              <a:rPr lang="en-AU" smtClean="0"/>
              <a:t>8</a:t>
            </a:fld>
            <a:endParaRPr lang="en-AU"/>
          </a:p>
        </p:txBody>
      </p:sp>
    </p:spTree>
    <p:extLst>
      <p:ext uri="{BB962C8B-B14F-4D97-AF65-F5344CB8AC3E}">
        <p14:creationId xmlns:p14="http://schemas.microsoft.com/office/powerpoint/2010/main" val="33160901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from IPPF presentation</a:t>
            </a:r>
            <a:endParaRPr lang="en-AU" b="1" dirty="0"/>
          </a:p>
          <a:p>
            <a:endParaRPr lang="en-AU"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5A7E84C-A6C7-4B6E-8676-E91A9610F8FF}"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65033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WASH MC Presentation</a:t>
            </a:r>
          </a:p>
        </p:txBody>
      </p:sp>
      <p:sp>
        <p:nvSpPr>
          <p:cNvPr id="4" name="Slide Number Placeholder 3"/>
          <p:cNvSpPr>
            <a:spLocks noGrp="1"/>
          </p:cNvSpPr>
          <p:nvPr>
            <p:ph type="sldNum" sz="quarter" idx="5"/>
          </p:nvPr>
        </p:nvSpPr>
        <p:spPr/>
        <p:txBody>
          <a:bodyPr/>
          <a:lstStyle/>
          <a:p>
            <a:pPr>
              <a:defRPr/>
            </a:pPr>
            <a:fld id="{D59484FB-3ED5-4064-8B3A-9A5080E0FDCF}" type="slidenum">
              <a:rPr lang="en-US" smtClean="0"/>
              <a:pPr>
                <a:defRPr/>
              </a:pPr>
              <a:t>10</a:t>
            </a:fld>
            <a:endParaRPr lang="en-US"/>
          </a:p>
        </p:txBody>
      </p:sp>
    </p:spTree>
    <p:extLst>
      <p:ext uri="{BB962C8B-B14F-4D97-AF65-F5344CB8AC3E}">
        <p14:creationId xmlns:p14="http://schemas.microsoft.com/office/powerpoint/2010/main" val="42886222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Humanitarian crises offer a ‘window of opportunity’ to transform unequal gender relations and shift harmful gender norms. Knowing this, CARE works along a continuum to ensure that, at the very least, emergency responses are gender sensitive, but strive to be, gender transformative.</a:t>
            </a:r>
          </a:p>
          <a:p>
            <a:endParaRPr lang="en-US"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Essential to achieving this, is a focus on women and girls’ empowerment, as well as engagement of men and boys.</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So how do we achieve our mandate and enhance gender integration? </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Citation: Emergency Toolkit</a:t>
            </a:r>
          </a:p>
          <a:p>
            <a:endParaRPr lang="en-US" dirty="0"/>
          </a:p>
        </p:txBody>
      </p:sp>
      <p:sp>
        <p:nvSpPr>
          <p:cNvPr id="4" name="Slide Number Placeholder 3"/>
          <p:cNvSpPr>
            <a:spLocks noGrp="1"/>
          </p:cNvSpPr>
          <p:nvPr>
            <p:ph type="sldNum" sz="quarter" idx="5"/>
          </p:nvPr>
        </p:nvSpPr>
        <p:spPr/>
        <p:txBody>
          <a:bodyPr/>
          <a:lstStyle/>
          <a:p>
            <a:pPr>
              <a:defRPr/>
            </a:pPr>
            <a:fld id="{D59484FB-3ED5-4064-8B3A-9A5080E0FDCF}" type="slidenum">
              <a:rPr lang="en-US" smtClean="0"/>
              <a:pPr>
                <a:defRPr/>
              </a:pPr>
              <a:t>11</a:t>
            </a:fld>
            <a:endParaRPr lang="en-US"/>
          </a:p>
        </p:txBody>
      </p:sp>
    </p:spTree>
    <p:extLst>
      <p:ext uri="{BB962C8B-B14F-4D97-AF65-F5344CB8AC3E}">
        <p14:creationId xmlns:p14="http://schemas.microsoft.com/office/powerpoint/2010/main" val="4705681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dirty="0"/>
              <a:t>CARE’s approach to gender in emergencies focuses on mainstreamed, integrated and targeted actions and approaches. The approach focuses on 4 key areas (see graphic). These are outlined in </a:t>
            </a:r>
            <a:r>
              <a:rPr lang="en-US" dirty="0">
                <a:hlinkClick r:id="rId3"/>
              </a:rPr>
              <a:t>CARE’s Gender in Emergencies Guidance note</a:t>
            </a:r>
            <a:r>
              <a:rPr lang="en-US" dirty="0"/>
              <a:t> and are summarized below. </a:t>
            </a:r>
          </a:p>
          <a:p>
            <a:endParaRPr lang="en-US" dirty="0"/>
          </a:p>
          <a:p>
            <a:r>
              <a:rPr lang="en-US" b="1" dirty="0"/>
              <a:t>Rapid Gender Analysis (RGA): </a:t>
            </a:r>
            <a:r>
              <a:rPr lang="en-US" dirty="0"/>
              <a:t>An RGA provides information about the different needs, capacities, and coping strategies of women, girls, boys and men in a crisis situation. It does this, in part, by examining the roles and relationships between women, girls, boys and men. An RGA is built up progressively, and provides an initial but incomplete analysis of gender relations in an emergency.</a:t>
            </a:r>
          </a:p>
          <a:p>
            <a:endParaRPr lang="en-US" dirty="0"/>
          </a:p>
          <a:p>
            <a:r>
              <a:rPr lang="en-US" b="1" dirty="0"/>
              <a:t>Minimum commitments for technical sectors: </a:t>
            </a:r>
            <a:r>
              <a:rPr lang="en-US" dirty="0"/>
              <a:t>Ensuring gender is mainstreamed and integrated throughout all steps of the humanitarian program cycle helps to ensure that adequate and efficient services and assistance is provided, with attention to users’ safety, dignity and equal access. Minimum Commitments are people-centered commitments that aim at improving the quality and efficiency of response </a:t>
            </a:r>
            <a:r>
              <a:rPr lang="en-US" dirty="0" err="1"/>
              <a:t>programmes</a:t>
            </a:r>
            <a:r>
              <a:rPr lang="en-US" dirty="0"/>
              <a:t>, and ensuring that key issues such as gender, gender-based violence, child protection, disability and age are taken into consideration by all partners. </a:t>
            </a:r>
          </a:p>
          <a:p>
            <a:endParaRPr lang="en-US" dirty="0"/>
          </a:p>
          <a:p>
            <a:r>
              <a:rPr lang="en-US" b="1" dirty="0"/>
              <a:t>Women Lead in Emergencies: </a:t>
            </a:r>
            <a:r>
              <a:rPr lang="en-US" dirty="0"/>
              <a:t>Gender equality in humanitarian programming is most effectively achieved if women and girls actively participate, and are empowered to choose how to participate, in decisions on how to meet their needs.</a:t>
            </a:r>
          </a:p>
          <a:p>
            <a:r>
              <a:rPr lang="en-US" dirty="0"/>
              <a:t>A focus on women’s equal voice, leadership and participation aims to transform the root causes of poverty and injustice, to save lives and increase gender equality. Particular efforts are made to reach marginalized women and girls, including women with disabilities, indigenous women, elderly women, and women of diverse sexual orientation and gender identity, engaging them as active partners, and building on their needs and capacities.</a:t>
            </a:r>
          </a:p>
          <a:p>
            <a:endParaRPr lang="en-US" b="1" dirty="0"/>
          </a:p>
          <a:p>
            <a:r>
              <a:rPr lang="en-US" b="1" dirty="0"/>
              <a:t>Life free from violence: </a:t>
            </a:r>
            <a:r>
              <a:rPr lang="en-US" dirty="0"/>
              <a:t>In an emergency GBV is exacerbated, and vulnerabilities and risk increase. Preventing and responding to GBV in emergencies (</a:t>
            </a:r>
            <a:r>
              <a:rPr lang="en-US" dirty="0" err="1"/>
              <a:t>GBViE</a:t>
            </a:r>
            <a:r>
              <a:rPr lang="en-US" dirty="0"/>
              <a:t>) is a life-saving activity that requires a </a:t>
            </a:r>
            <a:r>
              <a:rPr lang="en-US" dirty="0" err="1"/>
              <a:t>prioritised</a:t>
            </a:r>
            <a:r>
              <a:rPr lang="en-US" dirty="0"/>
              <a:t> response and is mandatory in CARE programming.</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D59484FB-3ED5-4064-8B3A-9A5080E0FDCF}" type="slidenum">
              <a:rPr lang="en-US" smtClean="0"/>
              <a:pPr>
                <a:defRPr/>
              </a:pPr>
              <a:t>12</a:t>
            </a:fld>
            <a:endParaRPr lang="en-US"/>
          </a:p>
        </p:txBody>
      </p:sp>
    </p:spTree>
    <p:extLst>
      <p:ext uri="{BB962C8B-B14F-4D97-AF65-F5344CB8AC3E}">
        <p14:creationId xmlns:p14="http://schemas.microsoft.com/office/powerpoint/2010/main" val="33700009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pPr lvl="0"/>
            <a:r>
              <a:rPr lang="en-US" sz="1200" kern="1200" dirty="0">
                <a:solidFill>
                  <a:schemeClr val="tx1"/>
                </a:solidFill>
                <a:effectLst/>
                <a:latin typeface="+mn-lt"/>
                <a:ea typeface="+mn-ea"/>
                <a:cs typeface="+mn-cs"/>
              </a:rPr>
              <a:t>Apart from CARE’s Gender in Emergencies guidance, standards and tools, our SRHR responses heavily utilize the MISP. In response to the clear need for sexual and reproductive health services in humanitarian emergencies, the international community developed a set of minimum standards for response- the Minimum Initial Service Package or MISP for SRH.</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 MISP defines which SRH services are most life-saving, while protecting the right to life with dignity, particularly for women and girls, in humanitarian settings.</a:t>
            </a:r>
          </a:p>
          <a:p>
            <a:pPr lvl="0"/>
            <a:r>
              <a:rPr lang="en-US" sz="1200" kern="1200" dirty="0">
                <a:solidFill>
                  <a:schemeClr val="tx1"/>
                </a:solidFill>
                <a:effectLst/>
                <a:latin typeface="+mn-lt"/>
                <a:ea typeface="+mn-ea"/>
                <a:cs typeface="+mn-cs"/>
              </a:rPr>
              <a:t>All services should be in place within 48 hours of the onset of an emergency, and build to more comprehensive services as soon as possible, ideally within 3-6 months.</a:t>
            </a:r>
          </a:p>
          <a:p>
            <a:pPr lvl="0"/>
            <a:r>
              <a:rPr lang="en-US" sz="1200" kern="1200" dirty="0">
                <a:solidFill>
                  <a:schemeClr val="tx1"/>
                </a:solidFill>
                <a:effectLst/>
                <a:latin typeface="+mn-lt"/>
                <a:ea typeface="+mn-ea"/>
                <a:cs typeface="+mn-cs"/>
              </a:rPr>
              <a:t>The services included in the MISP are based on well-documented evidence of SRH needs in humanitarian settings and World Health </a:t>
            </a:r>
            <a:r>
              <a:rPr lang="en-US" sz="1200" kern="1200" dirty="0" err="1">
                <a:solidFill>
                  <a:schemeClr val="tx1"/>
                </a:solidFill>
                <a:effectLst/>
                <a:latin typeface="+mn-lt"/>
                <a:ea typeface="+mn-ea"/>
                <a:cs typeface="+mn-cs"/>
              </a:rPr>
              <a:t>Organisation</a:t>
            </a:r>
            <a:r>
              <a:rPr lang="en-US" sz="1200" kern="1200" dirty="0">
                <a:solidFill>
                  <a:schemeClr val="tx1"/>
                </a:solidFill>
                <a:effectLst/>
                <a:latin typeface="+mn-lt"/>
                <a:ea typeface="+mn-ea"/>
                <a:cs typeface="+mn-cs"/>
              </a:rPr>
              <a:t> normative standards. Thus, we do not need an in-depth needs assessment to tell us which SRH services to implement. However, some initial situational, demographic and health information is needed to optimize delivery of the MISP.</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It is important to note that </a:t>
            </a:r>
            <a:r>
              <a:rPr lang="en-US" sz="1200" b="1" kern="1200" dirty="0">
                <a:solidFill>
                  <a:schemeClr val="tx1"/>
                </a:solidFill>
                <a:effectLst/>
                <a:latin typeface="+mn-lt"/>
                <a:ea typeface="+mn-ea"/>
                <a:cs typeface="+mn-cs"/>
              </a:rPr>
              <a:t>the components of the MISP form a minimum requirement and should be implemented in all circumstances</a:t>
            </a:r>
            <a:r>
              <a:rPr lang="en-US" sz="1200" kern="1200" dirty="0">
                <a:solidFill>
                  <a:schemeClr val="tx1"/>
                </a:solidFill>
                <a:effectLst/>
                <a:latin typeface="+mn-lt"/>
                <a:ea typeface="+mn-ea"/>
                <a:cs typeface="+mn-cs"/>
              </a:rPr>
              <a:t>. Even where other components of SRH care are available, we should ensure that the MISP services are first implemented and available to all as they are most life-saving. As soon as possible, and certainly within 3 months, humanitarian stakeholders should expand services towards comprehensive SRH service delivery.</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 MISP for SRH is the standard within the humanitarian sector. The priority activities of the MISP are included in the Sphere Minimum Standards in Humanitarian Response.</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These dynamics have a profound impact on SRH services and outcomes. For example:</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Women and girls’ risk of sexual violence may increase because of breakdown in societal structures, displacement overcrowding, and disruption of legal services.</a:t>
            </a:r>
          </a:p>
          <a:p>
            <a:pPr lvl="0"/>
            <a:r>
              <a:rPr lang="en-US" sz="1200" kern="1200" dirty="0">
                <a:solidFill>
                  <a:schemeClr val="tx1"/>
                </a:solidFill>
                <a:effectLst/>
                <a:latin typeface="+mn-lt"/>
                <a:ea typeface="+mn-ea"/>
                <a:cs typeface="+mn-cs"/>
              </a:rPr>
              <a:t>The lack of access to information and services combined with high population density and increased risk of sexual violence can increase risk of unintended pregnancy, unsafe abortion, and STI/HIV transmission.</a:t>
            </a:r>
          </a:p>
          <a:p>
            <a:pPr lvl="0"/>
            <a:r>
              <a:rPr lang="en-US" sz="1200" kern="1200" dirty="0">
                <a:solidFill>
                  <a:schemeClr val="tx1"/>
                </a:solidFill>
                <a:effectLst/>
                <a:latin typeface="+mn-lt"/>
                <a:ea typeface="+mn-ea"/>
                <a:cs typeface="+mn-cs"/>
              </a:rPr>
              <a:t>The inability to reach health facilities or skilled workers, and increased risk of malnutrition and communicable diseases during crisis can make delivery unsafe, and increase risk of pregnancy complications. Indeed, when health services are disrupted or impossible to access,</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complications in pregnancy/childbirth can quickly become deadly.</a:t>
            </a:r>
          </a:p>
          <a:p>
            <a:pPr lvl="0"/>
            <a:r>
              <a:rPr lang="en-US" sz="1200" kern="1200" dirty="0">
                <a:solidFill>
                  <a:schemeClr val="tx1"/>
                </a:solidFill>
                <a:effectLst/>
                <a:latin typeface="+mn-lt"/>
                <a:ea typeface="+mn-ea"/>
                <a:cs typeface="+mn-cs"/>
              </a:rPr>
              <a:t>Crisis situations can lead to an increase in risk-taking behavior which increases risk of having unintended pregnancies and contracting STIs and HIV infection.</a:t>
            </a:r>
          </a:p>
          <a:p>
            <a:pPr lvl="0"/>
            <a:r>
              <a:rPr lang="en-US" sz="1200" kern="1200" dirty="0">
                <a:solidFill>
                  <a:schemeClr val="tx1"/>
                </a:solidFill>
                <a:effectLst/>
                <a:latin typeface="+mn-lt"/>
                <a:ea typeface="+mn-ea"/>
                <a:cs typeface="+mn-cs"/>
              </a:rPr>
              <a:t>Crises have a disproportionate impact on people with disabilities.</a:t>
            </a:r>
          </a:p>
          <a:p>
            <a:pPr lvl="0"/>
            <a:r>
              <a:rPr lang="en-US" sz="1200" kern="1200" dirty="0">
                <a:solidFill>
                  <a:schemeClr val="tx1"/>
                </a:solidFill>
                <a:effectLst/>
                <a:latin typeface="+mn-lt"/>
                <a:ea typeface="+mn-ea"/>
                <a:cs typeface="+mn-cs"/>
              </a:rPr>
              <a:t>Adolescent SRH needs and adolescents’ access to SRH services can be particularly complicated in crisis and are often restricted in stable times. </a:t>
            </a:r>
          </a:p>
          <a:p>
            <a:pPr lvl="0"/>
            <a:endParaRPr lang="en-US" sz="1200" kern="1200" dirty="0">
              <a:solidFill>
                <a:schemeClr val="tx1"/>
              </a:solidFill>
              <a:effectLst/>
              <a:latin typeface="+mn-lt"/>
              <a:ea typeface="+mn-ea"/>
              <a:cs typeface="+mn-cs"/>
            </a:endParaRPr>
          </a:p>
          <a:p>
            <a:pPr lvl="0"/>
            <a:r>
              <a:rPr lang="en-PH" sz="1200" kern="1200" dirty="0">
                <a:solidFill>
                  <a:schemeClr val="tx1"/>
                </a:solidFill>
                <a:effectLst/>
                <a:latin typeface="+mn-lt"/>
                <a:ea typeface="+mn-ea"/>
                <a:cs typeface="+mn-cs"/>
              </a:rPr>
              <a:t>Families and communities are separated.</a:t>
            </a:r>
            <a:endParaRPr lang="en-US" sz="1200" kern="1200" dirty="0">
              <a:solidFill>
                <a:schemeClr val="tx1"/>
              </a:solidFill>
              <a:effectLst/>
              <a:latin typeface="+mn-lt"/>
              <a:ea typeface="+mn-ea"/>
              <a:cs typeface="+mn-cs"/>
            </a:endParaRPr>
          </a:p>
          <a:p>
            <a:pPr lvl="0"/>
            <a:r>
              <a:rPr lang="en-PH" sz="1200" kern="1200" dirty="0">
                <a:solidFill>
                  <a:schemeClr val="tx1"/>
                </a:solidFill>
                <a:effectLst/>
                <a:latin typeface="+mn-lt"/>
                <a:ea typeface="+mn-ea"/>
                <a:cs typeface="+mn-cs"/>
              </a:rPr>
              <a:t>Mechanisms for protection and service delivery such as health, education, and police are disrupted.</a:t>
            </a:r>
            <a:endParaRPr lang="en-US" sz="1200" kern="1200" dirty="0">
              <a:solidFill>
                <a:schemeClr val="tx1"/>
              </a:solidFill>
              <a:effectLst/>
              <a:latin typeface="+mn-lt"/>
              <a:ea typeface="+mn-ea"/>
              <a:cs typeface="+mn-cs"/>
            </a:endParaRPr>
          </a:p>
          <a:p>
            <a:pPr lvl="0"/>
            <a:r>
              <a:rPr lang="en-PH" sz="1200" kern="1200" dirty="0">
                <a:solidFill>
                  <a:schemeClr val="tx1"/>
                </a:solidFill>
                <a:effectLst/>
                <a:latin typeface="+mn-lt"/>
                <a:ea typeface="+mn-ea"/>
                <a:cs typeface="+mn-cs"/>
              </a:rPr>
              <a:t>Community support systems and protection mechanisms break down.</a:t>
            </a:r>
            <a:endParaRPr lang="en-US" sz="1200" kern="1200" dirty="0">
              <a:solidFill>
                <a:schemeClr val="tx1"/>
              </a:solidFill>
              <a:effectLst/>
              <a:latin typeface="+mn-lt"/>
              <a:ea typeface="+mn-ea"/>
              <a:cs typeface="+mn-cs"/>
            </a:endParaRPr>
          </a:p>
          <a:p>
            <a:pPr lvl="0"/>
            <a:r>
              <a:rPr lang="en-PH" sz="1200" kern="1200" dirty="0">
                <a:solidFill>
                  <a:schemeClr val="tx1"/>
                </a:solidFill>
                <a:effectLst/>
                <a:latin typeface="+mn-lt"/>
                <a:ea typeface="+mn-ea"/>
                <a:cs typeface="+mn-cs"/>
              </a:rPr>
              <a:t>Existing power dynamics (based, for example on age or gender) may become more prominent during a crisis and underserved groups can have less access to information and services.</a:t>
            </a:r>
            <a:endParaRPr lang="en-US" sz="1200" kern="1200" dirty="0">
              <a:solidFill>
                <a:schemeClr val="tx1"/>
              </a:solidFill>
              <a:effectLst/>
              <a:latin typeface="+mn-lt"/>
              <a:ea typeface="+mn-ea"/>
              <a:cs typeface="+mn-cs"/>
            </a:endParaRPr>
          </a:p>
          <a:p>
            <a:pPr lvl="0"/>
            <a:r>
              <a:rPr lang="en-PH" sz="1200" kern="1200" dirty="0">
                <a:solidFill>
                  <a:schemeClr val="tx1"/>
                </a:solidFill>
                <a:effectLst/>
                <a:latin typeface="+mn-lt"/>
                <a:ea typeface="+mn-ea"/>
                <a:cs typeface="+mn-cs"/>
              </a:rPr>
              <a:t>The need for sexual and reproductive health information and services do not stop because of a crisis.</a:t>
            </a:r>
            <a:endParaRPr lang="en-US"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4% are pregnant, 15% will have complications pregnancy</a:t>
            </a:r>
          </a:p>
          <a:p>
            <a:pPr lvl="0"/>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AAB4058-1847-41BE-A108-0C0A74BDC3ED}" type="slidenum">
              <a:rPr lang="en-US" smtClean="0"/>
              <a:t>13</a:t>
            </a:fld>
            <a:endParaRPr lang="en-US"/>
          </a:p>
        </p:txBody>
      </p:sp>
    </p:spTree>
    <p:extLst>
      <p:ext uri="{BB962C8B-B14F-4D97-AF65-F5344CB8AC3E}">
        <p14:creationId xmlns:p14="http://schemas.microsoft.com/office/powerpoint/2010/main" val="36681913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6B5092-34DD-414D-A38C-E2CB44DBB89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32283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b="1" dirty="0" err="1"/>
              <a:t>SRHRiE</a:t>
            </a:r>
            <a:r>
              <a:rPr lang="en-US" b="1" dirty="0"/>
              <a:t> MCs for Gender and </a:t>
            </a:r>
            <a:r>
              <a:rPr lang="en-US" b="1" dirty="0" err="1"/>
              <a:t>Diversity_Guidance</a:t>
            </a:r>
            <a:r>
              <a:rPr lang="en-US" b="1" dirty="0"/>
              <a:t> for…</a:t>
            </a:r>
            <a:r>
              <a:rPr lang="en-US" b="1" dirty="0" err="1"/>
              <a:t>eam</a:t>
            </a:r>
            <a:r>
              <a:rPr lang="en-US" b="1" dirty="0"/>
              <a:t> Leads</a:t>
            </a:r>
          </a:p>
          <a:p>
            <a:endParaRPr lang="en-US" dirty="0"/>
          </a:p>
          <a:p>
            <a:r>
              <a:rPr lang="en-US" dirty="0"/>
              <a:t>The response must be designed and delivered in a way that takes into account the unique and multiple needs of the users, in a way that addresses existing power dynamics</a:t>
            </a:r>
          </a:p>
        </p:txBody>
      </p:sp>
      <p:sp>
        <p:nvSpPr>
          <p:cNvPr id="4" name="Slide Number Placeholder 3"/>
          <p:cNvSpPr>
            <a:spLocks noGrp="1"/>
          </p:cNvSpPr>
          <p:nvPr>
            <p:ph type="sldNum" sz="quarter" idx="5"/>
          </p:nvPr>
        </p:nvSpPr>
        <p:spPr/>
        <p:txBody>
          <a:bodyPr/>
          <a:lstStyle/>
          <a:p>
            <a:pPr>
              <a:defRPr/>
            </a:pPr>
            <a:fld id="{D59484FB-3ED5-4064-8B3A-9A5080E0FDCF}" type="slidenum">
              <a:rPr lang="en-US" smtClean="0"/>
              <a:pPr>
                <a:defRPr/>
              </a:pPr>
              <a:t>17</a:t>
            </a:fld>
            <a:endParaRPr lang="en-US"/>
          </a:p>
        </p:txBody>
      </p:sp>
    </p:spTree>
    <p:extLst>
      <p:ext uri="{BB962C8B-B14F-4D97-AF65-F5344CB8AC3E}">
        <p14:creationId xmlns:p14="http://schemas.microsoft.com/office/powerpoint/2010/main" val="26698022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b="1" dirty="0" err="1"/>
              <a:t>SRHRiE</a:t>
            </a:r>
            <a:r>
              <a:rPr lang="en-US" b="1" dirty="0"/>
              <a:t> MCs for Gender and </a:t>
            </a:r>
            <a:r>
              <a:rPr lang="en-US" b="1" dirty="0" err="1"/>
              <a:t>Diversity_Guidance</a:t>
            </a:r>
            <a:r>
              <a:rPr lang="en-US" b="1" dirty="0"/>
              <a:t> for…</a:t>
            </a:r>
            <a:r>
              <a:rPr lang="en-US" b="1" dirty="0" err="1"/>
              <a:t>eam</a:t>
            </a:r>
            <a:r>
              <a:rPr lang="en-US" b="1" dirty="0"/>
              <a:t> Leads</a:t>
            </a:r>
          </a:p>
          <a:p>
            <a:endParaRPr lang="en-US"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The minimum commitments tool, used by other sectors such as WASH, has had notable success in many countries in improving the quality and efficiency of the response. The SRHR minimum commitments build on these experiences. The commitments are generic enough that they can be applied in the various contexts where CARE operate. They are in line with the MISP and constitute a</a:t>
            </a:r>
            <a:r>
              <a:rPr lang="en-US" b="1" dirty="0"/>
              <a:t> minimum </a:t>
            </a:r>
            <a:r>
              <a:rPr lang="en-US" dirty="0"/>
              <a:t>set of core actions and/or approaches to be applied by all humanitarian country teams. They focus on improvement of current approaches (</a:t>
            </a:r>
            <a:r>
              <a:rPr lang="en-US" i="1" dirty="0"/>
              <a:t>How</a:t>
            </a:r>
            <a:r>
              <a:rPr lang="en-US" dirty="0"/>
              <a:t> teams operate) rather than on drastic </a:t>
            </a:r>
            <a:r>
              <a:rPr lang="en-US" dirty="0" err="1"/>
              <a:t>programme</a:t>
            </a:r>
            <a:r>
              <a:rPr lang="en-US" dirty="0"/>
              <a:t> reorientation. This is why they should not be perceived as generating an additional workload. </a:t>
            </a:r>
          </a:p>
          <a:p>
            <a:endParaRPr lang="en-US" dirty="0"/>
          </a:p>
        </p:txBody>
      </p:sp>
      <p:sp>
        <p:nvSpPr>
          <p:cNvPr id="4" name="Slide Number Placeholder 3"/>
          <p:cNvSpPr>
            <a:spLocks noGrp="1"/>
          </p:cNvSpPr>
          <p:nvPr>
            <p:ph type="sldNum" sz="quarter" idx="5"/>
          </p:nvPr>
        </p:nvSpPr>
        <p:spPr/>
        <p:txBody>
          <a:bodyPr/>
          <a:lstStyle/>
          <a:p>
            <a:pPr>
              <a:defRPr/>
            </a:pPr>
            <a:fld id="{D59484FB-3ED5-4064-8B3A-9A5080E0FDCF}" type="slidenum">
              <a:rPr lang="en-US" smtClean="0"/>
              <a:pPr>
                <a:defRPr/>
              </a:pPr>
              <a:t>18</a:t>
            </a:fld>
            <a:endParaRPr lang="en-US"/>
          </a:p>
        </p:txBody>
      </p:sp>
    </p:spTree>
    <p:extLst>
      <p:ext uri="{BB962C8B-B14F-4D97-AF65-F5344CB8AC3E}">
        <p14:creationId xmlns:p14="http://schemas.microsoft.com/office/powerpoint/2010/main" val="32766850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IE" dirty="0">
                <a:solidFill>
                  <a:schemeClr val="tx1"/>
                </a:solidFill>
              </a:rPr>
              <a:t>They were developed using 3 types of analysis: </a:t>
            </a:r>
          </a:p>
          <a:p>
            <a:r>
              <a:rPr lang="en-US" dirty="0"/>
              <a:t>1. For firs </a:t>
            </a:r>
            <a:r>
              <a:rPr lang="en-US" dirty="0" err="1"/>
              <a:t>tpoint</a:t>
            </a:r>
            <a:r>
              <a:rPr lang="en-US" dirty="0"/>
              <a:t>: </a:t>
            </a:r>
            <a:r>
              <a:rPr lang="en-IE" sz="1200" dirty="0">
                <a:solidFill>
                  <a:schemeClr val="tx1"/>
                </a:solidFill>
              </a:rPr>
              <a:t>The groups that have been prioritized are: </a:t>
            </a:r>
            <a:endParaRPr lang="en-US" sz="1200" dirty="0"/>
          </a:p>
          <a:p>
            <a:r>
              <a:rPr lang="en-IE" sz="1200" i="1" dirty="0">
                <a:solidFill>
                  <a:schemeClr val="tx1"/>
                </a:solidFill>
              </a:rPr>
              <a:t>-Adolescent girls and boys</a:t>
            </a:r>
            <a:endParaRPr lang="en-US" sz="1200" dirty="0">
              <a:solidFill>
                <a:schemeClr val="tx1"/>
              </a:solidFill>
            </a:endParaRPr>
          </a:p>
          <a:p>
            <a:r>
              <a:rPr lang="en-IE" sz="1200" i="1" dirty="0">
                <a:solidFill>
                  <a:schemeClr val="tx1"/>
                </a:solidFill>
              </a:rPr>
              <a:t>-Pregnant and lactating adolescent girls</a:t>
            </a:r>
            <a:endParaRPr lang="en-US" sz="1200" dirty="0">
              <a:solidFill>
                <a:schemeClr val="tx1"/>
              </a:solidFill>
            </a:endParaRPr>
          </a:p>
          <a:p>
            <a:r>
              <a:rPr lang="en-IE" sz="1200" i="1" dirty="0">
                <a:solidFill>
                  <a:schemeClr val="tx1"/>
                </a:solidFill>
              </a:rPr>
              <a:t>-Sexual minorities</a:t>
            </a:r>
            <a:endParaRPr lang="en-US" sz="1200" dirty="0">
              <a:solidFill>
                <a:schemeClr val="tx1"/>
              </a:solidFill>
            </a:endParaRPr>
          </a:p>
          <a:p>
            <a:r>
              <a:rPr lang="en-IE" sz="1200" i="1" dirty="0">
                <a:solidFill>
                  <a:schemeClr val="tx1"/>
                </a:solidFill>
              </a:rPr>
              <a:t>- Persons with a mental or physical disability</a:t>
            </a:r>
            <a:endParaRPr lang="en-IE" sz="1200" dirty="0">
              <a:solidFill>
                <a:schemeClr val="tx1"/>
              </a:solidFill>
            </a:endParaRPr>
          </a:p>
          <a:p>
            <a:endParaRPr lang="en-US"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2. For 2</a:t>
            </a:r>
            <a:r>
              <a:rPr lang="en-US" baseline="30000" dirty="0"/>
              <a:t>nd</a:t>
            </a:r>
            <a:r>
              <a:rPr lang="en-US" dirty="0"/>
              <a:t> point: </a:t>
            </a:r>
            <a:r>
              <a:rPr lang="en-IE" sz="1200" dirty="0">
                <a:solidFill>
                  <a:schemeClr val="tx1"/>
                </a:solidFill>
              </a:rPr>
              <a:t>For SRHR, we are mainly focusing on men – they are husbands, fathers, partners, and decision-makers, especially related to decisions on contraceptive use. </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IE" sz="1200" dirty="0">
              <a:solidFill>
                <a:schemeClr val="tx1"/>
              </a:solidFill>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lang="en-IE" sz="1200" dirty="0">
                <a:solidFill>
                  <a:schemeClr val="tx1"/>
                </a:solidFill>
              </a:rPr>
              <a:t>3. For 3</a:t>
            </a:r>
            <a:r>
              <a:rPr lang="en-IE" sz="1200" baseline="30000" dirty="0">
                <a:solidFill>
                  <a:schemeClr val="tx1"/>
                </a:solidFill>
              </a:rPr>
              <a:t>rd</a:t>
            </a:r>
            <a:r>
              <a:rPr lang="en-IE" sz="1200" dirty="0">
                <a:solidFill>
                  <a:schemeClr val="tx1"/>
                </a:solidFill>
              </a:rPr>
              <a:t> point: As you will see in the commitments, the analysis has found that we can do better analysing and responding to power dynamics within the home and within the community, tailoring interventions to the unique and multiple needs of adolescent girls and boys and other hard-to-reach groups, and Monitoring equitable access to SRH services needs</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IE" sz="1200" dirty="0">
              <a:solidFill>
                <a:schemeClr val="tx1"/>
              </a:solidFill>
            </a:endParaRPr>
          </a:p>
          <a:p>
            <a:endParaRPr lang="en-US" dirty="0"/>
          </a:p>
        </p:txBody>
      </p:sp>
      <p:sp>
        <p:nvSpPr>
          <p:cNvPr id="4" name="Slide Number Placeholder 3"/>
          <p:cNvSpPr>
            <a:spLocks noGrp="1"/>
          </p:cNvSpPr>
          <p:nvPr>
            <p:ph type="sldNum" sz="quarter" idx="5"/>
          </p:nvPr>
        </p:nvSpPr>
        <p:spPr/>
        <p:txBody>
          <a:bodyPr/>
          <a:lstStyle/>
          <a:p>
            <a:pPr>
              <a:defRPr/>
            </a:pPr>
            <a:fld id="{D59484FB-3ED5-4064-8B3A-9A5080E0FDCF}" type="slidenum">
              <a:rPr lang="en-US" smtClean="0"/>
              <a:pPr>
                <a:defRPr/>
              </a:pPr>
              <a:t>19</a:t>
            </a:fld>
            <a:endParaRPr lang="en-US"/>
          </a:p>
        </p:txBody>
      </p:sp>
    </p:spTree>
    <p:extLst>
      <p:ext uri="{BB962C8B-B14F-4D97-AF65-F5344CB8AC3E}">
        <p14:creationId xmlns:p14="http://schemas.microsoft.com/office/powerpoint/2010/main" val="20506146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xfrm>
            <a:off x="1735138" y="1795463"/>
            <a:ext cx="6456362" cy="4841875"/>
          </a:xfrm>
          <a:ln/>
        </p:spPr>
      </p:sp>
      <p:sp>
        <p:nvSpPr>
          <p:cNvPr id="675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r>
              <a:rPr lang="en-IE" sz="1200" b="0" i="0" kern="1200" dirty="0">
                <a:solidFill>
                  <a:schemeClr val="tx1"/>
                </a:solidFill>
                <a:effectLst/>
                <a:latin typeface="+mn-lt"/>
                <a:ea typeface="+mn-ea"/>
                <a:cs typeface="+mn-cs"/>
              </a:rPr>
              <a:t>These 5 commitments you see here in the pink boxes are the first part of the tool.</a:t>
            </a:r>
            <a:endParaRPr lang="fr-FR" sz="1200" b="0" i="0" kern="1200" dirty="0">
              <a:solidFill>
                <a:schemeClr val="tx1"/>
              </a:solidFill>
              <a:effectLst/>
              <a:latin typeface="+mn-lt"/>
              <a:ea typeface="+mn-ea"/>
              <a:cs typeface="+mn-cs"/>
            </a:endParaRPr>
          </a:p>
          <a:p>
            <a:r>
              <a:rPr lang="en-IE" sz="1200" kern="1200" dirty="0">
                <a:solidFill>
                  <a:schemeClr val="tx1"/>
                </a:solidFill>
                <a:effectLst/>
                <a:latin typeface="+mn-lt"/>
                <a:ea typeface="+mn-ea"/>
                <a:cs typeface="+mn-cs"/>
              </a:rPr>
              <a:t>The commitment you see here </a:t>
            </a:r>
            <a:r>
              <a:rPr lang="en-IE" sz="1200" i="1" kern="1200" dirty="0">
                <a:solidFill>
                  <a:schemeClr val="tx1"/>
                </a:solidFill>
                <a:effectLst/>
                <a:latin typeface="+mn-lt"/>
                <a:ea typeface="+mn-ea"/>
                <a:cs typeface="+mn-cs"/>
              </a:rPr>
              <a:t>cover </a:t>
            </a:r>
            <a:r>
              <a:rPr lang="en-IE" sz="1200" b="1" i="1" kern="1200" dirty="0">
                <a:solidFill>
                  <a:schemeClr val="tx1"/>
                </a:solidFill>
                <a:effectLst/>
                <a:latin typeface="+mn-lt"/>
                <a:ea typeface="+mn-ea"/>
                <a:cs typeface="+mn-cs"/>
              </a:rPr>
              <a:t>core actions or approaches which sector members should systematically apply in their operational response at each phase of the project cycle.</a:t>
            </a:r>
            <a:r>
              <a:rPr lang="en-IE" sz="1200" kern="1200" dirty="0">
                <a:solidFill>
                  <a:schemeClr val="tx1"/>
                </a:solidFill>
                <a:effectLst/>
                <a:latin typeface="+mn-lt"/>
                <a:ea typeface="+mn-ea"/>
                <a:cs typeface="+mn-cs"/>
              </a:rPr>
              <a:t> </a:t>
            </a:r>
            <a:r>
              <a:rPr lang="en-IE" sz="1200" i="1" kern="1200" dirty="0">
                <a:solidFill>
                  <a:schemeClr val="tx1"/>
                </a:solidFill>
                <a:effectLst/>
                <a:latin typeface="+mn-lt"/>
                <a:ea typeface="+mn-ea"/>
                <a:cs typeface="+mn-cs"/>
              </a:rPr>
              <a:t> </a:t>
            </a:r>
            <a:endParaRPr lang="fr-FR" sz="1200" kern="1200" dirty="0">
              <a:solidFill>
                <a:schemeClr val="tx1"/>
              </a:solidFill>
              <a:effectLst/>
              <a:latin typeface="+mn-lt"/>
              <a:ea typeface="+mn-ea"/>
              <a:cs typeface="+mn-cs"/>
            </a:endParaRPr>
          </a:p>
          <a:p>
            <a:r>
              <a:rPr lang="en-IE" sz="1200" b="1" kern="1200" dirty="0">
                <a:solidFill>
                  <a:schemeClr val="tx1"/>
                </a:solidFill>
                <a:effectLst/>
                <a:latin typeface="+mn-lt"/>
                <a:ea typeface="+mn-ea"/>
                <a:cs typeface="+mn-cs"/>
              </a:rPr>
              <a:t> </a:t>
            </a:r>
            <a:endParaRPr lang="fr-FR" sz="1200" kern="1200" dirty="0">
              <a:solidFill>
                <a:schemeClr val="tx1"/>
              </a:solidFill>
              <a:effectLst/>
              <a:latin typeface="+mn-lt"/>
              <a:ea typeface="+mn-ea"/>
              <a:cs typeface="+mn-cs"/>
            </a:endParaRPr>
          </a:p>
          <a:p>
            <a:r>
              <a:rPr lang="en-IE" sz="1200" b="1" kern="1200" dirty="0">
                <a:solidFill>
                  <a:schemeClr val="tx1"/>
                </a:solidFill>
                <a:effectLst/>
                <a:latin typeface="+mn-lt"/>
                <a:ea typeface="+mn-ea"/>
                <a:cs typeface="+mn-cs"/>
              </a:rPr>
              <a:t>These commitments reflect key priority issues in the SRHR sector</a:t>
            </a:r>
            <a:r>
              <a:rPr lang="en-IE" sz="1200" kern="1200" dirty="0">
                <a:solidFill>
                  <a:schemeClr val="tx1"/>
                </a:solidFill>
                <a:effectLst/>
                <a:latin typeface="+mn-lt"/>
                <a:ea typeface="+mn-ea"/>
                <a:cs typeface="+mn-cs"/>
              </a:rPr>
              <a:t>. </a:t>
            </a:r>
            <a:endParaRPr lang="fr-FR" sz="1200" kern="1200" dirty="0">
              <a:solidFill>
                <a:schemeClr val="tx1"/>
              </a:solidFill>
              <a:effectLst/>
              <a:latin typeface="+mn-lt"/>
              <a:ea typeface="+mn-ea"/>
              <a:cs typeface="+mn-cs"/>
            </a:endParaRPr>
          </a:p>
          <a:p>
            <a:endParaRPr lang="en-GB" altLang="en-US" dirty="0">
              <a:ea typeface="MS PGothic" pitchFamily="34" charset="-128"/>
            </a:endParaRPr>
          </a:p>
        </p:txBody>
      </p:sp>
      <p:sp>
        <p:nvSpPr>
          <p:cNvPr id="675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800">
                <a:solidFill>
                  <a:schemeClr val="tx1"/>
                </a:solidFill>
                <a:latin typeface="Arial" charset="0"/>
              </a:defRPr>
            </a:lvl1pPr>
            <a:lvl2pPr marL="1078483" indent="-414802">
              <a:spcBef>
                <a:spcPct val="30000"/>
              </a:spcBef>
              <a:defRPr sz="1800">
                <a:solidFill>
                  <a:schemeClr val="tx1"/>
                </a:solidFill>
                <a:latin typeface="Arial" charset="0"/>
              </a:defRPr>
            </a:lvl2pPr>
            <a:lvl3pPr marL="1659205" indent="-331841">
              <a:spcBef>
                <a:spcPct val="30000"/>
              </a:spcBef>
              <a:defRPr sz="1800">
                <a:solidFill>
                  <a:schemeClr val="tx1"/>
                </a:solidFill>
                <a:latin typeface="Arial" charset="0"/>
              </a:defRPr>
            </a:lvl3pPr>
            <a:lvl4pPr marL="2322887" indent="-331841">
              <a:spcBef>
                <a:spcPct val="30000"/>
              </a:spcBef>
              <a:defRPr sz="1800">
                <a:solidFill>
                  <a:schemeClr val="tx1"/>
                </a:solidFill>
                <a:latin typeface="Arial" charset="0"/>
              </a:defRPr>
            </a:lvl4pPr>
            <a:lvl5pPr marL="2986569" indent="-331841">
              <a:spcBef>
                <a:spcPct val="30000"/>
              </a:spcBef>
              <a:defRPr sz="1800">
                <a:solidFill>
                  <a:schemeClr val="tx1"/>
                </a:solidFill>
                <a:latin typeface="Arial" charset="0"/>
              </a:defRPr>
            </a:lvl5pPr>
            <a:lvl6pPr marL="3650250" indent="-331841" eaLnBrk="0" fontAlgn="base" hangingPunct="0">
              <a:spcBef>
                <a:spcPct val="30000"/>
              </a:spcBef>
              <a:spcAft>
                <a:spcPct val="0"/>
              </a:spcAft>
              <a:defRPr sz="1800">
                <a:solidFill>
                  <a:schemeClr val="tx1"/>
                </a:solidFill>
                <a:latin typeface="Arial" charset="0"/>
              </a:defRPr>
            </a:lvl6pPr>
            <a:lvl7pPr marL="4313933" indent="-331841" eaLnBrk="0" fontAlgn="base" hangingPunct="0">
              <a:spcBef>
                <a:spcPct val="30000"/>
              </a:spcBef>
              <a:spcAft>
                <a:spcPct val="0"/>
              </a:spcAft>
              <a:defRPr sz="1800">
                <a:solidFill>
                  <a:schemeClr val="tx1"/>
                </a:solidFill>
                <a:latin typeface="Arial" charset="0"/>
              </a:defRPr>
            </a:lvl7pPr>
            <a:lvl8pPr marL="4977615" indent="-331841" eaLnBrk="0" fontAlgn="base" hangingPunct="0">
              <a:spcBef>
                <a:spcPct val="30000"/>
              </a:spcBef>
              <a:spcAft>
                <a:spcPct val="0"/>
              </a:spcAft>
              <a:defRPr sz="1800">
                <a:solidFill>
                  <a:schemeClr val="tx1"/>
                </a:solidFill>
                <a:latin typeface="Arial" charset="0"/>
              </a:defRPr>
            </a:lvl8pPr>
            <a:lvl9pPr marL="5641296" indent="-331841" eaLnBrk="0" fontAlgn="base" hangingPunct="0">
              <a:spcBef>
                <a:spcPct val="30000"/>
              </a:spcBef>
              <a:spcAft>
                <a:spcPct val="0"/>
              </a:spcAft>
              <a:defRPr sz="1800">
                <a:solidFill>
                  <a:schemeClr val="tx1"/>
                </a:solidFill>
                <a:latin typeface="Arial" charset="0"/>
              </a:defRPr>
            </a:lvl9pPr>
          </a:lstStyle>
          <a:p>
            <a:pPr>
              <a:spcBef>
                <a:spcPct val="0"/>
              </a:spcBef>
              <a:defRPr/>
            </a:pPr>
            <a:fld id="{E56B3F8C-22D1-4ADC-8B26-6D322FC2CB49}" type="slidenum">
              <a:rPr lang="en-IE" altLang="en-US">
                <a:solidFill>
                  <a:srgbClr val="000000"/>
                </a:solidFill>
                <a:latin typeface="Calibri" pitchFamily="34" charset="0"/>
                <a:ea typeface="MS PGothic" pitchFamily="34" charset="-128"/>
              </a:rPr>
              <a:pPr>
                <a:spcBef>
                  <a:spcPct val="0"/>
                </a:spcBef>
                <a:defRPr/>
              </a:pPr>
              <a:t>20</a:t>
            </a:fld>
            <a:endParaRPr lang="en-IE" altLang="en-US">
              <a:solidFill>
                <a:srgbClr val="000000"/>
              </a:solidFill>
              <a:latin typeface="Calibri" pitchFamily="34" charset="0"/>
              <a:ea typeface="MS PGothic" pitchFamily="34" charset="-128"/>
            </a:endParaRPr>
          </a:p>
        </p:txBody>
      </p:sp>
    </p:spTree>
    <p:extLst>
      <p:ext uri="{BB962C8B-B14F-4D97-AF65-F5344CB8AC3E}">
        <p14:creationId xmlns:p14="http://schemas.microsoft.com/office/powerpoint/2010/main" val="42108106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1: </a:t>
            </a:r>
            <a:r>
              <a:rPr lang="en-US" b="1" dirty="0"/>
              <a:t>Analyze</a:t>
            </a:r>
            <a:r>
              <a:rPr lang="en-US" dirty="0"/>
              <a:t> how </a:t>
            </a:r>
            <a:r>
              <a:rPr lang="en-US" b="1" dirty="0"/>
              <a:t>power dynamics </a:t>
            </a:r>
            <a:r>
              <a:rPr lang="en-US" dirty="0"/>
              <a:t>affect adolescent girls’ and women’s access to services to inform the targeting and the design of your support </a:t>
            </a:r>
          </a:p>
          <a:p>
            <a:endParaRPr lang="en-US" dirty="0"/>
          </a:p>
        </p:txBody>
      </p:sp>
      <p:sp>
        <p:nvSpPr>
          <p:cNvPr id="4" name="Slide Number Placeholder 3"/>
          <p:cNvSpPr>
            <a:spLocks noGrp="1"/>
          </p:cNvSpPr>
          <p:nvPr>
            <p:ph type="sldNum" sz="quarter" idx="5"/>
          </p:nvPr>
        </p:nvSpPr>
        <p:spPr/>
        <p:txBody>
          <a:bodyPr/>
          <a:lstStyle/>
          <a:p>
            <a:pPr>
              <a:defRPr/>
            </a:pPr>
            <a:fld id="{D59484FB-3ED5-4064-8B3A-9A5080E0FDCF}" type="slidenum">
              <a:rPr lang="en-US" smtClean="0"/>
              <a:pPr>
                <a:defRPr/>
              </a:pPr>
              <a:t>21</a:t>
            </a:fld>
            <a:endParaRPr lang="en-US"/>
          </a:p>
        </p:txBody>
      </p:sp>
    </p:spTree>
    <p:extLst>
      <p:ext uri="{BB962C8B-B14F-4D97-AF65-F5344CB8AC3E}">
        <p14:creationId xmlns:p14="http://schemas.microsoft.com/office/powerpoint/2010/main" val="31012603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2: Develop your </a:t>
            </a:r>
            <a:r>
              <a:rPr lang="en-US" b="1" dirty="0" err="1"/>
              <a:t>programmes</a:t>
            </a:r>
            <a:r>
              <a:rPr lang="en-US" b="1" dirty="0"/>
              <a:t> for and with adolescent girls and boys, women and men</a:t>
            </a:r>
            <a:r>
              <a:rPr lang="en-US" dirty="0"/>
              <a:t>, including those most marginalized </a:t>
            </a:r>
          </a:p>
          <a:p>
            <a:endParaRPr lang="en-US" dirty="0"/>
          </a:p>
        </p:txBody>
      </p:sp>
      <p:sp>
        <p:nvSpPr>
          <p:cNvPr id="4" name="Slide Number Placeholder 3"/>
          <p:cNvSpPr>
            <a:spLocks noGrp="1"/>
          </p:cNvSpPr>
          <p:nvPr>
            <p:ph type="sldNum" sz="quarter" idx="5"/>
          </p:nvPr>
        </p:nvSpPr>
        <p:spPr/>
        <p:txBody>
          <a:bodyPr/>
          <a:lstStyle/>
          <a:p>
            <a:pPr>
              <a:defRPr/>
            </a:pPr>
            <a:fld id="{D59484FB-3ED5-4064-8B3A-9A5080E0FDCF}" type="slidenum">
              <a:rPr lang="en-US" smtClean="0"/>
              <a:pPr>
                <a:defRPr/>
              </a:pPr>
              <a:t>22</a:t>
            </a:fld>
            <a:endParaRPr lang="en-US"/>
          </a:p>
        </p:txBody>
      </p:sp>
    </p:spTree>
    <p:extLst>
      <p:ext uri="{BB962C8B-B14F-4D97-AF65-F5344CB8AC3E}">
        <p14:creationId xmlns:p14="http://schemas.microsoft.com/office/powerpoint/2010/main" val="4161947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3: Provide quality services to all, </a:t>
            </a:r>
            <a:r>
              <a:rPr lang="en-US" b="1" dirty="0"/>
              <a:t>overcoming the barriers </a:t>
            </a:r>
            <a:r>
              <a:rPr lang="en-US" dirty="0"/>
              <a:t>that pregnant and breastfeeding adolescent girls and those most stigmatized face </a:t>
            </a:r>
          </a:p>
          <a:p>
            <a:endParaRPr lang="en-US" dirty="0"/>
          </a:p>
        </p:txBody>
      </p:sp>
      <p:sp>
        <p:nvSpPr>
          <p:cNvPr id="4" name="Slide Number Placeholder 3"/>
          <p:cNvSpPr>
            <a:spLocks noGrp="1"/>
          </p:cNvSpPr>
          <p:nvPr>
            <p:ph type="sldNum" sz="quarter" idx="5"/>
          </p:nvPr>
        </p:nvSpPr>
        <p:spPr/>
        <p:txBody>
          <a:bodyPr/>
          <a:lstStyle/>
          <a:p>
            <a:pPr>
              <a:defRPr/>
            </a:pPr>
            <a:fld id="{D59484FB-3ED5-4064-8B3A-9A5080E0FDCF}" type="slidenum">
              <a:rPr lang="en-US" smtClean="0"/>
              <a:pPr>
                <a:defRPr/>
              </a:pPr>
              <a:t>23</a:t>
            </a:fld>
            <a:endParaRPr lang="en-US"/>
          </a:p>
        </p:txBody>
      </p:sp>
    </p:spTree>
    <p:extLst>
      <p:ext uri="{BB962C8B-B14F-4D97-AF65-F5344CB8AC3E}">
        <p14:creationId xmlns:p14="http://schemas.microsoft.com/office/powerpoint/2010/main" val="11919994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4: </a:t>
            </a:r>
            <a:r>
              <a:rPr lang="en-US" b="1" dirty="0"/>
              <a:t>Monitor equitable access </a:t>
            </a:r>
            <a:r>
              <a:rPr lang="en-US" dirty="0"/>
              <a:t>to services and set confidential and responsive</a:t>
            </a:r>
            <a:r>
              <a:rPr lang="en-US" b="1" dirty="0"/>
              <a:t> feedback &amp; complaint mechanisms </a:t>
            </a:r>
            <a:r>
              <a:rPr lang="en-US" dirty="0"/>
              <a:t> </a:t>
            </a:r>
          </a:p>
          <a:p>
            <a:endParaRPr lang="en-US" dirty="0"/>
          </a:p>
        </p:txBody>
      </p:sp>
      <p:sp>
        <p:nvSpPr>
          <p:cNvPr id="4" name="Slide Number Placeholder 3"/>
          <p:cNvSpPr>
            <a:spLocks noGrp="1"/>
          </p:cNvSpPr>
          <p:nvPr>
            <p:ph type="sldNum" sz="quarter" idx="5"/>
          </p:nvPr>
        </p:nvSpPr>
        <p:spPr/>
        <p:txBody>
          <a:bodyPr/>
          <a:lstStyle/>
          <a:p>
            <a:pPr>
              <a:defRPr/>
            </a:pPr>
            <a:fld id="{D59484FB-3ED5-4064-8B3A-9A5080E0FDCF}" type="slidenum">
              <a:rPr lang="en-US" smtClean="0"/>
              <a:pPr>
                <a:defRPr/>
              </a:pPr>
              <a:t>24</a:t>
            </a:fld>
            <a:endParaRPr lang="en-US"/>
          </a:p>
        </p:txBody>
      </p:sp>
    </p:spTree>
    <p:extLst>
      <p:ext uri="{BB962C8B-B14F-4D97-AF65-F5344CB8AC3E}">
        <p14:creationId xmlns:p14="http://schemas.microsoft.com/office/powerpoint/2010/main" val="8095299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5: </a:t>
            </a:r>
            <a:r>
              <a:rPr lang="en-US" b="1" dirty="0"/>
              <a:t>Engage men and boys </a:t>
            </a:r>
            <a:r>
              <a:rPr lang="en-US" dirty="0"/>
              <a:t>to champion the use of family planning methods and to promote respectful and nonviolent relationships </a:t>
            </a:r>
          </a:p>
          <a:p>
            <a:endParaRPr lang="en-US" dirty="0"/>
          </a:p>
        </p:txBody>
      </p:sp>
      <p:sp>
        <p:nvSpPr>
          <p:cNvPr id="4" name="Slide Number Placeholder 3"/>
          <p:cNvSpPr>
            <a:spLocks noGrp="1"/>
          </p:cNvSpPr>
          <p:nvPr>
            <p:ph type="sldNum" sz="quarter" idx="5"/>
          </p:nvPr>
        </p:nvSpPr>
        <p:spPr/>
        <p:txBody>
          <a:bodyPr/>
          <a:lstStyle/>
          <a:p>
            <a:pPr>
              <a:defRPr/>
            </a:pPr>
            <a:fld id="{D59484FB-3ED5-4064-8B3A-9A5080E0FDCF}" type="slidenum">
              <a:rPr lang="en-US" smtClean="0"/>
              <a:pPr>
                <a:defRPr/>
              </a:pPr>
              <a:t>25</a:t>
            </a:fld>
            <a:endParaRPr lang="en-US"/>
          </a:p>
        </p:txBody>
      </p:sp>
    </p:spTree>
    <p:extLst>
      <p:ext uri="{BB962C8B-B14F-4D97-AF65-F5344CB8AC3E}">
        <p14:creationId xmlns:p14="http://schemas.microsoft.com/office/powerpoint/2010/main" val="9923199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questionnaire should help country teams to understand how their SRHR response is complying with the commitments. The idea is not to evaluate or rank the quality of the programs, but to monitor them using a gender, age and diversity lens, taking corrective actions where necessary. </a:t>
            </a:r>
          </a:p>
          <a:p>
            <a:endParaRPr lang="en-US" dirty="0"/>
          </a:p>
          <a:p>
            <a:r>
              <a:rPr lang="en-US" dirty="0"/>
              <a:t>Before your project starts, you are encouraged to read the questions to understand what actions and approaches will require your attention. </a:t>
            </a:r>
          </a:p>
          <a:p>
            <a:endParaRPr lang="en-US" dirty="0"/>
          </a:p>
          <a:p>
            <a:r>
              <a:rPr lang="en-US" dirty="0"/>
              <a:t>Kindly fill in the questionnaire at the beginning, mid-implementation and at the end phase of your project. </a:t>
            </a:r>
          </a:p>
          <a:p>
            <a:endParaRPr lang="en-US" dirty="0"/>
          </a:p>
          <a:p>
            <a:r>
              <a:rPr lang="en-US" dirty="0"/>
              <a:t>Once completed, please send it back to the national SRHR coordinator who will compile, analyze and share back the country teams’ responses.  </a:t>
            </a:r>
          </a:p>
          <a:p>
            <a:endParaRPr lang="en-US" dirty="0"/>
          </a:p>
        </p:txBody>
      </p:sp>
      <p:sp>
        <p:nvSpPr>
          <p:cNvPr id="4" name="Slide Number Placeholder 3"/>
          <p:cNvSpPr>
            <a:spLocks noGrp="1"/>
          </p:cNvSpPr>
          <p:nvPr>
            <p:ph type="sldNum" sz="quarter" idx="5"/>
          </p:nvPr>
        </p:nvSpPr>
        <p:spPr/>
        <p:txBody>
          <a:bodyPr/>
          <a:lstStyle/>
          <a:p>
            <a:pPr>
              <a:defRPr/>
            </a:pPr>
            <a:fld id="{D59484FB-3ED5-4064-8B3A-9A5080E0FDCF}" type="slidenum">
              <a:rPr lang="en-US" smtClean="0"/>
              <a:pPr>
                <a:defRPr/>
              </a:pPr>
              <a:t>28</a:t>
            </a:fld>
            <a:endParaRPr lang="en-US"/>
          </a:p>
        </p:txBody>
      </p:sp>
    </p:spTree>
    <p:extLst>
      <p:ext uri="{BB962C8B-B14F-4D97-AF65-F5344CB8AC3E}">
        <p14:creationId xmlns:p14="http://schemas.microsoft.com/office/powerpoint/2010/main" val="393702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MISP &amp; </a:t>
            </a:r>
            <a:r>
              <a:rPr lang="en-US" sz="1200" b="0" i="0" u="none" strike="noStrike" kern="1200" dirty="0" err="1">
                <a:solidFill>
                  <a:schemeClr val="tx1"/>
                </a:solidFill>
                <a:effectLst/>
                <a:latin typeface="+mn-lt"/>
                <a:ea typeface="+mn-ea"/>
                <a:cs typeface="+mn-cs"/>
              </a:rPr>
              <a:t>SRHRiE</a:t>
            </a:r>
            <a:r>
              <a:rPr lang="en-US" sz="1200" b="0" i="0" u="none" strike="noStrike" kern="1200" dirty="0">
                <a:solidFill>
                  <a:schemeClr val="tx1"/>
                </a:solidFill>
                <a:effectLst/>
                <a:latin typeface="+mn-lt"/>
                <a:ea typeface="+mn-ea"/>
                <a:cs typeface="+mn-cs"/>
              </a:rPr>
              <a:t> Minimum Commitments: Overview</a:t>
            </a:r>
            <a:endParaRPr lang="en-US" sz="1200" dirty="0"/>
          </a:p>
          <a:p>
            <a:pPr marL="0" indent="0">
              <a:buFont typeface="Arial" panose="020B0604020202020204" pitchFamily="34" charset="0"/>
              <a:buNone/>
            </a:pPr>
            <a:endParaRPr lang="en-US" sz="1200" dirty="0"/>
          </a:p>
          <a:p>
            <a:pPr marL="0" indent="0">
              <a:buFont typeface="Arial" panose="020B0604020202020204" pitchFamily="34" charset="0"/>
              <a:buNone/>
            </a:pPr>
            <a:r>
              <a:rPr lang="en-US" sz="1200" b="1" u="sng" dirty="0"/>
              <a:t>When to fill it out:</a:t>
            </a:r>
            <a:r>
              <a:rPr lang="en-US" sz="1200" b="0" u="none" dirty="0"/>
              <a:t> for this pilot, we ask that you fill this out as a team, </a:t>
            </a:r>
            <a:r>
              <a:rPr lang="en-US" sz="1200" kern="1200" dirty="0">
                <a:solidFill>
                  <a:schemeClr val="tx1"/>
                </a:solidFill>
                <a:effectLst/>
                <a:latin typeface="+mn-lt"/>
                <a:ea typeface="+mn-ea"/>
                <a:cs typeface="+mn-cs"/>
              </a:rPr>
              <a:t>dedicating that time to reflect and exchange on the quality and inclusiveness of their response</a:t>
            </a:r>
            <a:endParaRPr lang="en-US" sz="1200" b="1" u="sng" dirty="0"/>
          </a:p>
          <a:p>
            <a:pPr marL="0" indent="0">
              <a:buFont typeface="Arial" panose="020B0604020202020204" pitchFamily="34" charset="0"/>
              <a:buNone/>
            </a:pPr>
            <a:r>
              <a:rPr lang="en-US" sz="1200" dirty="0"/>
              <a:t>After the pilot, programs will fill this out in the middle of implementation and at the end phase of your project. </a:t>
            </a:r>
          </a:p>
          <a:p>
            <a:pPr marL="285750" indent="-285750">
              <a:buFont typeface="Arial" panose="020B0604020202020204" pitchFamily="34" charset="0"/>
              <a:buChar char="•"/>
            </a:pPr>
            <a:r>
              <a:rPr lang="en-US" sz="1200" dirty="0"/>
              <a:t>We also wish this will serve as a collective tool, with your partners, to address any existing challenge that may limit the access and use of services by ALL.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4A2931-693D-457E-A317-1C9280C58DCB}"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358965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effectLst/>
              </a:rPr>
              <a:t>SRHRiE</a:t>
            </a:r>
            <a:r>
              <a:rPr lang="en-US" dirty="0">
                <a:effectLst/>
              </a:rPr>
              <a:t> MCs Self-Assessment and Implementation Monitoring</a:t>
            </a:r>
          </a:p>
          <a:p>
            <a:endParaRPr lang="en-US" b="1" dirty="0"/>
          </a:p>
          <a:p>
            <a:r>
              <a:rPr lang="en-US" b="1" dirty="0"/>
              <a:t>How is the questionnaire structured?</a:t>
            </a:r>
            <a:r>
              <a:rPr lang="en-US" dirty="0"/>
              <a:t> </a:t>
            </a:r>
          </a:p>
          <a:p>
            <a:r>
              <a:rPr lang="en-US" dirty="0"/>
              <a:t>The questionnaire contains 19 questions, structured into 5 parts: 1) General information, 2) Assessment 3) Design, 4) Implementation, 5) Response monitoring. </a:t>
            </a:r>
          </a:p>
          <a:p>
            <a:endParaRPr lang="en-US" dirty="0"/>
          </a:p>
          <a:p>
            <a:r>
              <a:rPr lang="en-US" dirty="0"/>
              <a:t>Each question refers to one of the 5 commitments. It should take no more than 20-30 minutes to fill it in, including </a:t>
            </a:r>
            <a:r>
              <a:rPr lang="en-US" dirty="0">
                <a:highlight>
                  <a:srgbClr val="FFFF00"/>
                </a:highlight>
              </a:rPr>
              <a:t>comments</a:t>
            </a:r>
            <a:r>
              <a:rPr lang="en-US" dirty="0"/>
              <a:t> to explain your answers or overall findings of the self-assessment process. </a:t>
            </a:r>
          </a:p>
          <a:p>
            <a:endParaRPr lang="en-US"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dirty="0"/>
              <a:t>It is hoped that the questions on the assessment will help you reflect on how services are designed and delivered in a way that takes into account the unique and multiple needs of the users, in a way that addresses existing power dynamics. We are requesting that you respond to the questions as honestly as possible. Remember: this is not about ranking the quality of programs but a way to learn and monitor progress.</a:t>
            </a:r>
          </a:p>
          <a:p>
            <a:endParaRPr lang="en-US" dirty="0"/>
          </a:p>
        </p:txBody>
      </p:sp>
      <p:sp>
        <p:nvSpPr>
          <p:cNvPr id="4" name="Slide Number Placeholder 3"/>
          <p:cNvSpPr>
            <a:spLocks noGrp="1"/>
          </p:cNvSpPr>
          <p:nvPr>
            <p:ph type="sldNum" sz="quarter" idx="5"/>
          </p:nvPr>
        </p:nvSpPr>
        <p:spPr/>
        <p:txBody>
          <a:bodyPr/>
          <a:lstStyle/>
          <a:p>
            <a:pPr>
              <a:defRPr/>
            </a:pPr>
            <a:fld id="{D59484FB-3ED5-4064-8B3A-9A5080E0FDCF}" type="slidenum">
              <a:rPr lang="en-US" smtClean="0"/>
              <a:pPr>
                <a:defRPr/>
              </a:pPr>
              <a:t>30</a:t>
            </a:fld>
            <a:endParaRPr lang="en-US"/>
          </a:p>
        </p:txBody>
      </p:sp>
    </p:spTree>
    <p:extLst>
      <p:ext uri="{BB962C8B-B14F-4D97-AF65-F5344CB8AC3E}">
        <p14:creationId xmlns:p14="http://schemas.microsoft.com/office/powerpoint/2010/main" val="15183495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MC’s as a monitoring framework should help your team to understand how the responses implemented in your country operations are complying with these commitments. The idea is not to evaluate or rank the quality of the programs, but to monitor them using a gender, age and diversity lens, taking corrective actions where necessary. </a:t>
            </a:r>
          </a:p>
          <a:p>
            <a:r>
              <a:rPr lang="en-US" dirty="0"/>
              <a:t> </a:t>
            </a:r>
          </a:p>
          <a:p>
            <a:r>
              <a:rPr lang="en-GB" b="1" dirty="0">
                <a:solidFill>
                  <a:schemeClr val="tx1"/>
                </a:solidFill>
              </a:rPr>
              <a:t>The monitoring form is used to: </a:t>
            </a:r>
          </a:p>
          <a:p>
            <a:pPr>
              <a:buAutoNum type="arabicPeriod"/>
            </a:pPr>
            <a:r>
              <a:rPr lang="en-GB" b="1" dirty="0">
                <a:solidFill>
                  <a:schemeClr val="tx1"/>
                </a:solidFill>
              </a:rPr>
              <a:t> </a:t>
            </a:r>
            <a:r>
              <a:rPr lang="en-GB" b="1" dirty="0" err="1">
                <a:solidFill>
                  <a:schemeClr val="tx1"/>
                </a:solidFill>
              </a:rPr>
              <a:t>Analyze</a:t>
            </a:r>
            <a:r>
              <a:rPr lang="en-GB" b="1" dirty="0">
                <a:solidFill>
                  <a:schemeClr val="tx1"/>
                </a:solidFill>
              </a:rPr>
              <a:t> individual projects to see if any program r</a:t>
            </a:r>
            <a:r>
              <a:rPr lang="nb-NO" dirty="0">
                <a:solidFill>
                  <a:schemeClr val="tx1"/>
                </a:solidFill>
              </a:rPr>
              <a:t>equires support </a:t>
            </a:r>
            <a:r>
              <a:rPr lang="nb-NO" b="1" u="sng" dirty="0">
                <a:solidFill>
                  <a:schemeClr val="tx1"/>
                </a:solidFill>
              </a:rPr>
              <a:t>or</a:t>
            </a:r>
          </a:p>
          <a:p>
            <a:pPr>
              <a:buAutoNum type="arabicPeriod"/>
            </a:pPr>
            <a:r>
              <a:rPr lang="nb-NO" dirty="0">
                <a:solidFill>
                  <a:schemeClr val="tx1"/>
                </a:solidFill>
              </a:rPr>
              <a:t>Analyze multiple projects to see which</a:t>
            </a:r>
            <a:r>
              <a:rPr lang="fr-FR" dirty="0">
                <a:solidFill>
                  <a:schemeClr val="tx1"/>
                </a:solidFill>
              </a:rPr>
              <a:t> </a:t>
            </a:r>
            <a:r>
              <a:rPr lang="nb-NO" b="1" dirty="0">
                <a:solidFill>
                  <a:schemeClr val="tx1"/>
                </a:solidFill>
              </a:rPr>
              <a:t>phase of the programme cycle </a:t>
            </a:r>
            <a:r>
              <a:rPr lang="nb-NO" dirty="0">
                <a:solidFill>
                  <a:schemeClr val="tx1"/>
                </a:solidFill>
              </a:rPr>
              <a:t>requires particular attention </a:t>
            </a:r>
            <a:endParaRPr lang="fr-FR" dirty="0">
              <a:solidFill>
                <a:schemeClr val="tx1"/>
              </a:solidFill>
            </a:endParaRPr>
          </a:p>
          <a:p>
            <a:endParaRPr lang="en-US" dirty="0"/>
          </a:p>
        </p:txBody>
      </p:sp>
      <p:sp>
        <p:nvSpPr>
          <p:cNvPr id="4" name="Slide Number Placeholder 3"/>
          <p:cNvSpPr>
            <a:spLocks noGrp="1"/>
          </p:cNvSpPr>
          <p:nvPr>
            <p:ph type="sldNum" sz="quarter" idx="5"/>
          </p:nvPr>
        </p:nvSpPr>
        <p:spPr/>
        <p:txBody>
          <a:bodyPr/>
          <a:lstStyle/>
          <a:p>
            <a:pPr>
              <a:defRPr/>
            </a:pPr>
            <a:fld id="{D59484FB-3ED5-4064-8B3A-9A5080E0FDCF}" type="slidenum">
              <a:rPr lang="en-US" smtClean="0"/>
              <a:pPr>
                <a:defRPr/>
              </a:pPr>
              <a:t>35</a:t>
            </a:fld>
            <a:endParaRPr lang="en-US"/>
          </a:p>
        </p:txBody>
      </p:sp>
    </p:spTree>
    <p:extLst>
      <p:ext uri="{BB962C8B-B14F-4D97-AF65-F5344CB8AC3E}">
        <p14:creationId xmlns:p14="http://schemas.microsoft.com/office/powerpoint/2010/main" val="13645273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b="1" dirty="0" err="1"/>
              <a:t>SRHRiE</a:t>
            </a:r>
            <a:r>
              <a:rPr lang="en-US" b="1" dirty="0"/>
              <a:t> MCs for Gender and </a:t>
            </a:r>
            <a:r>
              <a:rPr lang="en-US" b="1" dirty="0" err="1"/>
              <a:t>Diversity_Guidance</a:t>
            </a:r>
            <a:r>
              <a:rPr lang="en-US" b="1" dirty="0"/>
              <a:t> for…</a:t>
            </a:r>
            <a:r>
              <a:rPr lang="en-US" b="1" dirty="0" err="1"/>
              <a:t>eam</a:t>
            </a:r>
            <a:r>
              <a:rPr lang="en-US" b="1" dirty="0"/>
              <a:t> Leads</a:t>
            </a:r>
          </a:p>
          <a:p>
            <a:endParaRPr lang="en-US" dirty="0"/>
          </a:p>
        </p:txBody>
      </p:sp>
      <p:sp>
        <p:nvSpPr>
          <p:cNvPr id="4" name="Slide Number Placeholder 3"/>
          <p:cNvSpPr>
            <a:spLocks noGrp="1"/>
          </p:cNvSpPr>
          <p:nvPr>
            <p:ph type="sldNum" sz="quarter" idx="5"/>
          </p:nvPr>
        </p:nvSpPr>
        <p:spPr/>
        <p:txBody>
          <a:bodyPr/>
          <a:lstStyle/>
          <a:p>
            <a:pPr>
              <a:defRPr/>
            </a:pPr>
            <a:fld id="{D59484FB-3ED5-4064-8B3A-9A5080E0FDCF}" type="slidenum">
              <a:rPr lang="en-US" smtClean="0"/>
              <a:pPr>
                <a:defRPr/>
              </a:pPr>
              <a:t>36</a:t>
            </a:fld>
            <a:endParaRPr lang="en-US"/>
          </a:p>
        </p:txBody>
      </p:sp>
    </p:spTree>
    <p:extLst>
      <p:ext uri="{BB962C8B-B14F-4D97-AF65-F5344CB8AC3E}">
        <p14:creationId xmlns:p14="http://schemas.microsoft.com/office/powerpoint/2010/main" val="4997015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effectLst/>
              </a:rPr>
              <a:t>SRHRiE</a:t>
            </a:r>
            <a:r>
              <a:rPr lang="en-US" dirty="0">
                <a:effectLst/>
              </a:rPr>
              <a:t> MCs Self-Assessment and Implementation Monitoring</a:t>
            </a:r>
          </a:p>
          <a:p>
            <a:endParaRPr lang="en-US" dirty="0">
              <a:effectLst/>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lang="nb-NO" sz="1200" kern="1200" dirty="0">
                <a:solidFill>
                  <a:schemeClr val="tx1"/>
                </a:solidFill>
                <a:effectLst/>
                <a:latin typeface="+mn-lt"/>
                <a:ea typeface="+mn-ea"/>
                <a:cs typeface="+mn-cs"/>
              </a:rPr>
              <a:t>Along with the 5 commitments and the</a:t>
            </a:r>
            <a:r>
              <a:rPr lang="en-GB" sz="1200" kern="1200" dirty="0">
                <a:solidFill>
                  <a:schemeClr val="tx1"/>
                </a:solidFill>
                <a:effectLst/>
                <a:latin typeface="+mn-lt"/>
                <a:ea typeface="+mn-ea"/>
                <a:cs typeface="+mn-cs"/>
              </a:rPr>
              <a:t> </a:t>
            </a:r>
            <a:r>
              <a:rPr lang="en-GB" sz="1200" b="0" kern="1200" dirty="0">
                <a:solidFill>
                  <a:schemeClr val="tx1"/>
                </a:solidFill>
                <a:effectLst/>
                <a:latin typeface="+mn-lt"/>
                <a:ea typeface="+mn-ea"/>
                <a:cs typeface="+mn-cs"/>
              </a:rPr>
              <a:t>self-assessment questionnaire, a </a:t>
            </a:r>
            <a:r>
              <a:rPr lang="en-GB" sz="1200" b="1" kern="1200" dirty="0">
                <a:solidFill>
                  <a:schemeClr val="tx1"/>
                </a:solidFill>
                <a:effectLst/>
                <a:latin typeface="+mn-lt"/>
                <a:ea typeface="+mn-ea"/>
                <a:cs typeface="+mn-cs"/>
              </a:rPr>
              <a:t>traffic light system has been set up to monitor programs. </a:t>
            </a:r>
            <a:endParaRPr lang="en-US" dirty="0">
              <a:effectLst/>
            </a:endParaRPr>
          </a:p>
          <a:p>
            <a:endParaRPr lang="en-US" dirty="0">
              <a:effectLst/>
            </a:endParaRPr>
          </a:p>
          <a:p>
            <a:r>
              <a:rPr lang="nb-NO" sz="1200" b="1" kern="1200" dirty="0">
                <a:solidFill>
                  <a:schemeClr val="tx1"/>
                </a:solidFill>
                <a:effectLst/>
                <a:latin typeface="+mn-lt"/>
                <a:ea typeface="+mn-ea"/>
                <a:cs typeface="+mn-cs"/>
              </a:rPr>
              <a:t>To use this system, you can review your answers to the assessment: </a:t>
            </a:r>
          </a:p>
          <a:p>
            <a:r>
              <a:rPr lang="nb-NO" sz="1200" kern="1200" dirty="0">
                <a:solidFill>
                  <a:schemeClr val="tx1"/>
                </a:solidFill>
                <a:effectLst/>
                <a:latin typeface="+mn-lt"/>
                <a:ea typeface="+mn-ea"/>
                <a:cs typeface="+mn-cs"/>
              </a:rPr>
              <a:t>If you answered ‘yes’ to all the questions in a section, then that sections gets a green box</a:t>
            </a:r>
          </a:p>
          <a:p>
            <a:r>
              <a:rPr lang="nb-NO" sz="1200" kern="1200" dirty="0">
                <a:solidFill>
                  <a:schemeClr val="tx1"/>
                </a:solidFill>
                <a:effectLst/>
                <a:latin typeface="+mn-lt"/>
                <a:ea typeface="+mn-ea"/>
                <a:cs typeface="+mn-cs"/>
              </a:rPr>
              <a:t>If you answered ‘yes’ to more than half of the questions in a section, then that section gets an orange box</a:t>
            </a:r>
          </a:p>
          <a:p>
            <a:r>
              <a:rPr lang="nb-NO" sz="1200" kern="1200" dirty="0">
                <a:solidFill>
                  <a:schemeClr val="tx1"/>
                </a:solidFill>
                <a:effectLst/>
                <a:latin typeface="+mn-lt"/>
                <a:ea typeface="+mn-ea"/>
                <a:cs typeface="+mn-cs"/>
              </a:rPr>
              <a:t>If you answered ‘yes’ to less than half of the questions in a section, then that sections gets a red box</a:t>
            </a:r>
          </a:p>
          <a:p>
            <a:endParaRPr lang="en-US" dirty="0"/>
          </a:p>
        </p:txBody>
      </p:sp>
      <p:sp>
        <p:nvSpPr>
          <p:cNvPr id="4" name="Slide Number Placeholder 3"/>
          <p:cNvSpPr>
            <a:spLocks noGrp="1"/>
          </p:cNvSpPr>
          <p:nvPr>
            <p:ph type="sldNum" sz="quarter" idx="5"/>
          </p:nvPr>
        </p:nvSpPr>
        <p:spPr/>
        <p:txBody>
          <a:bodyPr/>
          <a:lstStyle/>
          <a:p>
            <a:pPr>
              <a:defRPr/>
            </a:pPr>
            <a:fld id="{D59484FB-3ED5-4064-8B3A-9A5080E0FDCF}" type="slidenum">
              <a:rPr lang="en-US" smtClean="0"/>
              <a:pPr>
                <a:defRPr/>
              </a:pPr>
              <a:t>37</a:t>
            </a:fld>
            <a:endParaRPr lang="en-US"/>
          </a:p>
        </p:txBody>
      </p:sp>
    </p:spTree>
    <p:extLst>
      <p:ext uri="{BB962C8B-B14F-4D97-AF65-F5344CB8AC3E}">
        <p14:creationId xmlns:p14="http://schemas.microsoft.com/office/powerpoint/2010/main" val="866819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effectLst/>
              </a:rPr>
              <a:t>SRHRiE</a:t>
            </a:r>
            <a:r>
              <a:rPr lang="en-US" dirty="0">
                <a:effectLst/>
              </a:rPr>
              <a:t> MCs Self-Assessment and Implementation Monitoring</a:t>
            </a:r>
          </a:p>
          <a:p>
            <a:endParaRPr lang="en-US" dirty="0">
              <a:effectLst/>
            </a:endParaRPr>
          </a:p>
          <a:p>
            <a:r>
              <a:rPr lang="nb-NO" sz="1200" kern="1200" dirty="0">
                <a:solidFill>
                  <a:schemeClr val="tx1"/>
                </a:solidFill>
                <a:effectLst/>
                <a:latin typeface="+mn-lt"/>
                <a:ea typeface="+mn-ea"/>
                <a:cs typeface="+mn-cs"/>
              </a:rPr>
              <a:t>We can see that all the questions in the Assessment and Design sections of the self-assessment were answered ‘Yes’, however, Implementation received an orange box. That means that in the Implementation section, half or more of questions were answered ‘yes’. Response monitoring is the only section to be red, so that means less than half of the questions were anwered ‘yes’. The red and the orange boxes tell us which part of our response need to be reviewed and adjusted to make SRH services adequate and inclusive. </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So you can do this for every program in your SRHR portfolio. If you have multiple, then you can compare programs against each other. </a:t>
            </a:r>
            <a:endParaRPr lang="nb-NO" dirty="0"/>
          </a:p>
          <a:p>
            <a:endParaRPr lang="en-US" dirty="0"/>
          </a:p>
        </p:txBody>
      </p:sp>
      <p:sp>
        <p:nvSpPr>
          <p:cNvPr id="4" name="Slide Number Placeholder 3"/>
          <p:cNvSpPr>
            <a:spLocks noGrp="1"/>
          </p:cNvSpPr>
          <p:nvPr>
            <p:ph type="sldNum" sz="quarter" idx="5"/>
          </p:nvPr>
        </p:nvSpPr>
        <p:spPr/>
        <p:txBody>
          <a:bodyPr/>
          <a:lstStyle/>
          <a:p>
            <a:pPr>
              <a:defRPr/>
            </a:pPr>
            <a:fld id="{D59484FB-3ED5-4064-8B3A-9A5080E0FDCF}" type="slidenum">
              <a:rPr lang="en-US" smtClean="0"/>
              <a:pPr>
                <a:defRPr/>
              </a:pPr>
              <a:t>38</a:t>
            </a:fld>
            <a:endParaRPr lang="en-US"/>
          </a:p>
        </p:txBody>
      </p:sp>
    </p:spTree>
    <p:extLst>
      <p:ext uri="{BB962C8B-B14F-4D97-AF65-F5344CB8AC3E}">
        <p14:creationId xmlns:p14="http://schemas.microsoft.com/office/powerpoint/2010/main" val="8949271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effectLst/>
              </a:rPr>
              <a:t>SRHRiE</a:t>
            </a:r>
            <a:r>
              <a:rPr lang="en-US" dirty="0">
                <a:effectLst/>
              </a:rPr>
              <a:t> MCs Self-Assessment and Implementation Monitoring</a:t>
            </a:r>
          </a:p>
          <a:p>
            <a:endParaRPr lang="en-US" dirty="0">
              <a:effectLst/>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Once your team is done with the self-assessment, there is an opportunity to analyze the results of the </a:t>
            </a:r>
            <a:r>
              <a:rPr lang="en-US" u="none" dirty="0"/>
              <a:t>individual project by using the scoring matrix provided. The Action Plan table is provided to structure the team’s plan for addressing the gaps identified via the self-assessment. These gaps and then corresponding next steps are divided by phase of the program cycle. </a:t>
            </a:r>
            <a:endParaRPr lang="en-US" u="none" dirty="0">
              <a:effectLst/>
            </a:endParaRPr>
          </a:p>
          <a:p>
            <a:endParaRPr lang="en-US" dirty="0">
              <a:effectLst/>
            </a:endParaRPr>
          </a:p>
          <a:p>
            <a:r>
              <a:rPr lang="en-US" dirty="0"/>
              <a:t>For each phase covered in the self-assessment, note each question answered “No” or “Partly” and record them in the “Gaps identified” column. Then, brainstorm solutions in your team and use the cited resources below to identify corrective actions to address these gaps. For each gap and corrective action, identify resources needed or existing resources within the program to implement the action, who will lead this process, and when it will be started and completed. </a:t>
            </a:r>
          </a:p>
        </p:txBody>
      </p:sp>
      <p:sp>
        <p:nvSpPr>
          <p:cNvPr id="4" name="Slide Number Placeholder 3"/>
          <p:cNvSpPr>
            <a:spLocks noGrp="1"/>
          </p:cNvSpPr>
          <p:nvPr>
            <p:ph type="sldNum" sz="quarter" idx="5"/>
          </p:nvPr>
        </p:nvSpPr>
        <p:spPr/>
        <p:txBody>
          <a:bodyPr/>
          <a:lstStyle/>
          <a:p>
            <a:pPr>
              <a:defRPr/>
            </a:pPr>
            <a:fld id="{D59484FB-3ED5-4064-8B3A-9A5080E0FDCF}" type="slidenum">
              <a:rPr lang="en-US" smtClean="0"/>
              <a:pPr>
                <a:defRPr/>
              </a:pPr>
              <a:t>39</a:t>
            </a:fld>
            <a:endParaRPr lang="en-US"/>
          </a:p>
        </p:txBody>
      </p:sp>
    </p:spTree>
    <p:extLst>
      <p:ext uri="{BB962C8B-B14F-4D97-AF65-F5344CB8AC3E}">
        <p14:creationId xmlns:p14="http://schemas.microsoft.com/office/powerpoint/2010/main" val="20910897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u="none" strike="noStrike" kern="1200" dirty="0">
                <a:solidFill>
                  <a:schemeClr val="tx1"/>
                </a:solidFill>
                <a:effectLst/>
                <a:latin typeface="+mn-lt"/>
                <a:ea typeface="+mn-ea"/>
                <a:cs typeface="+mn-cs"/>
              </a:rPr>
              <a:t>MISP &amp; </a:t>
            </a:r>
            <a:r>
              <a:rPr lang="en-US" sz="1200" b="0" i="0" u="none" strike="noStrike" kern="1200" dirty="0" err="1">
                <a:solidFill>
                  <a:schemeClr val="tx1"/>
                </a:solidFill>
                <a:effectLst/>
                <a:latin typeface="+mn-lt"/>
                <a:ea typeface="+mn-ea"/>
                <a:cs typeface="+mn-cs"/>
              </a:rPr>
              <a:t>SRHRiE</a:t>
            </a:r>
            <a:r>
              <a:rPr lang="en-US" sz="1200" b="0" i="0" u="none" strike="noStrike" kern="1200" dirty="0">
                <a:solidFill>
                  <a:schemeClr val="tx1"/>
                </a:solidFill>
                <a:effectLst/>
                <a:latin typeface="+mn-lt"/>
                <a:ea typeface="+mn-ea"/>
                <a:cs typeface="+mn-cs"/>
              </a:rPr>
              <a:t> Minimum Commitments: Overview</a:t>
            </a:r>
          </a:p>
          <a:p>
            <a:endParaRPr lang="en-US" dirty="0"/>
          </a:p>
          <a:p>
            <a:r>
              <a:rPr lang="en-US" dirty="0"/>
              <a:t>During the pilot, you and your team will use the self-assessment questionnaire and the traffic light system to see what part of your response or program needs more attention or adjustment. </a:t>
            </a:r>
          </a:p>
          <a:p>
            <a:endParaRPr lang="en-US" dirty="0"/>
          </a:p>
          <a:p>
            <a:r>
              <a:rPr lang="en-US" dirty="0"/>
              <a:t>But beyond these initial steps, </a:t>
            </a:r>
            <a:r>
              <a:rPr lang="en-GB" sz="1200" kern="1200" dirty="0">
                <a:solidFill>
                  <a:schemeClr val="tx1"/>
                </a:solidFill>
                <a:effectLst/>
                <a:latin typeface="+mn-lt"/>
                <a:ea typeface="+mn-ea"/>
                <a:cs typeface="+mn-cs"/>
              </a:rPr>
              <a:t>as SRHR team leaders, you have an important role to play in ensuring that the MCs translate into reality and become standard practice.</a:t>
            </a:r>
          </a:p>
          <a:p>
            <a:endParaRPr lang="en-GB"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dirty="0"/>
              <a:t>Make the pilot process an on-going dialogue – pg. 2 has suggested questions to ask your team while doing the assessment </a:t>
            </a:r>
          </a:p>
          <a:p>
            <a:pPr marL="171450" indent="-171450">
              <a:buFont typeface="Arial" panose="020B0604020202020204" pitchFamily="34" charset="0"/>
              <a:buChar char="•"/>
            </a:pPr>
            <a:r>
              <a:rPr lang="en-US" sz="1200" dirty="0"/>
              <a:t>Ensure compliance with the minimum commitments is monitored during field visits. – if your team knows the commitments, each field visit can provide information on how staff are executing and complying </a:t>
            </a:r>
          </a:p>
          <a:p>
            <a:pPr marL="171450" indent="-171450">
              <a:buFont typeface="Arial" panose="020B0604020202020204" pitchFamily="34" charset="0"/>
              <a:buChar char="•"/>
            </a:pPr>
            <a:r>
              <a:rPr lang="en-GB" sz="1200" dirty="0"/>
              <a:t>Use the traffic light system to identify gaps and refer to the Outputs to identify required actions for a genuine translation of into practice </a:t>
            </a:r>
          </a:p>
          <a:p>
            <a:pPr marL="171450" indent="-171450">
              <a:buFont typeface="Arial" panose="020B0604020202020204" pitchFamily="34" charset="0"/>
              <a:buChar char="•"/>
            </a:pPr>
            <a:r>
              <a:rPr lang="en-US" sz="1200" dirty="0"/>
              <a:t>Include minimum commitments in partnership contract agreements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4A2931-693D-457E-A317-1C9280C58DCB}"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529693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u="none" strike="noStrike" kern="1200" dirty="0">
                <a:solidFill>
                  <a:schemeClr val="tx1"/>
                </a:solidFill>
                <a:effectLst/>
                <a:latin typeface="+mn-lt"/>
                <a:ea typeface="+mn-ea"/>
                <a:cs typeface="+mn-cs"/>
              </a:rPr>
              <a:t>MISP &amp; </a:t>
            </a:r>
            <a:r>
              <a:rPr lang="en-US" sz="1200" b="0" i="0" u="none" strike="noStrike" kern="1200" dirty="0" err="1">
                <a:solidFill>
                  <a:schemeClr val="tx1"/>
                </a:solidFill>
                <a:effectLst/>
                <a:latin typeface="+mn-lt"/>
                <a:ea typeface="+mn-ea"/>
                <a:cs typeface="+mn-cs"/>
              </a:rPr>
              <a:t>SRHRiE</a:t>
            </a:r>
            <a:r>
              <a:rPr lang="en-US" sz="1200" b="0" i="0" u="none" strike="noStrike" kern="1200" dirty="0">
                <a:solidFill>
                  <a:schemeClr val="tx1"/>
                </a:solidFill>
                <a:effectLst/>
                <a:latin typeface="+mn-lt"/>
                <a:ea typeface="+mn-ea"/>
                <a:cs typeface="+mn-cs"/>
              </a:rPr>
              <a:t> Minimum Commitments: Overview</a:t>
            </a:r>
            <a:endParaRPr lang="en-US" dirty="0"/>
          </a:p>
          <a:p>
            <a:endParaRPr lang="en-US" dirty="0"/>
          </a:p>
          <a:p>
            <a:r>
              <a:rPr lang="en-US" dirty="0"/>
              <a:t>spend more time on this + look at tool: what is gap and how you want to go. idea to do better at all of it. reflection tool for your team. spend time on tool! examples of success. identifying steps you're working towards some of those, not a black and white, that's why grades</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4A2931-693D-457E-A317-1C9280C58DCB}"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979859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mn-ea"/>
                <a:cs typeface="+mn-cs"/>
              </a:rPr>
              <a:t>The minimum commitments are a tool aimed at generating a collective reflection within the SRHR team as well as with its partners on how adequate and inclusive its response is. It is about ensuring that affected people are at the center of the interventions. This is why the </a:t>
            </a:r>
            <a:r>
              <a:rPr lang="en-US" sz="1200" i="1" kern="1200" dirty="0">
                <a:solidFill>
                  <a:schemeClr val="tx1"/>
                </a:solidFill>
                <a:effectLst/>
                <a:latin typeface="+mn-lt"/>
                <a:ea typeface="+mn-ea"/>
                <a:cs typeface="+mn-cs"/>
              </a:rPr>
              <a:t>process</a:t>
            </a:r>
            <a:r>
              <a:rPr lang="en-US" sz="1200" kern="1200" dirty="0">
                <a:solidFill>
                  <a:schemeClr val="tx1"/>
                </a:solidFill>
                <a:effectLst/>
                <a:latin typeface="+mn-lt"/>
                <a:ea typeface="+mn-ea"/>
                <a:cs typeface="+mn-cs"/>
              </a:rPr>
              <a:t> by which these commitments are introduced and promoted over time are of critical importance.  </a:t>
            </a:r>
            <a:endParaRPr lang="en-US" dirty="0"/>
          </a:p>
          <a:p>
            <a:endParaRPr lang="en-US"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i="1" dirty="0"/>
              <a:t>Using dialogue, build a shared vision among your SRHR team and with your implementing partners about the importance of developing </a:t>
            </a:r>
            <a:r>
              <a:rPr lang="en-US" i="1" dirty="0" err="1"/>
              <a:t>programmes</a:t>
            </a:r>
            <a:r>
              <a:rPr lang="en-US" i="1" dirty="0"/>
              <a:t> that are adequate, dignified and inclusive, </a:t>
            </a:r>
            <a:r>
              <a:rPr lang="en-US" dirty="0"/>
              <a:t>and</a:t>
            </a:r>
            <a:r>
              <a:rPr lang="en-US" i="1" dirty="0"/>
              <a:t> </a:t>
            </a:r>
            <a:r>
              <a:rPr lang="en-US" dirty="0"/>
              <a:t>initiate a dialogue with them to make sure they aim to fulfil the minimum commitments. You can engage for each commitment in a dynamic discussion and take stock of your team’s and partners’ views and approaches.  Some prompts for dialogue could center around:  </a:t>
            </a:r>
          </a:p>
          <a:p>
            <a:r>
              <a:rPr lang="en-US" dirty="0"/>
              <a:t>1) “How well do our needs assessments capture the distinct impact of the crisis on women’s, men’s, boys’ and girls’ sexual and reproductive health?” </a:t>
            </a:r>
          </a:p>
          <a:p>
            <a:r>
              <a:rPr lang="en-US" dirty="0"/>
              <a:t>2) “Do we have sufficient understanding of the local gender and social beliefs, norms and practices on sexuality, family planning and pregnancy and how these impact girls’ and women’s access to services? “ </a:t>
            </a:r>
          </a:p>
          <a:p>
            <a:r>
              <a:rPr lang="en-US" dirty="0"/>
              <a:t>3) “Do we understand who has a predominant say within the home on the use of contraceptive methods?” </a:t>
            </a:r>
          </a:p>
          <a:p>
            <a:r>
              <a:rPr lang="en-US" dirty="0"/>
              <a:t>4) “To which extent do we use this knowledge for the targeting and design of our interventions? Do we sufficiently seek the engagement of those who have a decision-power? How do we promote joint decisions and responsibilities?” </a:t>
            </a:r>
          </a:p>
          <a:p>
            <a:r>
              <a:rPr lang="en-US" dirty="0"/>
              <a:t>5) “How consultative are we when planning, implementing, and monitoring our interventions?”  </a:t>
            </a:r>
          </a:p>
          <a:p>
            <a:r>
              <a:rPr lang="en-US" dirty="0"/>
              <a:t>6) “Is participation inclusive enough? Do we give voice to groups who might be frightened or unable to access our services, such as married adolescent girls, gays, lesbians or persons with reduced mobility?”   </a:t>
            </a:r>
          </a:p>
          <a:p>
            <a:r>
              <a:rPr lang="en-US" dirty="0"/>
              <a:t>7) “Are our services of sufficient quality to meet dignity and privacy needs?” </a:t>
            </a:r>
          </a:p>
          <a:p>
            <a:r>
              <a:rPr lang="en-US" dirty="0"/>
              <a:t>8) “Do we have the right set of skills to provide supportive, confidential and non-stigmatizing support?”    </a:t>
            </a:r>
          </a:p>
          <a:p>
            <a:r>
              <a:rPr lang="en-US" dirty="0"/>
              <a:t>9) “How do we ensure that we are on track with the quality of our interventions? Can female and male clients, including those most hard-to-reach provide feedback? Are complaints mechanisms in place?” </a:t>
            </a:r>
          </a:p>
          <a:p>
            <a:r>
              <a:rPr lang="en-US" dirty="0"/>
              <a:t>10) “Do we measure the effects of our interventions when it comes to enabling boys and men to engage in healthier, more equitable and non-violent relationships?” </a:t>
            </a:r>
          </a:p>
          <a:p>
            <a:r>
              <a:rPr lang="en-US" dirty="0"/>
              <a:t>11) “What do we do well and not so well? What are the challenges we are facing in providing services that are accessible and adequate to all? How can we address these? Do our current practices comply with the SRHR minimum commitments? What changes would it take?”  </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D59484FB-3ED5-4064-8B3A-9A5080E0FDCF}" type="slidenum">
              <a:rPr lang="en-US" smtClean="0"/>
              <a:pPr>
                <a:defRPr/>
              </a:pPr>
              <a:t>44</a:t>
            </a:fld>
            <a:endParaRPr lang="en-US"/>
          </a:p>
        </p:txBody>
      </p:sp>
    </p:spTree>
    <p:extLst>
      <p:ext uri="{BB962C8B-B14F-4D97-AF65-F5344CB8AC3E}">
        <p14:creationId xmlns:p14="http://schemas.microsoft.com/office/powerpoint/2010/main" val="18802247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b="1" dirty="0" err="1"/>
              <a:t>SRHRiE</a:t>
            </a:r>
            <a:r>
              <a:rPr lang="en-US" b="1" dirty="0"/>
              <a:t> MCs for Gender and </a:t>
            </a:r>
            <a:r>
              <a:rPr lang="en-US" b="1" dirty="0" err="1"/>
              <a:t>Diversity_Guidance</a:t>
            </a:r>
            <a:r>
              <a:rPr lang="en-US" b="1" dirty="0"/>
              <a:t> for…</a:t>
            </a:r>
            <a:r>
              <a:rPr lang="en-US" b="1" dirty="0" err="1"/>
              <a:t>eam</a:t>
            </a:r>
            <a:r>
              <a:rPr lang="en-US" b="1" dirty="0"/>
              <a:t> Leads</a:t>
            </a:r>
          </a:p>
          <a:p>
            <a:r>
              <a:rPr lang="en-US" dirty="0"/>
              <a:t>But beyond these initial steps, </a:t>
            </a:r>
            <a:r>
              <a:rPr lang="en-GB" sz="1200" kern="1200" dirty="0">
                <a:solidFill>
                  <a:schemeClr val="tx1"/>
                </a:solidFill>
                <a:effectLst/>
                <a:latin typeface="+mn-lt"/>
                <a:ea typeface="+mn-ea"/>
                <a:cs typeface="+mn-cs"/>
              </a:rPr>
              <a:t>as SRHR team leaders, you have an important role to play in ensuring that the MCs translate into reality and become standard practice.</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Pages 2-3 of the same Monitoring Form document lists a number of suggestions of what you can do in this respect. While we don’t expect you to do every one of these things in the next 4 months of the pilot, there are some quick wins that we suggest you consider: </a:t>
            </a:r>
          </a:p>
          <a:p>
            <a:pPr marL="171450" indent="-171450">
              <a:buFont typeface="Arial" panose="020B0604020202020204" pitchFamily="34" charset="0"/>
              <a:buChar char="•"/>
            </a:pPr>
            <a:r>
              <a:rPr lang="en-US" sz="1200" dirty="0"/>
              <a:t>Make the pilot process an on-going dialogue – pg. 2 has suggested questions to ask your team while doing the assessment </a:t>
            </a:r>
          </a:p>
          <a:p>
            <a:pPr marL="171450" indent="-171450">
              <a:buFont typeface="Arial" panose="020B0604020202020204" pitchFamily="34" charset="0"/>
              <a:buChar char="•"/>
            </a:pPr>
            <a:r>
              <a:rPr lang="en-US" sz="1200" dirty="0"/>
              <a:t>Ensure compliance with the minimum commitments is monitored during field visits. – if your team knows the commitments, each field visit can provide information on how staff are executing and complying </a:t>
            </a:r>
          </a:p>
          <a:p>
            <a:pPr marL="171450" indent="-171450">
              <a:buFont typeface="Arial" panose="020B0604020202020204" pitchFamily="34" charset="0"/>
              <a:buChar char="•"/>
            </a:pPr>
            <a:r>
              <a:rPr lang="en-GB" sz="1200" dirty="0"/>
              <a:t>Use the traffic light system to identify gaps and refer to the Outputs to identify required actions for a genuine translation of into practice </a:t>
            </a:r>
          </a:p>
          <a:p>
            <a:pPr marL="171450" indent="-171450">
              <a:buFont typeface="Arial" panose="020B0604020202020204" pitchFamily="34" charset="0"/>
              <a:buChar char="•"/>
            </a:pPr>
            <a:r>
              <a:rPr lang="en-US" sz="1200" dirty="0"/>
              <a:t>Include minimum commitments in partnership contract agreements </a:t>
            </a:r>
          </a:p>
          <a:p>
            <a:endParaRPr lang="en-US" dirty="0"/>
          </a:p>
        </p:txBody>
      </p:sp>
      <p:sp>
        <p:nvSpPr>
          <p:cNvPr id="4" name="Slide Number Placeholder 3"/>
          <p:cNvSpPr>
            <a:spLocks noGrp="1"/>
          </p:cNvSpPr>
          <p:nvPr>
            <p:ph type="sldNum" sz="quarter" idx="5"/>
          </p:nvPr>
        </p:nvSpPr>
        <p:spPr/>
        <p:txBody>
          <a:bodyPr/>
          <a:lstStyle/>
          <a:p>
            <a:pPr>
              <a:defRPr/>
            </a:pPr>
            <a:fld id="{D59484FB-3ED5-4064-8B3A-9A5080E0FDCF}" type="slidenum">
              <a:rPr lang="en-US" smtClean="0"/>
              <a:pPr>
                <a:defRPr/>
              </a:pPr>
              <a:t>45</a:t>
            </a:fld>
            <a:endParaRPr lang="en-US"/>
          </a:p>
        </p:txBody>
      </p:sp>
    </p:spTree>
    <p:extLst>
      <p:ext uri="{BB962C8B-B14F-4D97-AF65-F5344CB8AC3E}">
        <p14:creationId xmlns:p14="http://schemas.microsoft.com/office/powerpoint/2010/main" val="26221437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b="1" dirty="0" err="1"/>
              <a:t>SRHRiE</a:t>
            </a:r>
            <a:r>
              <a:rPr lang="en-US" b="1" dirty="0"/>
              <a:t> MCs for Gender and </a:t>
            </a:r>
            <a:r>
              <a:rPr lang="en-US" b="1" dirty="0" err="1"/>
              <a:t>Diversity_Guidance</a:t>
            </a:r>
            <a:r>
              <a:rPr lang="en-US" b="1" dirty="0"/>
              <a:t> for…</a:t>
            </a:r>
            <a:r>
              <a:rPr lang="en-US" b="1" dirty="0" err="1"/>
              <a:t>eam</a:t>
            </a:r>
            <a:r>
              <a:rPr lang="en-US" b="1" dirty="0"/>
              <a:t> Leads</a:t>
            </a:r>
          </a:p>
          <a:p>
            <a:endParaRPr lang="en-US" dirty="0"/>
          </a:p>
        </p:txBody>
      </p:sp>
      <p:sp>
        <p:nvSpPr>
          <p:cNvPr id="4" name="Slide Number Placeholder 3"/>
          <p:cNvSpPr>
            <a:spLocks noGrp="1"/>
          </p:cNvSpPr>
          <p:nvPr>
            <p:ph type="sldNum" sz="quarter" idx="5"/>
          </p:nvPr>
        </p:nvSpPr>
        <p:spPr/>
        <p:txBody>
          <a:bodyPr/>
          <a:lstStyle/>
          <a:p>
            <a:pPr>
              <a:defRPr/>
            </a:pPr>
            <a:fld id="{D59484FB-3ED5-4064-8B3A-9A5080E0FDCF}" type="slidenum">
              <a:rPr lang="en-US" smtClean="0"/>
              <a:pPr>
                <a:defRPr/>
              </a:pPr>
              <a:t>46</a:t>
            </a:fld>
            <a:endParaRPr lang="en-US"/>
          </a:p>
        </p:txBody>
      </p:sp>
    </p:spTree>
    <p:extLst>
      <p:ext uri="{BB962C8B-B14F-4D97-AF65-F5344CB8AC3E}">
        <p14:creationId xmlns:p14="http://schemas.microsoft.com/office/powerpoint/2010/main" val="632907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1_Title Slide Option 3">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587075" y="987552"/>
            <a:ext cx="6400800" cy="1371600"/>
          </a:xfrm>
        </p:spPr>
        <p:txBody>
          <a:bodyPr/>
          <a:lstStyle>
            <a:lvl1pPr algn="l">
              <a:defRPr sz="3400">
                <a:solidFill>
                  <a:srgbClr val="FFFFFF"/>
                </a:solidFill>
                <a:effectLst/>
              </a:defRPr>
            </a:lvl1pPr>
          </a:lstStyle>
          <a:p>
            <a:r>
              <a:rPr lang="en-US" dirty="0"/>
              <a:t>Click to edit Master title style</a:t>
            </a:r>
          </a:p>
        </p:txBody>
      </p:sp>
      <p:sp>
        <p:nvSpPr>
          <p:cNvPr id="3075" name="Rectangle 3"/>
          <p:cNvSpPr>
            <a:spLocks noGrp="1" noChangeArrowheads="1"/>
          </p:cNvSpPr>
          <p:nvPr>
            <p:ph type="subTitle" idx="1"/>
          </p:nvPr>
        </p:nvSpPr>
        <p:spPr>
          <a:xfrm>
            <a:off x="587075" y="2514600"/>
            <a:ext cx="6400800" cy="685800"/>
          </a:xfrm>
        </p:spPr>
        <p:txBody>
          <a:bodyPr/>
          <a:lstStyle>
            <a:lvl1pPr marL="0" indent="0" algn="l">
              <a:buFont typeface="Times" pitchFamily="-96" charset="0"/>
              <a:buNone/>
              <a:defRPr kumimoji="0" lang="en-US" sz="1800" b="0" i="0" u="none" strike="noStrike" kern="0" cap="none" spc="0" normalizeH="0" baseline="0" noProof="0" dirty="0">
                <a:ln>
                  <a:noFill/>
                </a:ln>
                <a:solidFill>
                  <a:srgbClr val="FFFFFF"/>
                </a:solidFill>
                <a:effectLst/>
                <a:uLnTx/>
                <a:uFillTx/>
                <a:latin typeface="Arial"/>
                <a:ea typeface="+mn-ea"/>
                <a:cs typeface="Arial"/>
              </a:defRPr>
            </a:lvl1pPr>
          </a:lstStyle>
          <a:p>
            <a:r>
              <a:rPr lang="en-US" dirty="0"/>
              <a:t>Click to edit Master subtitle style</a:t>
            </a:r>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Full width w/bullets">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85800"/>
          </a:xfrm>
        </p:spPr>
        <p:txBody>
          <a:bodyPr/>
          <a:lstStyle>
            <a:lvl1pPr>
              <a:defRPr b="1" i="0">
                <a:latin typeface="Arial"/>
                <a:cs typeface="Arial"/>
              </a:defRPr>
            </a:lvl1pPr>
          </a:lstStyle>
          <a:p>
            <a:r>
              <a:rPr lang="en-US" dirty="0"/>
              <a:t>Click to edit Master title style</a:t>
            </a:r>
          </a:p>
        </p:txBody>
      </p:sp>
      <p:sp>
        <p:nvSpPr>
          <p:cNvPr id="5" name="Content Placeholder 2"/>
          <p:cNvSpPr>
            <a:spLocks noGrp="1"/>
          </p:cNvSpPr>
          <p:nvPr>
            <p:ph idx="1"/>
          </p:nvPr>
        </p:nvSpPr>
        <p:spPr>
          <a:xfrm>
            <a:off x="457200" y="1371600"/>
            <a:ext cx="8229600" cy="4343400"/>
          </a:xfrm>
        </p:spPr>
        <p:txBody>
          <a:bodyPr/>
          <a:lstStyle>
            <a:lvl1pPr marL="228600" indent="-228600">
              <a:buFont typeface="Arial"/>
              <a:buChar char="•"/>
              <a:defRPr sz="2400" b="0" i="0">
                <a:latin typeface="Arial"/>
                <a:cs typeface="Arial"/>
              </a:defRPr>
            </a:lvl1pPr>
            <a:lvl2pPr marL="457200" indent="-228600">
              <a:buFont typeface="Arial"/>
              <a:buChar char="•"/>
              <a:defRPr sz="2000" b="0" i="0">
                <a:latin typeface="Arial"/>
                <a:cs typeface="Arial"/>
              </a:defRPr>
            </a:lvl2pPr>
            <a:lvl3pPr marL="685800" indent="-228600">
              <a:buFont typeface="Arial"/>
              <a:buChar char="•"/>
              <a:defRPr b="0" i="0">
                <a:latin typeface="Arial"/>
                <a:cs typeface="Arial"/>
              </a:defRPr>
            </a:lvl3pPr>
            <a:lvl4pPr marL="914400" indent="-228600">
              <a:defRPr b="0" i="0">
                <a:latin typeface="Arial"/>
                <a:cs typeface="Arial"/>
              </a:defRPr>
            </a:lvl4pPr>
            <a:lvl5pPr marL="1143000" indent="-228600">
              <a:defRPr b="0" i="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6"/>
          <p:cNvSpPr>
            <a:spLocks noGrp="1"/>
          </p:cNvSpPr>
          <p:nvPr>
            <p:ph type="dt" sz="half" idx="10"/>
          </p:nvPr>
        </p:nvSpPr>
        <p:spPr/>
        <p:txBody>
          <a:bodyPr/>
          <a:lstStyle>
            <a:lvl1pPr>
              <a:defRPr sz="800">
                <a:latin typeface="Arial"/>
                <a:cs typeface="Arial"/>
              </a:defRPr>
            </a:lvl1pPr>
          </a:lstStyle>
          <a:p>
            <a:pPr>
              <a:defRPr/>
            </a:pPr>
            <a:fld id="{3586ABEE-8AC9-4F47-86BA-B6E3F43D9F60}" type="datetime4">
              <a:rPr lang="en-US"/>
              <a:pPr>
                <a:defRPr/>
              </a:pPr>
              <a:t>September 10, 2020</a:t>
            </a:fld>
            <a:endParaRPr lang="en-US" dirty="0"/>
          </a:p>
        </p:txBody>
      </p:sp>
      <p:sp>
        <p:nvSpPr>
          <p:cNvPr id="6" name="Slide Number Placeholder 7"/>
          <p:cNvSpPr>
            <a:spLocks noGrp="1"/>
          </p:cNvSpPr>
          <p:nvPr>
            <p:ph type="sldNum" sz="quarter" idx="11"/>
          </p:nvPr>
        </p:nvSpPr>
        <p:spPr/>
        <p:txBody>
          <a:bodyPr/>
          <a:lstStyle>
            <a:lvl1pPr>
              <a:defRPr sz="800">
                <a:latin typeface="Arial"/>
                <a:cs typeface="Arial"/>
              </a:defRPr>
            </a:lvl1pPr>
          </a:lstStyle>
          <a:p>
            <a:pPr>
              <a:defRPr/>
            </a:pPr>
            <a:fld id="{5568D7B8-E013-48AD-8461-B4DFAAB1460C}" type="slidenum">
              <a:rPr lang="en-US"/>
              <a:pPr>
                <a:defRPr/>
              </a:pPr>
              <a:t>‹#›</a:t>
            </a:fld>
            <a:endParaRPr lang="en-US" dirty="0"/>
          </a:p>
        </p:txBody>
      </p:sp>
      <p:sp>
        <p:nvSpPr>
          <p:cNvPr id="7" name="Footer Placeholder 8"/>
          <p:cNvSpPr>
            <a:spLocks noGrp="1"/>
          </p:cNvSpPr>
          <p:nvPr>
            <p:ph type="ftr" sz="quarter" idx="12"/>
          </p:nvPr>
        </p:nvSpPr>
        <p:spPr/>
        <p:txBody>
          <a:bodyPr/>
          <a:lstStyle>
            <a:lvl1pPr>
              <a:defRPr sz="800" b="0" i="0">
                <a:latin typeface="Arial"/>
                <a:cs typeface="Arial"/>
              </a:defRPr>
            </a:lvl1pPr>
          </a:lstStyle>
          <a:p>
            <a:pPr>
              <a:defRPr/>
            </a:pPr>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 column w/bullets">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1371600"/>
            <a:ext cx="4114800" cy="4343400"/>
          </a:xfrm>
        </p:spPr>
        <p:txBody>
          <a:bodyPr/>
          <a:lstStyle>
            <a:lvl1pPr marL="228600" indent="-228600">
              <a:buFont typeface="Arial"/>
              <a:buChar char="•"/>
              <a:defRPr sz="2400"/>
            </a:lvl1pPr>
            <a:lvl2pPr marL="457200" indent="-228600">
              <a:buFont typeface="Arial"/>
              <a:buChar char="•"/>
              <a:defRPr sz="2000"/>
            </a:lvl2pPr>
            <a:lvl3pPr marL="685800" indent="-228600">
              <a:buFont typeface="Arial"/>
              <a:buChar char="•"/>
              <a:defRPr/>
            </a:lvl3pPr>
            <a:lvl4pPr marL="914400" indent="-228600">
              <a:buFont typeface="Arial"/>
              <a:buChar char="•"/>
              <a:defRPr/>
            </a:lvl4pPr>
            <a:lvl5pPr marL="914400" indent="0">
              <a:buFontTx/>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7"/>
          <p:cNvSpPr>
            <a:spLocks noGrp="1"/>
          </p:cNvSpPr>
          <p:nvPr>
            <p:ph type="pic" sz="quarter" idx="10"/>
          </p:nvPr>
        </p:nvSpPr>
        <p:spPr>
          <a:xfrm>
            <a:off x="4800600" y="1371600"/>
            <a:ext cx="3886200" cy="4343400"/>
          </a:xfrm>
        </p:spPr>
        <p:txBody>
          <a:bodyPr>
            <a:normAutofit/>
          </a:bodyPr>
          <a:lstStyle/>
          <a:p>
            <a:pPr lvl="0"/>
            <a:r>
              <a:rPr lang="en-US" noProof="0"/>
              <a:t>Click icon to add picture</a:t>
            </a:r>
          </a:p>
        </p:txBody>
      </p:sp>
      <p:sp>
        <p:nvSpPr>
          <p:cNvPr id="7" name="Title 1"/>
          <p:cNvSpPr>
            <a:spLocks noGrp="1"/>
          </p:cNvSpPr>
          <p:nvPr>
            <p:ph type="title"/>
          </p:nvPr>
        </p:nvSpPr>
        <p:spPr>
          <a:xfrm>
            <a:off x="457200" y="457200"/>
            <a:ext cx="8229600" cy="685800"/>
          </a:xfrm>
        </p:spPr>
        <p:txBody>
          <a:bodyPr/>
          <a:lstStyle/>
          <a:p>
            <a:r>
              <a:rPr lang="en-US"/>
              <a:t>Click to edit Master title style</a:t>
            </a:r>
            <a:endParaRPr lang="en-US" dirty="0"/>
          </a:p>
        </p:txBody>
      </p:sp>
      <p:sp>
        <p:nvSpPr>
          <p:cNvPr id="5" name="Date Placeholder 9"/>
          <p:cNvSpPr>
            <a:spLocks noGrp="1"/>
          </p:cNvSpPr>
          <p:nvPr>
            <p:ph type="dt" sz="half" idx="11"/>
          </p:nvPr>
        </p:nvSpPr>
        <p:spPr/>
        <p:txBody>
          <a:bodyPr/>
          <a:lstStyle>
            <a:lvl1pPr>
              <a:defRPr/>
            </a:lvl1pPr>
          </a:lstStyle>
          <a:p>
            <a:pPr>
              <a:defRPr/>
            </a:pPr>
            <a:fld id="{CE467A2C-95C9-4D26-9A21-C24A0763B0D3}" type="datetime4">
              <a:rPr lang="en-US"/>
              <a:pPr>
                <a:defRPr/>
              </a:pPr>
              <a:t>September 10, 2020</a:t>
            </a:fld>
            <a:endParaRPr lang="en-US"/>
          </a:p>
        </p:txBody>
      </p:sp>
      <p:sp>
        <p:nvSpPr>
          <p:cNvPr id="9" name="Slide Number Placeholder 10"/>
          <p:cNvSpPr>
            <a:spLocks noGrp="1"/>
          </p:cNvSpPr>
          <p:nvPr>
            <p:ph type="sldNum" sz="quarter" idx="12"/>
          </p:nvPr>
        </p:nvSpPr>
        <p:spPr/>
        <p:txBody>
          <a:bodyPr/>
          <a:lstStyle>
            <a:lvl1pPr>
              <a:defRPr/>
            </a:lvl1pPr>
          </a:lstStyle>
          <a:p>
            <a:pPr>
              <a:defRPr/>
            </a:pPr>
            <a:fld id="{9474BD8C-CD31-45D0-9412-28855915916D}" type="slidenum">
              <a:rPr lang="en-US"/>
              <a:pPr>
                <a:defRPr/>
              </a:pPr>
              <a:t>‹#›</a:t>
            </a:fld>
            <a:endParaRPr lang="en-US" dirty="0"/>
          </a:p>
        </p:txBody>
      </p:sp>
      <p:sp>
        <p:nvSpPr>
          <p:cNvPr id="10" name="Footer Placeholder 11"/>
          <p:cNvSpPr>
            <a:spLocks noGrp="1"/>
          </p:cNvSpPr>
          <p:nvPr>
            <p:ph type="ftr" sz="quarter" idx="13"/>
          </p:nvPr>
        </p:nvSpPr>
        <p:spPr/>
        <p:txBody>
          <a:bodyPr/>
          <a:lstStyle>
            <a:lvl1pPr>
              <a:defRPr/>
            </a:lvl1pPr>
          </a:lstStyle>
          <a:p>
            <a:pPr>
              <a:defRPr/>
            </a:pPr>
            <a:endParaRPr 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 column w/bullets and thumbnail">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85800"/>
          </a:xfrm>
        </p:spPr>
        <p:txBody>
          <a:bodyPr/>
          <a:lstStyle/>
          <a:p>
            <a:r>
              <a:rPr lang="en-US"/>
              <a:t>Click to edit Master title style</a:t>
            </a:r>
            <a:endParaRPr lang="en-US" dirty="0"/>
          </a:p>
        </p:txBody>
      </p:sp>
      <p:sp>
        <p:nvSpPr>
          <p:cNvPr id="6" name="Content Placeholder 2"/>
          <p:cNvSpPr>
            <a:spLocks noGrp="1"/>
          </p:cNvSpPr>
          <p:nvPr>
            <p:ph idx="1"/>
          </p:nvPr>
        </p:nvSpPr>
        <p:spPr>
          <a:xfrm>
            <a:off x="457200" y="1371600"/>
            <a:ext cx="5486400" cy="4343400"/>
          </a:xfrm>
        </p:spPr>
        <p:txBody>
          <a:bodyPr/>
          <a:lstStyle>
            <a:lvl1pPr marL="228600" indent="-228600">
              <a:buFont typeface="Arial"/>
              <a:buChar char="•"/>
              <a:defRPr sz="2400"/>
            </a:lvl1pPr>
            <a:lvl2pPr marL="457200" indent="-228600">
              <a:buFont typeface="Arial"/>
              <a:buChar char="•"/>
              <a:defRPr sz="2000"/>
            </a:lvl2pPr>
            <a:lvl3pPr marL="685800" indent="-228600">
              <a:buFont typeface="Arial"/>
              <a:buChar char="•"/>
              <a:defRPr/>
            </a:lvl3pPr>
            <a:lvl4pPr marL="914400" indent="-228600">
              <a:buFont typeface="Arial"/>
              <a:buChar char="•"/>
              <a:defRPr/>
            </a:lvl4pPr>
            <a:lvl5pPr marL="914400" indent="0">
              <a:buFontTx/>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9"/>
          <p:cNvSpPr>
            <a:spLocks noGrp="1"/>
          </p:cNvSpPr>
          <p:nvPr>
            <p:ph type="pic" sz="quarter" idx="10"/>
          </p:nvPr>
        </p:nvSpPr>
        <p:spPr>
          <a:xfrm>
            <a:off x="6172200" y="1371600"/>
            <a:ext cx="2514600" cy="2057400"/>
          </a:xfrm>
        </p:spPr>
        <p:txBody>
          <a:bodyPr>
            <a:normAutofit/>
          </a:bodyPr>
          <a:lstStyle/>
          <a:p>
            <a:pPr lvl="0"/>
            <a:r>
              <a:rPr lang="en-US" noProof="0"/>
              <a:t>Click icon to add picture</a:t>
            </a:r>
          </a:p>
        </p:txBody>
      </p:sp>
      <p:sp>
        <p:nvSpPr>
          <p:cNvPr id="11" name="Picture Placeholder 9"/>
          <p:cNvSpPr>
            <a:spLocks noGrp="1"/>
          </p:cNvSpPr>
          <p:nvPr>
            <p:ph type="pic" sz="quarter" idx="11"/>
          </p:nvPr>
        </p:nvSpPr>
        <p:spPr>
          <a:xfrm>
            <a:off x="6172200" y="3657600"/>
            <a:ext cx="2514600" cy="2057400"/>
          </a:xfrm>
        </p:spPr>
        <p:txBody>
          <a:bodyPr>
            <a:normAutofit/>
          </a:bodyPr>
          <a:lstStyle/>
          <a:p>
            <a:pPr lvl="0"/>
            <a:r>
              <a:rPr lang="en-US" noProof="0"/>
              <a:t>Click icon to add picture</a:t>
            </a:r>
          </a:p>
        </p:txBody>
      </p:sp>
      <p:sp>
        <p:nvSpPr>
          <p:cNvPr id="7" name="Date Placeholder 7"/>
          <p:cNvSpPr>
            <a:spLocks noGrp="1"/>
          </p:cNvSpPr>
          <p:nvPr>
            <p:ph type="dt" sz="half" idx="12"/>
          </p:nvPr>
        </p:nvSpPr>
        <p:spPr/>
        <p:txBody>
          <a:bodyPr/>
          <a:lstStyle>
            <a:lvl1pPr>
              <a:defRPr/>
            </a:lvl1pPr>
          </a:lstStyle>
          <a:p>
            <a:pPr>
              <a:defRPr/>
            </a:pPr>
            <a:fld id="{94D5A8CA-4108-4166-A913-9DCBC1971300}" type="datetime4">
              <a:rPr lang="en-US"/>
              <a:pPr>
                <a:defRPr/>
              </a:pPr>
              <a:t>September 10, 2020</a:t>
            </a:fld>
            <a:endParaRPr lang="en-US"/>
          </a:p>
        </p:txBody>
      </p:sp>
      <p:sp>
        <p:nvSpPr>
          <p:cNvPr id="8" name="Slide Number Placeholder 8"/>
          <p:cNvSpPr>
            <a:spLocks noGrp="1"/>
          </p:cNvSpPr>
          <p:nvPr>
            <p:ph type="sldNum" sz="quarter" idx="13"/>
          </p:nvPr>
        </p:nvSpPr>
        <p:spPr/>
        <p:txBody>
          <a:bodyPr/>
          <a:lstStyle>
            <a:lvl1pPr>
              <a:defRPr/>
            </a:lvl1pPr>
          </a:lstStyle>
          <a:p>
            <a:pPr>
              <a:defRPr/>
            </a:pPr>
            <a:fld id="{1E56C692-0B89-43F2-953F-30D3372EF059}" type="slidenum">
              <a:rPr lang="en-US"/>
              <a:pPr>
                <a:defRPr/>
              </a:pPr>
              <a:t>‹#›</a:t>
            </a:fld>
            <a:endParaRPr lang="en-US" dirty="0"/>
          </a:p>
        </p:txBody>
      </p:sp>
      <p:sp>
        <p:nvSpPr>
          <p:cNvPr id="9" name="Footer Placeholder 11"/>
          <p:cNvSpPr>
            <a:spLocks noGrp="1"/>
          </p:cNvSpPr>
          <p:nvPr>
            <p:ph type="ftr" sz="quarter" idx="14"/>
          </p:nvPr>
        </p:nvSpPr>
        <p:spPr/>
        <p:txBody>
          <a:bodyPr/>
          <a:lstStyle>
            <a:lvl1pPr>
              <a:defRPr/>
            </a:lvl1pPr>
          </a:lstStyle>
          <a:p>
            <a:pPr>
              <a:defRPr/>
            </a:pPr>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ull width picture">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85800"/>
          </a:xfrm>
        </p:spPr>
        <p:txBody>
          <a:bodyPr/>
          <a:lstStyle/>
          <a:p>
            <a:r>
              <a:rPr lang="en-US"/>
              <a:t>Click to edit Master title style</a:t>
            </a:r>
            <a:endParaRPr lang="en-US" dirty="0"/>
          </a:p>
        </p:txBody>
      </p:sp>
      <p:sp>
        <p:nvSpPr>
          <p:cNvPr id="9" name="Picture Placeholder 6"/>
          <p:cNvSpPr>
            <a:spLocks noGrp="1"/>
          </p:cNvSpPr>
          <p:nvPr>
            <p:ph type="pic" sz="quarter" idx="10"/>
          </p:nvPr>
        </p:nvSpPr>
        <p:spPr>
          <a:xfrm>
            <a:off x="457200" y="1371599"/>
            <a:ext cx="8229600" cy="4343400"/>
          </a:xfrm>
        </p:spPr>
        <p:txBody>
          <a:bodyPr>
            <a:normAutofit/>
          </a:bodyPr>
          <a:lstStyle>
            <a:lvl1pPr>
              <a:buNone/>
              <a:defRPr/>
            </a:lvl1pPr>
          </a:lstStyle>
          <a:p>
            <a:pPr lvl="0"/>
            <a:r>
              <a:rPr lang="en-US" noProof="0"/>
              <a:t>Click icon to add picture</a:t>
            </a:r>
          </a:p>
        </p:txBody>
      </p:sp>
      <p:sp>
        <p:nvSpPr>
          <p:cNvPr id="4" name="Date Placeholder 4"/>
          <p:cNvSpPr>
            <a:spLocks noGrp="1"/>
          </p:cNvSpPr>
          <p:nvPr>
            <p:ph type="dt" sz="half" idx="11"/>
          </p:nvPr>
        </p:nvSpPr>
        <p:spPr/>
        <p:txBody>
          <a:bodyPr/>
          <a:lstStyle>
            <a:lvl1pPr>
              <a:defRPr/>
            </a:lvl1pPr>
          </a:lstStyle>
          <a:p>
            <a:pPr>
              <a:defRPr/>
            </a:pPr>
            <a:fld id="{F52ABB7C-4359-487F-895B-36A6C2203D3B}" type="datetime4">
              <a:rPr lang="en-US"/>
              <a:pPr>
                <a:defRPr/>
              </a:pPr>
              <a:t>September 10, 2020</a:t>
            </a:fld>
            <a:endParaRPr lang="en-US"/>
          </a:p>
        </p:txBody>
      </p:sp>
      <p:sp>
        <p:nvSpPr>
          <p:cNvPr id="5" name="Slide Number Placeholder 5"/>
          <p:cNvSpPr>
            <a:spLocks noGrp="1"/>
          </p:cNvSpPr>
          <p:nvPr>
            <p:ph type="sldNum" sz="quarter" idx="12"/>
          </p:nvPr>
        </p:nvSpPr>
        <p:spPr/>
        <p:txBody>
          <a:bodyPr/>
          <a:lstStyle>
            <a:lvl1pPr>
              <a:defRPr/>
            </a:lvl1pPr>
          </a:lstStyle>
          <a:p>
            <a:pPr>
              <a:defRPr/>
            </a:pPr>
            <a:fld id="{7C446B81-635D-4F34-8962-84659F198C27}" type="slidenum">
              <a:rPr lang="en-US"/>
              <a:pPr>
                <a:defRPr/>
              </a:pPr>
              <a:t>‹#›</a:t>
            </a:fld>
            <a:endParaRPr lang="en-US" dirty="0"/>
          </a:p>
        </p:txBody>
      </p:sp>
      <p:sp>
        <p:nvSpPr>
          <p:cNvPr id="6" name="Footer Placeholder 7"/>
          <p:cNvSpPr>
            <a:spLocks noGrp="1"/>
          </p:cNvSpPr>
          <p:nvPr>
            <p:ph type="ftr" sz="quarter" idx="13"/>
          </p:nvPr>
        </p:nvSpPr>
        <p:spPr/>
        <p:txBody>
          <a:bodyPr/>
          <a:lstStyle>
            <a:lvl1pPr>
              <a:defRPr/>
            </a:lvl1pPr>
          </a:lstStyle>
          <a:p>
            <a:pPr>
              <a:defRPr/>
            </a:pPr>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85800"/>
          </a:xfrm>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7326E67A-DB6F-493C-9323-5C589D7B60FC}" type="datetime4">
              <a:rPr lang="en-US"/>
              <a:pPr>
                <a:defRPr/>
              </a:pPr>
              <a:t>September 10, 2020</a:t>
            </a:fld>
            <a:endParaRPr lang="en-US"/>
          </a:p>
        </p:txBody>
      </p:sp>
      <p:sp>
        <p:nvSpPr>
          <p:cNvPr id="4" name="Slide Number Placeholder 5"/>
          <p:cNvSpPr>
            <a:spLocks noGrp="1"/>
          </p:cNvSpPr>
          <p:nvPr>
            <p:ph type="sldNum" sz="quarter" idx="11"/>
          </p:nvPr>
        </p:nvSpPr>
        <p:spPr/>
        <p:txBody>
          <a:bodyPr/>
          <a:lstStyle>
            <a:lvl1pPr>
              <a:defRPr/>
            </a:lvl1pPr>
          </a:lstStyle>
          <a:p>
            <a:pPr>
              <a:defRPr/>
            </a:pPr>
            <a:fld id="{915CFA1A-6B88-4B13-B9BE-EF7540FD4F3F}" type="slidenum">
              <a:rPr lang="en-US"/>
              <a:pPr>
                <a:defRPr/>
              </a:pPr>
              <a:t>‹#›</a:t>
            </a:fld>
            <a:endParaRPr lang="en-US" dirty="0"/>
          </a:p>
        </p:txBody>
      </p:sp>
      <p:sp>
        <p:nvSpPr>
          <p:cNvPr id="5" name="Footer Placeholder 6"/>
          <p:cNvSpPr>
            <a:spLocks noGrp="1"/>
          </p:cNvSpPr>
          <p:nvPr>
            <p:ph type="ftr" sz="quarter" idx="12"/>
          </p:nvPr>
        </p:nvSpPr>
        <p:spPr/>
        <p:txBody>
          <a:bodyPr/>
          <a:lstStyle>
            <a:lvl1pPr>
              <a:defRPr/>
            </a:lvl1pPr>
          </a:lstStyle>
          <a:p>
            <a:pPr>
              <a:defRPr/>
            </a:pPr>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Full width no bullets">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85800"/>
          </a:xfrm>
        </p:spPr>
        <p:txBody>
          <a:bodyPr/>
          <a:lstStyle/>
          <a:p>
            <a:r>
              <a:rPr lang="en-US"/>
              <a:t>Click to edit Master title style</a:t>
            </a:r>
            <a:endParaRPr lang="en-US" dirty="0"/>
          </a:p>
        </p:txBody>
      </p:sp>
      <p:sp>
        <p:nvSpPr>
          <p:cNvPr id="3" name="Content Placeholder 2"/>
          <p:cNvSpPr>
            <a:spLocks noGrp="1"/>
          </p:cNvSpPr>
          <p:nvPr>
            <p:ph idx="1"/>
          </p:nvPr>
        </p:nvSpPr>
        <p:spPr>
          <a:xfrm>
            <a:off x="457200" y="1371600"/>
            <a:ext cx="8229600" cy="4343400"/>
          </a:xfrm>
        </p:spPr>
        <p:txBody>
          <a:bodyPr/>
          <a:lstStyle>
            <a:lvl1pPr marL="0" indent="4763">
              <a:buNone/>
              <a:defRPr sz="2400"/>
            </a:lvl1pPr>
            <a:lvl2pPr marL="0" indent="0">
              <a:spcBef>
                <a:spcPts val="900"/>
              </a:spcBef>
              <a:buNone/>
              <a:defRPr sz="2000"/>
            </a:lvl2pPr>
            <a:lvl3pPr marL="0" indent="4763">
              <a:buNone/>
              <a:defRPr/>
            </a:lvl3pPr>
            <a:lvl4pPr marL="3175" indent="-3175">
              <a:buNone/>
              <a:defRPr/>
            </a:lvl4pPr>
            <a:lvl5pPr marL="0" indent="1588" defTabSz="919163">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4"/>
          <p:cNvSpPr>
            <a:spLocks noGrp="1"/>
          </p:cNvSpPr>
          <p:nvPr>
            <p:ph type="dt" sz="half" idx="10"/>
          </p:nvPr>
        </p:nvSpPr>
        <p:spPr/>
        <p:txBody>
          <a:bodyPr/>
          <a:lstStyle>
            <a:lvl1pPr>
              <a:defRPr/>
            </a:lvl1pPr>
          </a:lstStyle>
          <a:p>
            <a:pPr>
              <a:defRPr/>
            </a:pPr>
            <a:fld id="{62E00194-14CD-42A8-8B77-3BA0A836490B}" type="datetime4">
              <a:rPr lang="en-US"/>
              <a:pPr>
                <a:defRPr/>
              </a:pPr>
              <a:t>September 10, 2020</a:t>
            </a:fld>
            <a:endParaRPr lang="en-US"/>
          </a:p>
        </p:txBody>
      </p:sp>
      <p:sp>
        <p:nvSpPr>
          <p:cNvPr id="5" name="Slide Number Placeholder 5"/>
          <p:cNvSpPr>
            <a:spLocks noGrp="1"/>
          </p:cNvSpPr>
          <p:nvPr>
            <p:ph type="sldNum" sz="quarter" idx="11"/>
          </p:nvPr>
        </p:nvSpPr>
        <p:spPr/>
        <p:txBody>
          <a:bodyPr/>
          <a:lstStyle>
            <a:lvl1pPr>
              <a:defRPr/>
            </a:lvl1pPr>
          </a:lstStyle>
          <a:p>
            <a:pPr>
              <a:defRPr/>
            </a:pPr>
            <a:fld id="{0447FE25-2354-4C3D-935C-14884BFE646D}" type="slidenum">
              <a:rPr lang="en-US"/>
              <a:pPr>
                <a:defRPr/>
              </a:pPr>
              <a:t>‹#›</a:t>
            </a:fld>
            <a:endParaRPr lang="en-US" dirty="0"/>
          </a:p>
        </p:txBody>
      </p:sp>
      <p:sp>
        <p:nvSpPr>
          <p:cNvPr id="6" name="Footer Placeholder 7"/>
          <p:cNvSpPr>
            <a:spLocks noGrp="1"/>
          </p:cNvSpPr>
          <p:nvPr>
            <p:ph type="ftr" sz="quarter" idx="12"/>
          </p:nvPr>
        </p:nvSpPr>
        <p:spPr/>
        <p:txBody>
          <a:bodyPr/>
          <a:lstStyle>
            <a:lvl1pPr>
              <a:defRPr/>
            </a:lvl1pPr>
          </a:lstStyle>
          <a:p>
            <a:pPr>
              <a:defRPr/>
            </a:pPr>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ull width w/number">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85800"/>
          </a:xfrm>
        </p:spPr>
        <p:txBody>
          <a:bodyPr/>
          <a:lstStyle/>
          <a:p>
            <a:r>
              <a:rPr lang="en-US"/>
              <a:t>Click to edit Master title style</a:t>
            </a:r>
            <a:endParaRPr lang="en-US" dirty="0"/>
          </a:p>
        </p:txBody>
      </p:sp>
      <p:sp>
        <p:nvSpPr>
          <p:cNvPr id="5" name="Content Placeholder 2"/>
          <p:cNvSpPr>
            <a:spLocks noGrp="1"/>
          </p:cNvSpPr>
          <p:nvPr>
            <p:ph idx="1"/>
          </p:nvPr>
        </p:nvSpPr>
        <p:spPr>
          <a:xfrm>
            <a:off x="457200" y="1371600"/>
            <a:ext cx="8229600" cy="4343400"/>
          </a:xfrm>
        </p:spPr>
        <p:txBody>
          <a:bodyPr/>
          <a:lstStyle>
            <a:lvl1pPr marL="457200" indent="-457200">
              <a:buFont typeface="+mj-lt"/>
              <a:buAutoNum type="arabicPeriod"/>
              <a:defRPr sz="2400"/>
            </a:lvl1pPr>
            <a:lvl2pPr marL="682625" indent="-230188">
              <a:buFont typeface="Arial"/>
              <a:buChar char="•"/>
              <a:defRPr sz="2000"/>
            </a:lvl2pPr>
            <a:lvl3pPr marL="920750" indent="-228600">
              <a:buFont typeface="Arial"/>
              <a:buChar char="•"/>
              <a:defRPr/>
            </a:lvl3pPr>
            <a:lvl4pPr marL="1138238" indent="-228600">
              <a:defRPr/>
            </a:lvl4pPr>
            <a:lvl5pPr marL="1377950" indent="-2286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8"/>
          <p:cNvSpPr>
            <a:spLocks noGrp="1"/>
          </p:cNvSpPr>
          <p:nvPr>
            <p:ph type="dt" sz="half" idx="10"/>
          </p:nvPr>
        </p:nvSpPr>
        <p:spPr/>
        <p:txBody>
          <a:bodyPr/>
          <a:lstStyle>
            <a:lvl1pPr>
              <a:defRPr/>
            </a:lvl1pPr>
          </a:lstStyle>
          <a:p>
            <a:pPr>
              <a:defRPr/>
            </a:pPr>
            <a:fld id="{FE071C68-BABC-4ABD-B68D-41C92DD06D6F}" type="datetime4">
              <a:rPr lang="en-US"/>
              <a:pPr>
                <a:defRPr/>
              </a:pPr>
              <a:t>September 10, 2020</a:t>
            </a:fld>
            <a:endParaRPr lang="en-US"/>
          </a:p>
        </p:txBody>
      </p:sp>
      <p:sp>
        <p:nvSpPr>
          <p:cNvPr id="6" name="Slide Number Placeholder 9"/>
          <p:cNvSpPr>
            <a:spLocks noGrp="1"/>
          </p:cNvSpPr>
          <p:nvPr>
            <p:ph type="sldNum" sz="quarter" idx="11"/>
          </p:nvPr>
        </p:nvSpPr>
        <p:spPr/>
        <p:txBody>
          <a:bodyPr/>
          <a:lstStyle>
            <a:lvl1pPr>
              <a:defRPr/>
            </a:lvl1pPr>
          </a:lstStyle>
          <a:p>
            <a:pPr>
              <a:defRPr/>
            </a:pPr>
            <a:fld id="{AC1C760C-C6A4-4509-8A34-2C3964E89C90}" type="slidenum">
              <a:rPr lang="en-US"/>
              <a:pPr>
                <a:defRPr/>
              </a:pPr>
              <a:t>‹#›</a:t>
            </a:fld>
            <a:endParaRPr lang="en-US" dirty="0"/>
          </a:p>
        </p:txBody>
      </p:sp>
      <p:sp>
        <p:nvSpPr>
          <p:cNvPr id="7" name="Footer Placeholder 10"/>
          <p:cNvSpPr>
            <a:spLocks noGrp="1"/>
          </p:cNvSpPr>
          <p:nvPr>
            <p:ph type="ftr" sz="quarter" idx="12"/>
          </p:nvPr>
        </p:nvSpPr>
        <p:spPr/>
        <p:txBody>
          <a:bodyPr/>
          <a:lstStyle>
            <a:lvl1pPr>
              <a:defRPr/>
            </a:lvl1pPr>
          </a:lstStyle>
          <a:p>
            <a:pPr>
              <a:defRPr/>
            </a:pPr>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 column no bullets">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4114800" cy="4343400"/>
          </a:xfrm>
        </p:spPr>
        <p:txBody>
          <a:bodyPr/>
          <a:lstStyle>
            <a:lvl1pPr marL="0" algn="l">
              <a:buFontTx/>
              <a:buNone/>
              <a:defRPr sz="2400"/>
            </a:lvl1pPr>
            <a:lvl2pPr marL="0">
              <a:buFontTx/>
              <a:buNone/>
              <a:defRPr sz="2000"/>
            </a:lvl2pPr>
            <a:lvl3pPr marL="0">
              <a:buFontTx/>
              <a:buNone/>
              <a:defRPr/>
            </a:lvl3pPr>
            <a:lvl4pPr marL="0">
              <a:buFontTx/>
              <a:buNone/>
              <a:defRPr/>
            </a:lvl4pPr>
            <a:lvl5pPr marL="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1"/>
          <p:cNvSpPr>
            <a:spLocks noGrp="1"/>
          </p:cNvSpPr>
          <p:nvPr>
            <p:ph type="title"/>
          </p:nvPr>
        </p:nvSpPr>
        <p:spPr>
          <a:xfrm>
            <a:off x="457200" y="457200"/>
            <a:ext cx="8229600" cy="685800"/>
          </a:xfrm>
        </p:spPr>
        <p:txBody>
          <a:bodyPr/>
          <a:lstStyle/>
          <a:p>
            <a:r>
              <a:rPr lang="en-US"/>
              <a:t>Click to edit Master title style</a:t>
            </a:r>
            <a:endParaRPr lang="en-US" dirty="0"/>
          </a:p>
        </p:txBody>
      </p:sp>
      <p:sp>
        <p:nvSpPr>
          <p:cNvPr id="12" name="Picture Placeholder 7"/>
          <p:cNvSpPr>
            <a:spLocks noGrp="1"/>
          </p:cNvSpPr>
          <p:nvPr>
            <p:ph type="pic" sz="quarter" idx="10"/>
          </p:nvPr>
        </p:nvSpPr>
        <p:spPr>
          <a:xfrm>
            <a:off x="4800600" y="1371600"/>
            <a:ext cx="3886200" cy="4343400"/>
          </a:xfrm>
        </p:spPr>
        <p:txBody>
          <a:bodyPr>
            <a:normAutofit/>
          </a:bodyPr>
          <a:lstStyle/>
          <a:p>
            <a:pPr lvl="0"/>
            <a:r>
              <a:rPr lang="en-US" noProof="0"/>
              <a:t>Click icon to add picture</a:t>
            </a:r>
          </a:p>
        </p:txBody>
      </p:sp>
      <p:sp>
        <p:nvSpPr>
          <p:cNvPr id="5" name="Date Placeholder 5"/>
          <p:cNvSpPr>
            <a:spLocks noGrp="1"/>
          </p:cNvSpPr>
          <p:nvPr>
            <p:ph type="dt" sz="half" idx="11"/>
          </p:nvPr>
        </p:nvSpPr>
        <p:spPr/>
        <p:txBody>
          <a:bodyPr/>
          <a:lstStyle>
            <a:lvl1pPr>
              <a:defRPr/>
            </a:lvl1pPr>
          </a:lstStyle>
          <a:p>
            <a:pPr>
              <a:defRPr/>
            </a:pPr>
            <a:fld id="{42EAEAD1-13D5-48CC-9CFF-99C2CC8413E1}" type="datetime4">
              <a:rPr lang="en-US"/>
              <a:pPr>
                <a:defRPr/>
              </a:pPr>
              <a:t>September 10, 2020</a:t>
            </a:fld>
            <a:endParaRPr lang="en-US"/>
          </a:p>
        </p:txBody>
      </p:sp>
      <p:sp>
        <p:nvSpPr>
          <p:cNvPr id="6" name="Slide Number Placeholder 6"/>
          <p:cNvSpPr>
            <a:spLocks noGrp="1"/>
          </p:cNvSpPr>
          <p:nvPr>
            <p:ph type="sldNum" sz="quarter" idx="12"/>
          </p:nvPr>
        </p:nvSpPr>
        <p:spPr/>
        <p:txBody>
          <a:bodyPr/>
          <a:lstStyle>
            <a:lvl1pPr>
              <a:defRPr/>
            </a:lvl1pPr>
          </a:lstStyle>
          <a:p>
            <a:pPr>
              <a:defRPr/>
            </a:pPr>
            <a:fld id="{ECC56BD4-6BC8-4FFB-AF68-103A35A111FA}" type="slidenum">
              <a:rPr lang="en-US"/>
              <a:pPr>
                <a:defRPr/>
              </a:pPr>
              <a:t>‹#›</a:t>
            </a:fld>
            <a:endParaRPr lang="en-US" dirty="0"/>
          </a:p>
        </p:txBody>
      </p:sp>
      <p:sp>
        <p:nvSpPr>
          <p:cNvPr id="7" name="Footer Placeholder 7"/>
          <p:cNvSpPr>
            <a:spLocks noGrp="1"/>
          </p:cNvSpPr>
          <p:nvPr>
            <p:ph type="ftr" sz="quarter" idx="13"/>
          </p:nvPr>
        </p:nvSpPr>
        <p:spPr/>
        <p:txBody>
          <a:bodyPr/>
          <a:lstStyle>
            <a:lvl1pPr>
              <a:defRPr/>
            </a:lvl1pPr>
          </a:lstStyle>
          <a:p>
            <a:pPr>
              <a:defRPr/>
            </a:pPr>
            <a:endParaRPr 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 column w/number">
    <p:spTree>
      <p:nvGrpSpPr>
        <p:cNvPr id="1" name=""/>
        <p:cNvGrpSpPr/>
        <p:nvPr/>
      </p:nvGrpSpPr>
      <p:grpSpPr>
        <a:xfrm>
          <a:off x="0" y="0"/>
          <a:ext cx="0" cy="0"/>
          <a:chOff x="0" y="0"/>
          <a:chExt cx="0" cy="0"/>
        </a:xfrm>
      </p:grpSpPr>
      <p:sp>
        <p:nvSpPr>
          <p:cNvPr id="5" name="Content Placeholder 2"/>
          <p:cNvSpPr>
            <a:spLocks noGrp="1"/>
          </p:cNvSpPr>
          <p:nvPr>
            <p:ph idx="1"/>
          </p:nvPr>
        </p:nvSpPr>
        <p:spPr>
          <a:xfrm>
            <a:off x="457200" y="1371600"/>
            <a:ext cx="4114800" cy="4343400"/>
          </a:xfrm>
        </p:spPr>
        <p:txBody>
          <a:bodyPr/>
          <a:lstStyle>
            <a:lvl1pPr marL="457200" indent="-457200">
              <a:buFont typeface="+mj-lt"/>
              <a:buAutoNum type="arabicPeriod"/>
              <a:defRPr sz="2400"/>
            </a:lvl1pPr>
            <a:lvl2pPr marL="682625" indent="-230188">
              <a:buFont typeface="Arial"/>
              <a:buChar char="•"/>
              <a:defRPr sz="2000"/>
            </a:lvl2pPr>
            <a:lvl3pPr marL="920750" indent="-228600">
              <a:buFont typeface="Arial"/>
              <a:buChar char="•"/>
              <a:defRPr/>
            </a:lvl3pPr>
            <a:lvl4pPr marL="1138238" indent="-228600">
              <a:defRPr/>
            </a:lvl4pPr>
            <a:lvl5pPr marL="1377950" indent="-2286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1"/>
          <p:cNvSpPr>
            <a:spLocks noGrp="1"/>
          </p:cNvSpPr>
          <p:nvPr>
            <p:ph type="title"/>
          </p:nvPr>
        </p:nvSpPr>
        <p:spPr>
          <a:xfrm>
            <a:off x="457200" y="457200"/>
            <a:ext cx="8229600" cy="685800"/>
          </a:xfrm>
        </p:spPr>
        <p:txBody>
          <a:bodyPr/>
          <a:lstStyle/>
          <a:p>
            <a:r>
              <a:rPr lang="en-US"/>
              <a:t>Click to edit Master title style</a:t>
            </a:r>
            <a:endParaRPr lang="en-US" dirty="0"/>
          </a:p>
        </p:txBody>
      </p:sp>
      <p:sp>
        <p:nvSpPr>
          <p:cNvPr id="10" name="Picture Placeholder 7"/>
          <p:cNvSpPr>
            <a:spLocks noGrp="1"/>
          </p:cNvSpPr>
          <p:nvPr>
            <p:ph type="pic" sz="quarter" idx="10"/>
          </p:nvPr>
        </p:nvSpPr>
        <p:spPr>
          <a:xfrm>
            <a:off x="4800600" y="1371600"/>
            <a:ext cx="3886200" cy="4343400"/>
          </a:xfrm>
        </p:spPr>
        <p:txBody>
          <a:bodyPr>
            <a:normAutofit/>
          </a:bodyPr>
          <a:lstStyle/>
          <a:p>
            <a:pPr lvl="0"/>
            <a:r>
              <a:rPr lang="en-US" noProof="0"/>
              <a:t>Click icon to add picture</a:t>
            </a:r>
          </a:p>
        </p:txBody>
      </p:sp>
      <p:sp>
        <p:nvSpPr>
          <p:cNvPr id="6" name="Date Placeholder 5"/>
          <p:cNvSpPr>
            <a:spLocks noGrp="1"/>
          </p:cNvSpPr>
          <p:nvPr>
            <p:ph type="dt" sz="half" idx="11"/>
          </p:nvPr>
        </p:nvSpPr>
        <p:spPr/>
        <p:txBody>
          <a:bodyPr/>
          <a:lstStyle>
            <a:lvl1pPr>
              <a:defRPr/>
            </a:lvl1pPr>
          </a:lstStyle>
          <a:p>
            <a:pPr>
              <a:defRPr/>
            </a:pPr>
            <a:fld id="{BEB2F453-5FAB-4B8B-AAF3-39F258D73748}" type="datetime4">
              <a:rPr lang="en-US"/>
              <a:pPr>
                <a:defRPr/>
              </a:pPr>
              <a:t>September 10, 2020</a:t>
            </a:fld>
            <a:endParaRPr lang="en-US"/>
          </a:p>
        </p:txBody>
      </p:sp>
      <p:sp>
        <p:nvSpPr>
          <p:cNvPr id="7" name="Slide Number Placeholder 6"/>
          <p:cNvSpPr>
            <a:spLocks noGrp="1"/>
          </p:cNvSpPr>
          <p:nvPr>
            <p:ph type="sldNum" sz="quarter" idx="12"/>
          </p:nvPr>
        </p:nvSpPr>
        <p:spPr/>
        <p:txBody>
          <a:bodyPr/>
          <a:lstStyle>
            <a:lvl1pPr>
              <a:defRPr/>
            </a:lvl1pPr>
          </a:lstStyle>
          <a:p>
            <a:pPr>
              <a:defRPr/>
            </a:pPr>
            <a:fld id="{2B58CD08-227E-4FCB-9B2E-2FEEC6EBF92B}" type="slidenum">
              <a:rPr lang="en-US"/>
              <a:pPr>
                <a:defRPr/>
              </a:pPr>
              <a:t>‹#›</a:t>
            </a:fld>
            <a:endParaRPr lang="en-US" dirty="0"/>
          </a:p>
        </p:txBody>
      </p:sp>
      <p:sp>
        <p:nvSpPr>
          <p:cNvPr id="9" name="Footer Placeholder 10"/>
          <p:cNvSpPr>
            <a:spLocks noGrp="1"/>
          </p:cNvSpPr>
          <p:nvPr>
            <p:ph type="ftr" sz="quarter" idx="13"/>
          </p:nvPr>
        </p:nvSpPr>
        <p:spPr/>
        <p:txBody>
          <a:bodyPr/>
          <a:lstStyle>
            <a:lvl1pPr>
              <a:defRPr/>
            </a:lvl1pPr>
          </a:lstStyle>
          <a:p>
            <a:pPr>
              <a:defRPr/>
            </a:pPr>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 column no bullets and thumbnail">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5486400" cy="4343400"/>
          </a:xfrm>
        </p:spPr>
        <p:txBody>
          <a:bodyPr/>
          <a:lstStyle>
            <a:lvl1pPr marL="0" algn="l">
              <a:buFontTx/>
              <a:buNone/>
              <a:defRPr sz="2400"/>
            </a:lvl1pPr>
            <a:lvl2pPr marL="0">
              <a:buFontTx/>
              <a:buNone/>
              <a:defRPr sz="2000"/>
            </a:lvl2pPr>
            <a:lvl3pPr marL="0">
              <a:buFontTx/>
              <a:buNone/>
              <a:defRPr/>
            </a:lvl3pPr>
            <a:lvl4pPr marL="0">
              <a:buFontTx/>
              <a:buNone/>
              <a:defRPr/>
            </a:lvl4pPr>
            <a:lvl5pPr marL="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1"/>
          <p:cNvSpPr>
            <a:spLocks noGrp="1"/>
          </p:cNvSpPr>
          <p:nvPr>
            <p:ph type="title"/>
          </p:nvPr>
        </p:nvSpPr>
        <p:spPr>
          <a:xfrm>
            <a:off x="457200" y="457200"/>
            <a:ext cx="8229600" cy="685800"/>
          </a:xfrm>
        </p:spPr>
        <p:txBody>
          <a:bodyPr/>
          <a:lstStyle/>
          <a:p>
            <a:r>
              <a:rPr lang="en-US"/>
              <a:t>Click to edit Master title style</a:t>
            </a:r>
            <a:endParaRPr lang="en-US" dirty="0"/>
          </a:p>
        </p:txBody>
      </p:sp>
      <p:sp>
        <p:nvSpPr>
          <p:cNvPr id="9" name="Picture Placeholder 9"/>
          <p:cNvSpPr>
            <a:spLocks noGrp="1"/>
          </p:cNvSpPr>
          <p:nvPr>
            <p:ph type="pic" sz="quarter" idx="10"/>
          </p:nvPr>
        </p:nvSpPr>
        <p:spPr>
          <a:xfrm>
            <a:off x="6172200" y="1371600"/>
            <a:ext cx="2514600" cy="2057400"/>
          </a:xfrm>
        </p:spPr>
        <p:txBody>
          <a:bodyPr>
            <a:normAutofit/>
          </a:bodyPr>
          <a:lstStyle/>
          <a:p>
            <a:pPr lvl="0"/>
            <a:r>
              <a:rPr lang="en-US" noProof="0"/>
              <a:t>Click icon to add picture</a:t>
            </a:r>
          </a:p>
        </p:txBody>
      </p:sp>
      <p:sp>
        <p:nvSpPr>
          <p:cNvPr id="10" name="Picture Placeholder 9"/>
          <p:cNvSpPr>
            <a:spLocks noGrp="1"/>
          </p:cNvSpPr>
          <p:nvPr>
            <p:ph type="pic" sz="quarter" idx="11"/>
          </p:nvPr>
        </p:nvSpPr>
        <p:spPr>
          <a:xfrm>
            <a:off x="6172200" y="3657600"/>
            <a:ext cx="2514600" cy="2057400"/>
          </a:xfrm>
        </p:spPr>
        <p:txBody>
          <a:bodyPr>
            <a:normAutofit/>
          </a:bodyPr>
          <a:lstStyle/>
          <a:p>
            <a:pPr lvl="0"/>
            <a:r>
              <a:rPr lang="en-US" noProof="0"/>
              <a:t>Click icon to add picture</a:t>
            </a:r>
          </a:p>
        </p:txBody>
      </p:sp>
      <p:sp>
        <p:nvSpPr>
          <p:cNvPr id="6" name="Date Placeholder 6"/>
          <p:cNvSpPr>
            <a:spLocks noGrp="1"/>
          </p:cNvSpPr>
          <p:nvPr>
            <p:ph type="dt" sz="half" idx="12"/>
          </p:nvPr>
        </p:nvSpPr>
        <p:spPr/>
        <p:txBody>
          <a:bodyPr/>
          <a:lstStyle>
            <a:lvl1pPr>
              <a:defRPr/>
            </a:lvl1pPr>
          </a:lstStyle>
          <a:p>
            <a:pPr>
              <a:defRPr/>
            </a:pPr>
            <a:fld id="{A23FA9AA-2388-41E5-A615-08CEAEC83ABD}" type="datetime4">
              <a:rPr lang="en-US"/>
              <a:pPr>
                <a:defRPr/>
              </a:pPr>
              <a:t>September 10, 2020</a:t>
            </a:fld>
            <a:endParaRPr lang="en-US"/>
          </a:p>
        </p:txBody>
      </p:sp>
      <p:sp>
        <p:nvSpPr>
          <p:cNvPr id="7" name="Slide Number Placeholder 11"/>
          <p:cNvSpPr>
            <a:spLocks noGrp="1"/>
          </p:cNvSpPr>
          <p:nvPr>
            <p:ph type="sldNum" sz="quarter" idx="13"/>
          </p:nvPr>
        </p:nvSpPr>
        <p:spPr/>
        <p:txBody>
          <a:bodyPr/>
          <a:lstStyle>
            <a:lvl1pPr>
              <a:defRPr/>
            </a:lvl1pPr>
          </a:lstStyle>
          <a:p>
            <a:pPr>
              <a:defRPr/>
            </a:pPr>
            <a:fld id="{47A3EE45-C548-4530-898D-FA91F5220A49}" type="slidenum">
              <a:rPr lang="en-US"/>
              <a:pPr>
                <a:defRPr/>
              </a:pPr>
              <a:t>‹#›</a:t>
            </a:fld>
            <a:endParaRPr lang="en-US" dirty="0"/>
          </a:p>
        </p:txBody>
      </p:sp>
      <p:sp>
        <p:nvSpPr>
          <p:cNvPr id="11" name="Footer Placeholder 12"/>
          <p:cNvSpPr>
            <a:spLocks noGrp="1"/>
          </p:cNvSpPr>
          <p:nvPr>
            <p:ph type="ftr" sz="quarter" idx="14"/>
          </p:nvPr>
        </p:nvSpPr>
        <p:spPr/>
        <p:txBody>
          <a:bodyPr/>
          <a:lstStyle>
            <a:lvl1pPr>
              <a:defRPr/>
            </a:lvl1pPr>
          </a:lstStyle>
          <a:p>
            <a:pPr>
              <a:defRPr/>
            </a:pPr>
            <a:endParaRPr lang="en-US"/>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 column w/number and thumbnail">
    <p:spTree>
      <p:nvGrpSpPr>
        <p:cNvPr id="1" name=""/>
        <p:cNvGrpSpPr/>
        <p:nvPr/>
      </p:nvGrpSpPr>
      <p:grpSpPr>
        <a:xfrm>
          <a:off x="0" y="0"/>
          <a:ext cx="0" cy="0"/>
          <a:chOff x="0" y="0"/>
          <a:chExt cx="0" cy="0"/>
        </a:xfrm>
      </p:grpSpPr>
      <p:sp>
        <p:nvSpPr>
          <p:cNvPr id="5" name="Content Placeholder 2"/>
          <p:cNvSpPr>
            <a:spLocks noGrp="1"/>
          </p:cNvSpPr>
          <p:nvPr>
            <p:ph idx="1"/>
          </p:nvPr>
        </p:nvSpPr>
        <p:spPr>
          <a:xfrm>
            <a:off x="457200" y="1371600"/>
            <a:ext cx="5486400" cy="4343400"/>
          </a:xfrm>
        </p:spPr>
        <p:txBody>
          <a:bodyPr/>
          <a:lstStyle>
            <a:lvl1pPr marL="457200" indent="-457200">
              <a:buFont typeface="+mj-lt"/>
              <a:buAutoNum type="arabicPeriod"/>
              <a:defRPr sz="2400"/>
            </a:lvl1pPr>
            <a:lvl2pPr marL="682625" indent="-230188">
              <a:buFont typeface="Arial"/>
              <a:buChar char="•"/>
              <a:defRPr sz="2000"/>
            </a:lvl2pPr>
            <a:lvl3pPr marL="920750" indent="-228600">
              <a:buFont typeface="Arial"/>
              <a:buChar char="•"/>
              <a:defRPr/>
            </a:lvl3pPr>
            <a:lvl4pPr marL="1138238" indent="-228600">
              <a:defRPr/>
            </a:lvl4pPr>
            <a:lvl5pPr marL="1377950" indent="-2286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1"/>
          <p:cNvSpPr>
            <a:spLocks noGrp="1"/>
          </p:cNvSpPr>
          <p:nvPr>
            <p:ph type="title"/>
          </p:nvPr>
        </p:nvSpPr>
        <p:spPr>
          <a:xfrm>
            <a:off x="457200" y="457200"/>
            <a:ext cx="8229600" cy="685800"/>
          </a:xfrm>
        </p:spPr>
        <p:txBody>
          <a:bodyPr/>
          <a:lstStyle/>
          <a:p>
            <a:r>
              <a:rPr lang="en-US"/>
              <a:t>Click to edit Master title style</a:t>
            </a:r>
            <a:endParaRPr lang="en-US" dirty="0"/>
          </a:p>
        </p:txBody>
      </p:sp>
      <p:sp>
        <p:nvSpPr>
          <p:cNvPr id="9" name="Picture Placeholder 9"/>
          <p:cNvSpPr>
            <a:spLocks noGrp="1"/>
          </p:cNvSpPr>
          <p:nvPr>
            <p:ph type="pic" sz="quarter" idx="10"/>
          </p:nvPr>
        </p:nvSpPr>
        <p:spPr>
          <a:xfrm>
            <a:off x="6172200" y="1371600"/>
            <a:ext cx="2514600" cy="2057400"/>
          </a:xfrm>
        </p:spPr>
        <p:txBody>
          <a:bodyPr>
            <a:normAutofit/>
          </a:bodyPr>
          <a:lstStyle/>
          <a:p>
            <a:pPr lvl="0"/>
            <a:r>
              <a:rPr lang="en-US" noProof="0"/>
              <a:t>Click icon to add picture</a:t>
            </a:r>
          </a:p>
        </p:txBody>
      </p:sp>
      <p:sp>
        <p:nvSpPr>
          <p:cNvPr id="10" name="Picture Placeholder 9"/>
          <p:cNvSpPr>
            <a:spLocks noGrp="1"/>
          </p:cNvSpPr>
          <p:nvPr>
            <p:ph type="pic" sz="quarter" idx="11"/>
          </p:nvPr>
        </p:nvSpPr>
        <p:spPr>
          <a:xfrm>
            <a:off x="6172200" y="3657600"/>
            <a:ext cx="2514600" cy="2057400"/>
          </a:xfrm>
        </p:spPr>
        <p:txBody>
          <a:bodyPr>
            <a:normAutofit/>
          </a:bodyPr>
          <a:lstStyle/>
          <a:p>
            <a:pPr lvl="0"/>
            <a:r>
              <a:rPr lang="en-US" noProof="0"/>
              <a:t>Click icon to add picture</a:t>
            </a:r>
          </a:p>
        </p:txBody>
      </p:sp>
      <p:sp>
        <p:nvSpPr>
          <p:cNvPr id="6" name="Date Placeholder 6"/>
          <p:cNvSpPr>
            <a:spLocks noGrp="1"/>
          </p:cNvSpPr>
          <p:nvPr>
            <p:ph type="dt" sz="half" idx="12"/>
          </p:nvPr>
        </p:nvSpPr>
        <p:spPr/>
        <p:txBody>
          <a:bodyPr/>
          <a:lstStyle>
            <a:lvl1pPr>
              <a:defRPr/>
            </a:lvl1pPr>
          </a:lstStyle>
          <a:p>
            <a:pPr>
              <a:defRPr/>
            </a:pPr>
            <a:fld id="{6C1C06B1-5126-49E3-AA19-AC275F8BD79D}" type="datetime4">
              <a:rPr lang="en-US"/>
              <a:pPr>
                <a:defRPr/>
              </a:pPr>
              <a:t>September 10, 2020</a:t>
            </a:fld>
            <a:endParaRPr lang="en-US"/>
          </a:p>
        </p:txBody>
      </p:sp>
      <p:sp>
        <p:nvSpPr>
          <p:cNvPr id="7" name="Slide Number Placeholder 11"/>
          <p:cNvSpPr>
            <a:spLocks noGrp="1"/>
          </p:cNvSpPr>
          <p:nvPr>
            <p:ph type="sldNum" sz="quarter" idx="13"/>
          </p:nvPr>
        </p:nvSpPr>
        <p:spPr/>
        <p:txBody>
          <a:bodyPr/>
          <a:lstStyle>
            <a:lvl1pPr>
              <a:defRPr/>
            </a:lvl1pPr>
          </a:lstStyle>
          <a:p>
            <a:pPr>
              <a:defRPr/>
            </a:pPr>
            <a:fld id="{198215EF-9987-4A67-A2C0-11767D128664}" type="slidenum">
              <a:rPr lang="en-US"/>
              <a:pPr>
                <a:defRPr/>
              </a:pPr>
              <a:t>‹#›</a:t>
            </a:fld>
            <a:endParaRPr lang="en-US" dirty="0"/>
          </a:p>
        </p:txBody>
      </p:sp>
      <p:sp>
        <p:nvSpPr>
          <p:cNvPr id="11" name="Footer Placeholder 12"/>
          <p:cNvSpPr>
            <a:spLocks noGrp="1"/>
          </p:cNvSpPr>
          <p:nvPr>
            <p:ph type="ftr" sz="quarter" idx="14"/>
          </p:nvPr>
        </p:nvSpPr>
        <p:spPr/>
        <p:txBody>
          <a:bodyPr/>
          <a:lstStyle>
            <a:lvl1pPr>
              <a:defRPr/>
            </a:lvl1pPr>
          </a:lstStyle>
          <a:p>
            <a:pPr>
              <a:defRPr/>
            </a:pPr>
            <a:endParaRPr lang="en-US"/>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 column w/bullets">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1371600"/>
            <a:ext cx="4005072" cy="4343400"/>
          </a:xfrm>
        </p:spPr>
        <p:txBody>
          <a:bodyPr/>
          <a:lstStyle>
            <a:lvl1pPr marL="228600" indent="-228600">
              <a:buFont typeface="Arial"/>
              <a:buChar char="•"/>
              <a:defRPr sz="2400"/>
            </a:lvl1pPr>
            <a:lvl2pPr marL="457200" indent="-228600">
              <a:buFont typeface="Arial"/>
              <a:buChar char="•"/>
              <a:defRPr sz="2000"/>
            </a:lvl2pPr>
            <a:lvl3pPr marL="685800" indent="-228600">
              <a:buFont typeface="Arial"/>
              <a:buChar char="•"/>
              <a:defRPr/>
            </a:lvl3pPr>
            <a:lvl4pPr marL="914400" indent="-228600">
              <a:buFont typeface="Arial"/>
              <a:buChar char="•"/>
              <a:defRPr/>
            </a:lvl4pPr>
            <a:lvl5pPr marL="1143000" indent="-228600">
              <a:buFont typeface="Arial"/>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2"/>
          <p:cNvSpPr>
            <a:spLocks noGrp="1"/>
          </p:cNvSpPr>
          <p:nvPr>
            <p:ph idx="10"/>
          </p:nvPr>
        </p:nvSpPr>
        <p:spPr>
          <a:xfrm>
            <a:off x="4690872" y="1371600"/>
            <a:ext cx="4005072" cy="4343400"/>
          </a:xfrm>
        </p:spPr>
        <p:txBody>
          <a:bodyPr/>
          <a:lstStyle>
            <a:lvl1pPr marL="228600" indent="-228600">
              <a:buFont typeface="Arial"/>
              <a:buChar char="•"/>
              <a:defRPr sz="2400"/>
            </a:lvl1pPr>
            <a:lvl2pPr marL="457200" indent="-228600">
              <a:buFont typeface="Arial"/>
              <a:buChar char="•"/>
              <a:defRPr sz="2000"/>
            </a:lvl2pPr>
            <a:lvl3pPr marL="685800" indent="-228600">
              <a:buFont typeface="Arial"/>
              <a:buChar char="•"/>
              <a:defRPr/>
            </a:lvl3pPr>
            <a:lvl4pPr marL="914400" indent="-228600">
              <a:buFont typeface="Arial"/>
              <a:buChar char="•"/>
              <a:defRPr/>
            </a:lvl4pPr>
            <a:lvl5pPr marL="1143000" indent="-228600">
              <a:buFont typeface="Arial"/>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1"/>
          <p:cNvSpPr>
            <a:spLocks noGrp="1"/>
          </p:cNvSpPr>
          <p:nvPr>
            <p:ph type="title"/>
          </p:nvPr>
        </p:nvSpPr>
        <p:spPr>
          <a:xfrm>
            <a:off x="457200" y="457200"/>
            <a:ext cx="8229600" cy="685800"/>
          </a:xfrm>
        </p:spPr>
        <p:txBody>
          <a:bodyPr/>
          <a:lstStyle/>
          <a:p>
            <a:r>
              <a:rPr lang="en-US"/>
              <a:t>Click to edit Master title style</a:t>
            </a:r>
            <a:endParaRPr lang="en-US" dirty="0"/>
          </a:p>
        </p:txBody>
      </p:sp>
      <p:sp>
        <p:nvSpPr>
          <p:cNvPr id="7" name="Date Placeholder 6"/>
          <p:cNvSpPr>
            <a:spLocks noGrp="1"/>
          </p:cNvSpPr>
          <p:nvPr>
            <p:ph type="dt" sz="half" idx="11"/>
          </p:nvPr>
        </p:nvSpPr>
        <p:spPr/>
        <p:txBody>
          <a:bodyPr/>
          <a:lstStyle>
            <a:lvl1pPr>
              <a:defRPr/>
            </a:lvl1pPr>
          </a:lstStyle>
          <a:p>
            <a:pPr>
              <a:defRPr/>
            </a:pPr>
            <a:fld id="{D39A2234-6131-4A3E-A1D8-7C12CBB50F6D}" type="datetime4">
              <a:rPr lang="en-US"/>
              <a:pPr>
                <a:defRPr/>
              </a:pPr>
              <a:t>September 10, 2020</a:t>
            </a:fld>
            <a:endParaRPr lang="en-US"/>
          </a:p>
        </p:txBody>
      </p:sp>
      <p:sp>
        <p:nvSpPr>
          <p:cNvPr id="8" name="Slide Number Placeholder 7"/>
          <p:cNvSpPr>
            <a:spLocks noGrp="1"/>
          </p:cNvSpPr>
          <p:nvPr>
            <p:ph type="sldNum" sz="quarter" idx="12"/>
          </p:nvPr>
        </p:nvSpPr>
        <p:spPr/>
        <p:txBody>
          <a:bodyPr/>
          <a:lstStyle>
            <a:lvl1pPr>
              <a:defRPr/>
            </a:lvl1pPr>
          </a:lstStyle>
          <a:p>
            <a:pPr>
              <a:defRPr/>
            </a:pPr>
            <a:fld id="{4800810C-E0FA-42D2-B2DA-8E97D800E000}" type="slidenum">
              <a:rPr lang="en-US"/>
              <a:pPr>
                <a:defRPr/>
              </a:pPr>
              <a:t>‹#›</a:t>
            </a:fld>
            <a:endParaRPr lang="en-US" dirty="0"/>
          </a:p>
        </p:txBody>
      </p:sp>
      <p:sp>
        <p:nvSpPr>
          <p:cNvPr id="9" name="Footer Placeholder 8"/>
          <p:cNvSpPr>
            <a:spLocks noGrp="1"/>
          </p:cNvSpPr>
          <p:nvPr>
            <p:ph type="ftr" sz="quarter" idx="13"/>
          </p:nvPr>
        </p:nvSpPr>
        <p:spPr/>
        <p:txBody>
          <a:bodyPr/>
          <a:lstStyle>
            <a:lvl1pPr>
              <a:defRPr/>
            </a:lvl1pPr>
          </a:lstStyle>
          <a:p>
            <a:pPr>
              <a:defRPr/>
            </a:pPr>
            <a:endParaRPr lang="en-US"/>
          </a:p>
        </p:txBody>
      </p:sp>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column no bullets">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4005072" cy="4343400"/>
          </a:xfrm>
        </p:spPr>
        <p:txBody>
          <a:bodyPr/>
          <a:lstStyle>
            <a:lvl1pPr marL="0" algn="l">
              <a:buFontTx/>
              <a:buNone/>
              <a:defRPr sz="2400"/>
            </a:lvl1pPr>
            <a:lvl2pPr marL="0">
              <a:buFontTx/>
              <a:buNone/>
              <a:defRPr sz="2000"/>
            </a:lvl2pPr>
            <a:lvl3pPr marL="0">
              <a:buFontTx/>
              <a:buNone/>
              <a:defRPr/>
            </a:lvl3pPr>
            <a:lvl4pPr marL="0">
              <a:buFontTx/>
              <a:buNone/>
              <a:defRPr/>
            </a:lvl4pPr>
            <a:lvl5pPr marL="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2"/>
          <p:cNvSpPr>
            <a:spLocks noGrp="1"/>
          </p:cNvSpPr>
          <p:nvPr>
            <p:ph idx="10"/>
          </p:nvPr>
        </p:nvSpPr>
        <p:spPr>
          <a:xfrm>
            <a:off x="4690872" y="1371600"/>
            <a:ext cx="4005072" cy="4343400"/>
          </a:xfrm>
        </p:spPr>
        <p:txBody>
          <a:bodyPr/>
          <a:lstStyle>
            <a:lvl1pPr marL="0" algn="l">
              <a:buFontTx/>
              <a:buNone/>
              <a:defRPr sz="2400"/>
            </a:lvl1pPr>
            <a:lvl2pPr marL="0">
              <a:buFontTx/>
              <a:buNone/>
              <a:defRPr sz="2000"/>
            </a:lvl2pPr>
            <a:lvl3pPr marL="0">
              <a:buFontTx/>
              <a:buNone/>
              <a:defRPr/>
            </a:lvl3pPr>
            <a:lvl4pPr marL="0">
              <a:buFontTx/>
              <a:buNone/>
              <a:defRPr/>
            </a:lvl4pPr>
            <a:lvl5pPr marL="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1"/>
          <p:cNvSpPr>
            <a:spLocks noGrp="1"/>
          </p:cNvSpPr>
          <p:nvPr>
            <p:ph type="title"/>
          </p:nvPr>
        </p:nvSpPr>
        <p:spPr>
          <a:xfrm>
            <a:off x="457200" y="457200"/>
            <a:ext cx="8229600" cy="685800"/>
          </a:xfrm>
        </p:spPr>
        <p:txBody>
          <a:bodyPr/>
          <a:lstStyle/>
          <a:p>
            <a:r>
              <a:rPr lang="en-US"/>
              <a:t>Click to edit Master title style</a:t>
            </a:r>
            <a:endParaRPr lang="en-US" dirty="0"/>
          </a:p>
        </p:txBody>
      </p:sp>
      <p:sp>
        <p:nvSpPr>
          <p:cNvPr id="5" name="Date Placeholder 5"/>
          <p:cNvSpPr>
            <a:spLocks noGrp="1"/>
          </p:cNvSpPr>
          <p:nvPr>
            <p:ph type="dt" sz="half" idx="11"/>
          </p:nvPr>
        </p:nvSpPr>
        <p:spPr/>
        <p:txBody>
          <a:bodyPr/>
          <a:lstStyle>
            <a:lvl1pPr>
              <a:defRPr/>
            </a:lvl1pPr>
          </a:lstStyle>
          <a:p>
            <a:pPr>
              <a:defRPr/>
            </a:pPr>
            <a:fld id="{7CA43C7B-55A5-4B4E-A65D-FD835B0F7CF1}" type="datetime4">
              <a:rPr lang="en-US"/>
              <a:pPr>
                <a:defRPr/>
              </a:pPr>
              <a:t>September 10, 2020</a:t>
            </a:fld>
            <a:endParaRPr lang="en-US"/>
          </a:p>
        </p:txBody>
      </p:sp>
      <p:sp>
        <p:nvSpPr>
          <p:cNvPr id="6" name="Slide Number Placeholder 6"/>
          <p:cNvSpPr>
            <a:spLocks noGrp="1"/>
          </p:cNvSpPr>
          <p:nvPr>
            <p:ph type="sldNum" sz="quarter" idx="12"/>
          </p:nvPr>
        </p:nvSpPr>
        <p:spPr/>
        <p:txBody>
          <a:bodyPr/>
          <a:lstStyle>
            <a:lvl1pPr>
              <a:defRPr/>
            </a:lvl1pPr>
          </a:lstStyle>
          <a:p>
            <a:pPr>
              <a:defRPr/>
            </a:pPr>
            <a:fld id="{24A0D5A7-984E-4FDB-A698-22DDE5774092}" type="slidenum">
              <a:rPr lang="en-US"/>
              <a:pPr>
                <a:defRPr/>
              </a:pPr>
              <a:t>‹#›</a:t>
            </a:fld>
            <a:endParaRPr lang="en-US" dirty="0"/>
          </a:p>
        </p:txBody>
      </p:sp>
      <p:sp>
        <p:nvSpPr>
          <p:cNvPr id="7" name="Footer Placeholder 9"/>
          <p:cNvSpPr>
            <a:spLocks noGrp="1"/>
          </p:cNvSpPr>
          <p:nvPr>
            <p:ph type="ftr" sz="quarter" idx="13"/>
          </p:nvPr>
        </p:nvSpPr>
        <p:spPr/>
        <p:txBody>
          <a:bodyPr/>
          <a:lstStyle>
            <a:lvl1pPr>
              <a:defRPr/>
            </a:lvl1pPr>
          </a:lstStyle>
          <a:p>
            <a:pPr>
              <a:defRPr/>
            </a:pPr>
            <a:endParaRPr lang="en-US"/>
          </a:p>
        </p:txBody>
      </p:sp>
    </p:spTree>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column w/number">
    <p:spTree>
      <p:nvGrpSpPr>
        <p:cNvPr id="1" name=""/>
        <p:cNvGrpSpPr/>
        <p:nvPr/>
      </p:nvGrpSpPr>
      <p:grpSpPr>
        <a:xfrm>
          <a:off x="0" y="0"/>
          <a:ext cx="0" cy="0"/>
          <a:chOff x="0" y="0"/>
          <a:chExt cx="0" cy="0"/>
        </a:xfrm>
      </p:grpSpPr>
      <p:sp>
        <p:nvSpPr>
          <p:cNvPr id="5" name="Content Placeholder 2"/>
          <p:cNvSpPr>
            <a:spLocks noGrp="1"/>
          </p:cNvSpPr>
          <p:nvPr>
            <p:ph idx="1"/>
          </p:nvPr>
        </p:nvSpPr>
        <p:spPr>
          <a:xfrm>
            <a:off x="457200" y="1371600"/>
            <a:ext cx="4005072" cy="4343400"/>
          </a:xfrm>
        </p:spPr>
        <p:txBody>
          <a:bodyPr/>
          <a:lstStyle>
            <a:lvl1pPr marL="457200" indent="-457200">
              <a:buFont typeface="+mj-lt"/>
              <a:buAutoNum type="arabicPeriod"/>
              <a:defRPr sz="2400"/>
            </a:lvl1pPr>
            <a:lvl2pPr marL="682625" indent="-230188">
              <a:buFont typeface="Arial"/>
              <a:buChar char="•"/>
              <a:defRPr sz="2000"/>
            </a:lvl2pPr>
            <a:lvl3pPr marL="920750" indent="-228600">
              <a:buFont typeface="Arial"/>
              <a:buChar char="•"/>
              <a:defRPr/>
            </a:lvl3pPr>
            <a:lvl4pPr marL="1138238" indent="-228600">
              <a:defRPr/>
            </a:lvl4pPr>
            <a:lvl5pPr marL="1377950" indent="-2286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idx="10"/>
          </p:nvPr>
        </p:nvSpPr>
        <p:spPr>
          <a:xfrm>
            <a:off x="4690872" y="1371600"/>
            <a:ext cx="4005072" cy="4343400"/>
          </a:xfrm>
        </p:spPr>
        <p:txBody>
          <a:bodyPr/>
          <a:lstStyle>
            <a:lvl1pPr marL="457200" indent="-457200">
              <a:buFont typeface="+mj-lt"/>
              <a:buAutoNum type="arabicPeriod"/>
              <a:defRPr sz="2400"/>
            </a:lvl1pPr>
            <a:lvl2pPr marL="682625" indent="-230188">
              <a:buFont typeface="Arial"/>
              <a:buChar char="•"/>
              <a:defRPr sz="2000"/>
            </a:lvl2pPr>
            <a:lvl3pPr marL="920750" indent="-228600">
              <a:buFont typeface="Arial"/>
              <a:buChar char="•"/>
              <a:defRPr/>
            </a:lvl3pPr>
            <a:lvl4pPr marL="1138238" indent="-228600">
              <a:defRPr/>
            </a:lvl4pPr>
            <a:lvl5pPr marL="1377950" indent="-2286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1"/>
          <p:cNvSpPr>
            <a:spLocks noGrp="1"/>
          </p:cNvSpPr>
          <p:nvPr>
            <p:ph type="title"/>
          </p:nvPr>
        </p:nvSpPr>
        <p:spPr>
          <a:xfrm>
            <a:off x="457200" y="457200"/>
            <a:ext cx="8229600" cy="685800"/>
          </a:xfrm>
        </p:spPr>
        <p:txBody>
          <a:bodyPr/>
          <a:lstStyle/>
          <a:p>
            <a:r>
              <a:rPr lang="en-US"/>
              <a:t>Click to edit Master title style</a:t>
            </a:r>
            <a:endParaRPr lang="en-US" dirty="0"/>
          </a:p>
        </p:txBody>
      </p:sp>
      <p:sp>
        <p:nvSpPr>
          <p:cNvPr id="8" name="Date Placeholder 8"/>
          <p:cNvSpPr>
            <a:spLocks noGrp="1"/>
          </p:cNvSpPr>
          <p:nvPr>
            <p:ph type="dt" sz="half" idx="11"/>
          </p:nvPr>
        </p:nvSpPr>
        <p:spPr/>
        <p:txBody>
          <a:bodyPr/>
          <a:lstStyle>
            <a:lvl1pPr>
              <a:defRPr/>
            </a:lvl1pPr>
          </a:lstStyle>
          <a:p>
            <a:pPr>
              <a:defRPr/>
            </a:pPr>
            <a:fld id="{965EB3C1-ACB8-4945-A312-B8DDD316805D}" type="datetime4">
              <a:rPr lang="en-US"/>
              <a:pPr>
                <a:defRPr/>
              </a:pPr>
              <a:t>September 10, 2020</a:t>
            </a:fld>
            <a:endParaRPr lang="en-US"/>
          </a:p>
        </p:txBody>
      </p:sp>
      <p:sp>
        <p:nvSpPr>
          <p:cNvPr id="9" name="Slide Number Placeholder 9"/>
          <p:cNvSpPr>
            <a:spLocks noGrp="1"/>
          </p:cNvSpPr>
          <p:nvPr>
            <p:ph type="sldNum" sz="quarter" idx="12"/>
          </p:nvPr>
        </p:nvSpPr>
        <p:spPr/>
        <p:txBody>
          <a:bodyPr/>
          <a:lstStyle>
            <a:lvl1pPr>
              <a:defRPr/>
            </a:lvl1pPr>
          </a:lstStyle>
          <a:p>
            <a:pPr>
              <a:defRPr/>
            </a:pPr>
            <a:fld id="{36E7D2A2-0852-40F0-BE59-BDE0082EA152}" type="slidenum">
              <a:rPr lang="en-US"/>
              <a:pPr>
                <a:defRPr/>
              </a:pPr>
              <a:t>‹#›</a:t>
            </a:fld>
            <a:endParaRPr lang="en-US" dirty="0"/>
          </a:p>
        </p:txBody>
      </p:sp>
      <p:sp>
        <p:nvSpPr>
          <p:cNvPr id="10" name="Footer Placeholder 10"/>
          <p:cNvSpPr>
            <a:spLocks noGrp="1"/>
          </p:cNvSpPr>
          <p:nvPr>
            <p:ph type="ftr" sz="quarter" idx="13"/>
          </p:nvPr>
        </p:nvSpPr>
        <p:spPr/>
        <p:txBody>
          <a:bodyPr/>
          <a:lstStyle>
            <a:lvl1pPr>
              <a:defRPr/>
            </a:lvl1pPr>
          </a:lstStyle>
          <a:p>
            <a:pPr>
              <a:defRPr/>
            </a:pPr>
            <a:endParaRPr lang="en-US"/>
          </a:p>
        </p:txBody>
      </p:sp>
    </p:spTree>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2"/>
          <p:cNvSpPr>
            <a:spLocks noGrp="1"/>
          </p:cNvSpPr>
          <p:nvPr>
            <p:ph type="dt" sz="half" idx="10"/>
          </p:nvPr>
        </p:nvSpPr>
        <p:spPr/>
        <p:txBody>
          <a:bodyPr/>
          <a:lstStyle>
            <a:lvl1pPr>
              <a:defRPr/>
            </a:lvl1pPr>
          </a:lstStyle>
          <a:p>
            <a:pPr>
              <a:defRPr/>
            </a:pPr>
            <a:fld id="{4126FDBD-C4C1-4278-8C63-0CAFC10A8C48}" type="datetime4">
              <a:rPr lang="en-US"/>
              <a:pPr>
                <a:defRPr/>
              </a:pPr>
              <a:t>September 10, 2020</a:t>
            </a:fld>
            <a:endParaRPr lang="en-US"/>
          </a:p>
        </p:txBody>
      </p:sp>
      <p:sp>
        <p:nvSpPr>
          <p:cNvPr id="3" name="Slide Number Placeholder 4"/>
          <p:cNvSpPr>
            <a:spLocks noGrp="1"/>
          </p:cNvSpPr>
          <p:nvPr>
            <p:ph type="sldNum" sz="quarter" idx="11"/>
          </p:nvPr>
        </p:nvSpPr>
        <p:spPr/>
        <p:txBody>
          <a:bodyPr/>
          <a:lstStyle>
            <a:lvl1pPr>
              <a:defRPr/>
            </a:lvl1pPr>
          </a:lstStyle>
          <a:p>
            <a:pPr>
              <a:defRPr/>
            </a:pPr>
            <a:fld id="{CD182342-9872-4EE5-9FD0-CECC65C6AE4E}" type="slidenum">
              <a:rPr lang="en-US"/>
              <a:pPr>
                <a:defRPr/>
              </a:pPr>
              <a:t>‹#›</a:t>
            </a:fld>
            <a:endParaRPr lang="en-US" dirty="0"/>
          </a:p>
        </p:txBody>
      </p:sp>
      <p:sp>
        <p:nvSpPr>
          <p:cNvPr id="4" name="Footer Placeholder 5"/>
          <p:cNvSpPr>
            <a:spLocks noGrp="1"/>
          </p:cNvSpPr>
          <p:nvPr>
            <p:ph type="ftr" sz="quarter" idx="12"/>
          </p:nvPr>
        </p:nvSpPr>
        <p:spPr/>
        <p:txBody>
          <a:bodyPr/>
          <a:lstStyle>
            <a:lvl1pPr>
              <a:defRPr/>
            </a:lvl1pPr>
          </a:lstStyle>
          <a:p>
            <a:pPr>
              <a:defRPr/>
            </a:pPr>
            <a:endParaRPr lang="en-US"/>
          </a:p>
        </p:txBody>
      </p:sp>
    </p:spTree>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Layout No Tag">
    <p:spTree>
      <p:nvGrpSpPr>
        <p:cNvPr id="1" name=""/>
        <p:cNvGrpSpPr/>
        <p:nvPr/>
      </p:nvGrpSpPr>
      <p:grpSpPr>
        <a:xfrm>
          <a:off x="0" y="0"/>
          <a:ext cx="0" cy="0"/>
          <a:chOff x="0" y="0"/>
          <a:chExt cx="0" cy="0"/>
        </a:xfrm>
      </p:grpSpPr>
      <p:sp>
        <p:nvSpPr>
          <p:cNvPr id="2" name="Footer Placeholder 10"/>
          <p:cNvSpPr>
            <a:spLocks noGrp="1"/>
          </p:cNvSpPr>
          <p:nvPr>
            <p:ph type="ftr" sz="quarter" idx="10"/>
          </p:nvPr>
        </p:nvSpPr>
        <p:spPr/>
        <p:txBody>
          <a:bodyPr/>
          <a:lstStyle>
            <a:lvl1pPr>
              <a:defRPr/>
            </a:lvl1pPr>
          </a:lstStyle>
          <a:p>
            <a:pPr>
              <a:defRPr/>
            </a:pPr>
            <a:endParaRPr lang="en-US"/>
          </a:p>
        </p:txBody>
      </p:sp>
      <p:sp>
        <p:nvSpPr>
          <p:cNvPr id="3" name="Date Placeholder 11"/>
          <p:cNvSpPr>
            <a:spLocks noGrp="1"/>
          </p:cNvSpPr>
          <p:nvPr>
            <p:ph type="dt" sz="half" idx="11"/>
          </p:nvPr>
        </p:nvSpPr>
        <p:spPr/>
        <p:txBody>
          <a:bodyPr/>
          <a:lstStyle>
            <a:lvl1pPr>
              <a:defRPr/>
            </a:lvl1pPr>
          </a:lstStyle>
          <a:p>
            <a:pPr>
              <a:defRPr/>
            </a:pPr>
            <a:fld id="{5E389807-B3F3-44C7-AB52-395D97A9D647}" type="datetime4">
              <a:rPr lang="en-US"/>
              <a:pPr>
                <a:defRPr/>
              </a:pPr>
              <a:t>September 10, 2020</a:t>
            </a:fld>
            <a:endParaRPr lang="en-US" dirty="0"/>
          </a:p>
        </p:txBody>
      </p:sp>
      <p:sp>
        <p:nvSpPr>
          <p:cNvPr id="4" name="Slide Number Placeholder 12"/>
          <p:cNvSpPr>
            <a:spLocks noGrp="1"/>
          </p:cNvSpPr>
          <p:nvPr>
            <p:ph type="sldNum" sz="quarter" idx="12"/>
          </p:nvPr>
        </p:nvSpPr>
        <p:spPr/>
        <p:txBody>
          <a:bodyPr/>
          <a:lstStyle>
            <a:lvl1pPr>
              <a:defRPr/>
            </a:lvl1pPr>
          </a:lstStyle>
          <a:p>
            <a:pPr>
              <a:defRPr/>
            </a:pPr>
            <a:fld id="{F6B782CE-B6D2-41B6-8211-96B64503C21D}" type="slidenum">
              <a:rPr lang="en-US"/>
              <a:pPr>
                <a:defRPr/>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30E2307-1E40-4E12-8716-25BFDA8E7013}" type="datetime1">
              <a:rPr lang="en-US" smtClean="0"/>
              <a:pPr/>
              <a:t>9/10/2020</a:t>
            </a:fld>
            <a:endParaRPr lang="en-US"/>
          </a:p>
        </p:txBody>
      </p:sp>
      <p:sp>
        <p:nvSpPr>
          <p:cNvPr id="5" name="Footer Placeholder 4"/>
          <p:cNvSpPr>
            <a:spLocks noGrp="1"/>
          </p:cNvSpPr>
          <p:nvPr>
            <p:ph type="ftr" sz="quarter" idx="11"/>
          </p:nvPr>
        </p:nvSpPr>
        <p:spPr/>
        <p:txBody>
          <a:bodyPr/>
          <a:lstStyle/>
          <a:p>
            <a:r>
              <a:rPr lang="en-US" dirty="0"/>
              <a:t>INTERNATIONAL PLANNED PARENTHOOD FEDERATION | HUMANITARIAN</a:t>
            </a:r>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sp>
        <p:nvSpPr>
          <p:cNvPr id="9" name="Text Placeholder 8"/>
          <p:cNvSpPr>
            <a:spLocks noGrp="1"/>
          </p:cNvSpPr>
          <p:nvPr>
            <p:ph type="body" sz="quarter" idx="13"/>
          </p:nvPr>
        </p:nvSpPr>
        <p:spPr>
          <a:xfrm>
            <a:off x="457199" y="1949807"/>
            <a:ext cx="8229601" cy="4168996"/>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itle 1"/>
          <p:cNvSpPr>
            <a:spLocks noGrp="1"/>
          </p:cNvSpPr>
          <p:nvPr>
            <p:ph type="title"/>
          </p:nvPr>
        </p:nvSpPr>
        <p:spPr>
          <a:xfrm>
            <a:off x="457200" y="719213"/>
            <a:ext cx="8229600" cy="1143000"/>
          </a:xfrm>
        </p:spPr>
        <p:txBody>
          <a:bodyPr/>
          <a:lstStyle/>
          <a:p>
            <a:r>
              <a:rPr lang="en-GB"/>
              <a:t>Click to edit Master title style</a:t>
            </a:r>
            <a:endParaRPr lang="en-US"/>
          </a:p>
        </p:txBody>
      </p:sp>
    </p:spTree>
    <p:extLst>
      <p:ext uri="{BB962C8B-B14F-4D97-AF65-F5344CB8AC3E}">
        <p14:creationId xmlns:p14="http://schemas.microsoft.com/office/powerpoint/2010/main" val="35982982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26F5A-B92D-47FF-991D-E8D3B21980E5}"/>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581B96D1-9EEC-478B-87EB-D78D2C80E338}"/>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213F6688-97DA-4AB0-8F17-11272E6F8A54}"/>
              </a:ext>
            </a:extLst>
          </p:cNvPr>
          <p:cNvSpPr>
            <a:spLocks noGrp="1"/>
          </p:cNvSpPr>
          <p:nvPr>
            <p:ph type="dt" sz="half" idx="10"/>
          </p:nvPr>
        </p:nvSpPr>
        <p:spPr/>
        <p:txBody>
          <a:bodyPr/>
          <a:lstStyle/>
          <a:p>
            <a:fld id="{8C1F576D-E6B3-43DD-A473-A40DF0160460}" type="datetimeFigureOut">
              <a:rPr lang="en-US" smtClean="0"/>
              <a:t>9/10/2020</a:t>
            </a:fld>
            <a:endParaRPr lang="en-US"/>
          </a:p>
        </p:txBody>
      </p:sp>
      <p:sp>
        <p:nvSpPr>
          <p:cNvPr id="5" name="Footer Placeholder 4">
            <a:extLst>
              <a:ext uri="{FF2B5EF4-FFF2-40B4-BE49-F238E27FC236}">
                <a16:creationId xmlns:a16="http://schemas.microsoft.com/office/drawing/2014/main" id="{B36EFAFF-7660-44FE-9797-AC1ADF85B4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E5031E-48CD-4821-9D91-EA4B6D4E0CC9}"/>
              </a:ext>
            </a:extLst>
          </p:cNvPr>
          <p:cNvSpPr>
            <a:spLocks noGrp="1"/>
          </p:cNvSpPr>
          <p:nvPr>
            <p:ph type="sldNum" sz="quarter" idx="12"/>
          </p:nvPr>
        </p:nvSpPr>
        <p:spPr/>
        <p:txBody>
          <a:bodyPr/>
          <a:lstStyle/>
          <a:p>
            <a:fld id="{9476B650-3AA2-4B65-841C-6F3A44F38218}" type="slidenum">
              <a:rPr lang="en-US" smtClean="0"/>
              <a:t>‹#›</a:t>
            </a:fld>
            <a:endParaRPr lang="en-US"/>
          </a:p>
        </p:txBody>
      </p:sp>
    </p:spTree>
    <p:extLst>
      <p:ext uri="{BB962C8B-B14F-4D97-AF65-F5344CB8AC3E}">
        <p14:creationId xmlns:p14="http://schemas.microsoft.com/office/powerpoint/2010/main" val="1548286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21"/>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503238"/>
            <a:ext cx="8229600" cy="68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051" name="Rectangle 3"/>
          <p:cNvSpPr>
            <a:spLocks noGrp="1" noChangeArrowheads="1"/>
          </p:cNvSpPr>
          <p:nvPr>
            <p:ph type="body" idx="1"/>
          </p:nvPr>
        </p:nvSpPr>
        <p:spPr bwMode="auto">
          <a:xfrm>
            <a:off x="457200" y="1371600"/>
            <a:ext cx="8229600" cy="4343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a:t>
            </a:r>
          </a:p>
          <a:p>
            <a:pPr lvl="1"/>
            <a:r>
              <a:rPr lang="en-US"/>
              <a:t>Second level</a:t>
            </a:r>
          </a:p>
          <a:p>
            <a:pPr lvl="2"/>
            <a:r>
              <a:rPr lang="en-US"/>
              <a:t>Third level</a:t>
            </a:r>
          </a:p>
          <a:p>
            <a:pPr lvl="3"/>
            <a:r>
              <a:rPr lang="en-US"/>
              <a:t>Fourth level</a:t>
            </a:r>
          </a:p>
          <a:p>
            <a:pPr lvl="4"/>
            <a:r>
              <a:rPr lang="en-US"/>
              <a:t>Fifth level</a:t>
            </a:r>
          </a:p>
        </p:txBody>
      </p:sp>
      <p:sp>
        <p:nvSpPr>
          <p:cNvPr id="11" name="Footer Placeholder 10"/>
          <p:cNvSpPr>
            <a:spLocks noGrp="1"/>
          </p:cNvSpPr>
          <p:nvPr>
            <p:ph type="ftr" sz="quarter" idx="3"/>
          </p:nvPr>
        </p:nvSpPr>
        <p:spPr>
          <a:xfrm>
            <a:off x="457200" y="6505575"/>
            <a:ext cx="2895600" cy="182563"/>
          </a:xfrm>
          <a:prstGeom prst="rect">
            <a:avLst/>
          </a:prstGeom>
        </p:spPr>
        <p:txBody>
          <a:bodyPr vert="horz" lIns="91440" tIns="0" rIns="91440" bIns="0" rtlCol="0" anchor="ctr"/>
          <a:lstStyle>
            <a:lvl1pPr algn="l" fontAlgn="auto">
              <a:spcBef>
                <a:spcPts val="0"/>
              </a:spcBef>
              <a:spcAft>
                <a:spcPts val="0"/>
              </a:spcAft>
              <a:defRPr sz="800" b="0" i="0">
                <a:solidFill>
                  <a:srgbClr val="717171"/>
                </a:solidFill>
                <a:latin typeface="Arial"/>
                <a:cs typeface="Arial"/>
              </a:defRPr>
            </a:lvl1pPr>
          </a:lstStyle>
          <a:p>
            <a:pPr>
              <a:defRPr/>
            </a:pPr>
            <a:endParaRPr lang="en-US"/>
          </a:p>
        </p:txBody>
      </p:sp>
      <p:sp>
        <p:nvSpPr>
          <p:cNvPr id="12" name="Date Placeholder 11"/>
          <p:cNvSpPr>
            <a:spLocks noGrp="1"/>
          </p:cNvSpPr>
          <p:nvPr>
            <p:ph type="dt" sz="half" idx="2"/>
          </p:nvPr>
        </p:nvSpPr>
        <p:spPr>
          <a:xfrm>
            <a:off x="457200" y="6321425"/>
            <a:ext cx="1828800" cy="184150"/>
          </a:xfrm>
          <a:prstGeom prst="rect">
            <a:avLst/>
          </a:prstGeom>
        </p:spPr>
        <p:txBody>
          <a:bodyPr vert="horz" lIns="91440" tIns="0" rIns="91440" bIns="0" rtlCol="0" anchor="ctr"/>
          <a:lstStyle>
            <a:lvl1pPr algn="l" fontAlgn="auto">
              <a:spcBef>
                <a:spcPts val="0"/>
              </a:spcBef>
              <a:spcAft>
                <a:spcPts val="0"/>
              </a:spcAft>
              <a:defRPr sz="800" b="0" i="0">
                <a:solidFill>
                  <a:srgbClr val="717171"/>
                </a:solidFill>
                <a:latin typeface="Arial"/>
                <a:cs typeface="Arial"/>
              </a:defRPr>
            </a:lvl1pPr>
          </a:lstStyle>
          <a:p>
            <a:pPr>
              <a:defRPr/>
            </a:pPr>
            <a:fld id="{F43730C4-00A1-482E-847B-29054891D285}" type="datetime4">
              <a:rPr lang="en-US"/>
              <a:pPr>
                <a:defRPr/>
              </a:pPr>
              <a:t>September 10, 2020</a:t>
            </a:fld>
            <a:endParaRPr lang="en-US" dirty="0"/>
          </a:p>
        </p:txBody>
      </p:sp>
      <p:sp>
        <p:nvSpPr>
          <p:cNvPr id="13" name="Slide Number Placeholder 12"/>
          <p:cNvSpPr>
            <a:spLocks noGrp="1"/>
          </p:cNvSpPr>
          <p:nvPr>
            <p:ph type="sldNum" sz="quarter" idx="4"/>
          </p:nvPr>
        </p:nvSpPr>
        <p:spPr>
          <a:xfrm>
            <a:off x="457200" y="6140450"/>
            <a:ext cx="365125" cy="184150"/>
          </a:xfrm>
          <a:prstGeom prst="rect">
            <a:avLst/>
          </a:prstGeom>
        </p:spPr>
        <p:txBody>
          <a:bodyPr vert="horz" lIns="91440" tIns="0" rIns="0" bIns="0" rtlCol="0" anchor="t" anchorCtr="0"/>
          <a:lstStyle>
            <a:lvl1pPr algn="l" fontAlgn="auto">
              <a:spcBef>
                <a:spcPts val="0"/>
              </a:spcBef>
              <a:spcAft>
                <a:spcPts val="0"/>
              </a:spcAft>
              <a:defRPr sz="800" b="0" i="0">
                <a:solidFill>
                  <a:srgbClr val="717171"/>
                </a:solidFill>
                <a:latin typeface="Arial"/>
                <a:cs typeface="Arial"/>
              </a:defRPr>
            </a:lvl1pPr>
          </a:lstStyle>
          <a:p>
            <a:pPr>
              <a:defRPr/>
            </a:pPr>
            <a:fld id="{28E40877-C0E6-480D-B9D8-88F2E8C1B9E9}" type="slidenum">
              <a:rPr lang="en-US"/>
              <a:pPr>
                <a:defRPr/>
              </a:pPr>
              <a:t>‹#›</a:t>
            </a:fld>
            <a:endParaRPr lang="en-US" dirty="0"/>
          </a:p>
        </p:txBody>
      </p:sp>
      <p:pic>
        <p:nvPicPr>
          <p:cNvPr id="2055" name="Picture 7" descr="CARE_VERT_1c_REV.png"/>
          <p:cNvPicPr>
            <a:picLocks noChangeAspect="1"/>
          </p:cNvPicPr>
          <p:nvPr/>
        </p:nvPicPr>
        <p:blipFill>
          <a:blip r:embed="rId22"/>
          <a:srcRect/>
          <a:stretch>
            <a:fillRect/>
          </a:stretch>
        </p:blipFill>
        <p:spPr bwMode="auto">
          <a:xfrm>
            <a:off x="8326438" y="168275"/>
            <a:ext cx="536575" cy="669925"/>
          </a:xfrm>
          <a:prstGeom prst="rect">
            <a:avLst/>
          </a:prstGeom>
          <a:noFill/>
          <a:ln w="9525">
            <a:noFill/>
            <a:miter lim="800000"/>
            <a:headEnd/>
            <a:tailEnd/>
          </a:ln>
        </p:spPr>
      </p:pic>
      <p:sp>
        <p:nvSpPr>
          <p:cNvPr id="9" name="TextBox 8"/>
          <p:cNvSpPr txBox="1"/>
          <p:nvPr/>
        </p:nvSpPr>
        <p:spPr>
          <a:xfrm>
            <a:off x="9339263" y="615950"/>
            <a:ext cx="184150" cy="369888"/>
          </a:xfrm>
          <a:prstGeom prst="rect">
            <a:avLst/>
          </a:prstGeom>
          <a:noFill/>
        </p:spPr>
        <p:txBody>
          <a:bodyPr wrap="none">
            <a:spAutoFit/>
          </a:bodyPr>
          <a:lstStyle/>
          <a:p>
            <a:pPr fontAlgn="auto">
              <a:spcBef>
                <a:spcPts val="0"/>
              </a:spcBef>
              <a:spcAft>
                <a:spcPts val="0"/>
              </a:spcAft>
              <a:defRPr/>
            </a:pPr>
            <a:endParaRPr lang="en-US" dirty="0">
              <a:latin typeface="+mn-lt"/>
            </a:endParaRPr>
          </a:p>
        </p:txBody>
      </p:sp>
    </p:spTree>
  </p:cSld>
  <p:clrMap bg1="dk1" tx1="lt1" bg2="dk2" tx2="lt2" accent1="accent1" accent2="accent2" accent3="accent3" accent4="accent4" accent5="accent5" accent6="accent6" hlink="hlink" folHlink="folHlink"/>
  <p:sldLayoutIdLst>
    <p:sldLayoutId id="2147484062" r:id="rId1"/>
    <p:sldLayoutId id="2147484063" r:id="rId2"/>
    <p:sldLayoutId id="2147484064" r:id="rId3"/>
    <p:sldLayoutId id="2147484065" r:id="rId4"/>
    <p:sldLayoutId id="2147484066" r:id="rId5"/>
    <p:sldLayoutId id="2147484067" r:id="rId6"/>
    <p:sldLayoutId id="2147484068" r:id="rId7"/>
    <p:sldLayoutId id="2147484069" r:id="rId8"/>
    <p:sldLayoutId id="2147484070" r:id="rId9"/>
    <p:sldLayoutId id="2147484071" r:id="rId10"/>
    <p:sldLayoutId id="2147484072" r:id="rId11"/>
    <p:sldLayoutId id="2147484073" r:id="rId12"/>
    <p:sldLayoutId id="2147484074" r:id="rId13"/>
    <p:sldLayoutId id="2147484075" r:id="rId14"/>
    <p:sldLayoutId id="2147484076" r:id="rId15"/>
    <p:sldLayoutId id="2147484077" r:id="rId16"/>
    <p:sldLayoutId id="2147484061" r:id="rId17"/>
    <p:sldLayoutId id="2147484079" r:id="rId18"/>
    <p:sldLayoutId id="2147484080" r:id="rId19"/>
  </p:sldLayoutIdLst>
  <p:hf hdr="0" ftr="0"/>
  <p:txStyles>
    <p:titleStyle>
      <a:lvl1pPr algn="l" rtl="0" eaLnBrk="0" fontAlgn="base" hangingPunct="0">
        <a:spcBef>
          <a:spcPct val="0"/>
        </a:spcBef>
        <a:spcAft>
          <a:spcPct val="0"/>
        </a:spcAft>
        <a:defRPr lang="en-US" sz="2400" b="1" kern="1200" dirty="0">
          <a:solidFill>
            <a:srgbClr val="FFFFFF"/>
          </a:solidFill>
          <a:latin typeface="Arial"/>
          <a:ea typeface="+mn-ea"/>
          <a:cs typeface="Arial"/>
        </a:defRPr>
      </a:lvl1pPr>
      <a:lvl2pPr algn="l" rtl="0" eaLnBrk="0" fontAlgn="base" hangingPunct="0">
        <a:spcBef>
          <a:spcPct val="0"/>
        </a:spcBef>
        <a:spcAft>
          <a:spcPct val="0"/>
        </a:spcAft>
        <a:defRPr sz="2400" b="1">
          <a:solidFill>
            <a:srgbClr val="FFFFFF"/>
          </a:solidFill>
          <a:effectLst>
            <a:outerShdw blurRad="38100" dist="38100" dir="2700000" algn="tl">
              <a:srgbClr val="000000"/>
            </a:outerShdw>
          </a:effectLst>
          <a:latin typeface="Arial" charset="0"/>
          <a:ea typeface="ＭＳ Ｐゴシック" pitchFamily="-96" charset="-128"/>
          <a:cs typeface="Arial" charset="0"/>
        </a:defRPr>
      </a:lvl2pPr>
      <a:lvl3pPr algn="l" rtl="0" eaLnBrk="0" fontAlgn="base" hangingPunct="0">
        <a:spcBef>
          <a:spcPct val="0"/>
        </a:spcBef>
        <a:spcAft>
          <a:spcPct val="0"/>
        </a:spcAft>
        <a:defRPr sz="2400" b="1">
          <a:solidFill>
            <a:srgbClr val="FFFFFF"/>
          </a:solidFill>
          <a:effectLst>
            <a:outerShdw blurRad="38100" dist="38100" dir="2700000" algn="tl">
              <a:srgbClr val="000000"/>
            </a:outerShdw>
          </a:effectLst>
          <a:latin typeface="Arial" charset="0"/>
          <a:ea typeface="ＭＳ Ｐゴシック" pitchFamily="-96" charset="-128"/>
          <a:cs typeface="Arial" charset="0"/>
        </a:defRPr>
      </a:lvl3pPr>
      <a:lvl4pPr algn="l" rtl="0" eaLnBrk="0" fontAlgn="base" hangingPunct="0">
        <a:spcBef>
          <a:spcPct val="0"/>
        </a:spcBef>
        <a:spcAft>
          <a:spcPct val="0"/>
        </a:spcAft>
        <a:defRPr sz="2400" b="1">
          <a:solidFill>
            <a:srgbClr val="FFFFFF"/>
          </a:solidFill>
          <a:effectLst>
            <a:outerShdw blurRad="38100" dist="38100" dir="2700000" algn="tl">
              <a:srgbClr val="000000"/>
            </a:outerShdw>
          </a:effectLst>
          <a:latin typeface="Arial" charset="0"/>
          <a:ea typeface="ＭＳ Ｐゴシック" pitchFamily="-96" charset="-128"/>
          <a:cs typeface="Arial" charset="0"/>
        </a:defRPr>
      </a:lvl4pPr>
      <a:lvl5pPr algn="l" rtl="0" eaLnBrk="0" fontAlgn="base" hangingPunct="0">
        <a:spcBef>
          <a:spcPct val="0"/>
        </a:spcBef>
        <a:spcAft>
          <a:spcPct val="0"/>
        </a:spcAft>
        <a:defRPr sz="2400" b="1">
          <a:solidFill>
            <a:srgbClr val="FFFFFF"/>
          </a:solidFill>
          <a:effectLst>
            <a:outerShdw blurRad="38100" dist="38100" dir="2700000" algn="tl">
              <a:srgbClr val="000000"/>
            </a:outerShdw>
          </a:effectLst>
          <a:latin typeface="Arial" charset="0"/>
          <a:ea typeface="ＭＳ Ｐゴシック" pitchFamily="-96" charset="-128"/>
          <a:cs typeface="Arial" charset="0"/>
        </a:defRPr>
      </a:lvl5pPr>
      <a:lvl6pPr marL="457200" algn="ctr" rtl="0" eaLnBrk="1" fontAlgn="base" hangingPunct="1">
        <a:spcBef>
          <a:spcPct val="0"/>
        </a:spcBef>
        <a:spcAft>
          <a:spcPct val="0"/>
        </a:spcAft>
        <a:defRPr sz="3600">
          <a:solidFill>
            <a:schemeClr val="tx2"/>
          </a:solidFill>
          <a:effectLst>
            <a:outerShdw blurRad="38100" dist="38100" dir="2700000" algn="tl">
              <a:srgbClr val="000000"/>
            </a:outerShdw>
          </a:effectLst>
          <a:latin typeface="Tahoma" pitchFamily="-96" charset="0"/>
          <a:ea typeface="ＭＳ Ｐゴシック" pitchFamily="-96" charset="-128"/>
        </a:defRPr>
      </a:lvl6pPr>
      <a:lvl7pPr marL="914400" algn="ctr" rtl="0" eaLnBrk="1" fontAlgn="base" hangingPunct="1">
        <a:spcBef>
          <a:spcPct val="0"/>
        </a:spcBef>
        <a:spcAft>
          <a:spcPct val="0"/>
        </a:spcAft>
        <a:defRPr sz="3600">
          <a:solidFill>
            <a:schemeClr val="tx2"/>
          </a:solidFill>
          <a:effectLst>
            <a:outerShdw blurRad="38100" dist="38100" dir="2700000" algn="tl">
              <a:srgbClr val="000000"/>
            </a:outerShdw>
          </a:effectLst>
          <a:latin typeface="Tahoma" pitchFamily="-96" charset="0"/>
          <a:ea typeface="ＭＳ Ｐゴシック" pitchFamily="-96" charset="-128"/>
        </a:defRPr>
      </a:lvl7pPr>
      <a:lvl8pPr marL="1371600" algn="ctr" rtl="0" eaLnBrk="1" fontAlgn="base" hangingPunct="1">
        <a:spcBef>
          <a:spcPct val="0"/>
        </a:spcBef>
        <a:spcAft>
          <a:spcPct val="0"/>
        </a:spcAft>
        <a:defRPr sz="3600">
          <a:solidFill>
            <a:schemeClr val="tx2"/>
          </a:solidFill>
          <a:effectLst>
            <a:outerShdw blurRad="38100" dist="38100" dir="2700000" algn="tl">
              <a:srgbClr val="000000"/>
            </a:outerShdw>
          </a:effectLst>
          <a:latin typeface="Tahoma" pitchFamily="-96" charset="0"/>
          <a:ea typeface="ＭＳ Ｐゴシック" pitchFamily="-96" charset="-128"/>
        </a:defRPr>
      </a:lvl8pPr>
      <a:lvl9pPr marL="1828800" algn="ctr" rtl="0" eaLnBrk="1" fontAlgn="base" hangingPunct="1">
        <a:spcBef>
          <a:spcPct val="0"/>
        </a:spcBef>
        <a:spcAft>
          <a:spcPct val="0"/>
        </a:spcAft>
        <a:defRPr sz="3600">
          <a:solidFill>
            <a:schemeClr val="tx2"/>
          </a:solidFill>
          <a:effectLst>
            <a:outerShdw blurRad="38100" dist="38100" dir="2700000" algn="tl">
              <a:srgbClr val="000000"/>
            </a:outerShdw>
          </a:effectLst>
          <a:latin typeface="Tahoma" pitchFamily="-96" charset="0"/>
          <a:ea typeface="ＭＳ Ｐゴシック" pitchFamily="-96" charset="-128"/>
        </a:defRPr>
      </a:lvl9pPr>
    </p:titleStyle>
    <p:bodyStyle>
      <a:lvl1pPr marL="233363" indent="-233363" algn="l" rtl="0" eaLnBrk="0" fontAlgn="base" hangingPunct="0">
        <a:spcBef>
          <a:spcPct val="20000"/>
        </a:spcBef>
        <a:spcAft>
          <a:spcPct val="0"/>
        </a:spcAft>
        <a:defRPr lang="en-US" sz="2400" kern="1200" dirty="0">
          <a:solidFill>
            <a:srgbClr val="595959"/>
          </a:solidFill>
          <a:latin typeface="Arial"/>
          <a:ea typeface="+mn-ea"/>
          <a:cs typeface="Arial"/>
        </a:defRPr>
      </a:lvl1pPr>
      <a:lvl2pPr marL="460375" indent="-285750" algn="l" rtl="0" eaLnBrk="0" fontAlgn="base" hangingPunct="0">
        <a:spcBef>
          <a:spcPct val="20000"/>
        </a:spcBef>
        <a:spcAft>
          <a:spcPct val="0"/>
        </a:spcAft>
        <a:buFont typeface="Arial" charset="0"/>
        <a:buChar char="•"/>
        <a:defRPr lang="en-US" kern="1200" dirty="0">
          <a:solidFill>
            <a:srgbClr val="595959"/>
          </a:solidFill>
          <a:latin typeface="Arial"/>
          <a:ea typeface="+mn-ea"/>
          <a:cs typeface="Arial"/>
        </a:defRPr>
      </a:lvl2pPr>
      <a:lvl3pPr marL="687388" indent="-228600" algn="l" rtl="0" eaLnBrk="0" fontAlgn="base" hangingPunct="0">
        <a:spcBef>
          <a:spcPct val="20000"/>
        </a:spcBef>
        <a:spcAft>
          <a:spcPct val="0"/>
        </a:spcAft>
        <a:buChar char="•"/>
        <a:defRPr lang="en-US" kern="1200" dirty="0">
          <a:solidFill>
            <a:srgbClr val="595959"/>
          </a:solidFill>
          <a:latin typeface="Arial"/>
          <a:ea typeface="+mn-ea"/>
          <a:cs typeface="Arial"/>
        </a:defRPr>
      </a:lvl3pPr>
      <a:lvl4pPr marL="922338" indent="-228600" algn="l" rtl="0" eaLnBrk="0" fontAlgn="base" hangingPunct="0">
        <a:spcBef>
          <a:spcPct val="20000"/>
        </a:spcBef>
        <a:spcAft>
          <a:spcPct val="0"/>
        </a:spcAft>
        <a:buFont typeface="Arial" charset="0"/>
        <a:buChar char="•"/>
        <a:defRPr lang="en-US" kern="1200" dirty="0">
          <a:solidFill>
            <a:srgbClr val="595959"/>
          </a:solidFill>
          <a:latin typeface="Arial"/>
          <a:ea typeface="+mn-ea"/>
          <a:cs typeface="Arial"/>
        </a:defRPr>
      </a:lvl4pPr>
      <a:lvl5pPr marL="1136650" indent="-228600" algn="l" rtl="0" eaLnBrk="0" fontAlgn="base" hangingPunct="0">
        <a:spcBef>
          <a:spcPct val="20000"/>
        </a:spcBef>
        <a:spcAft>
          <a:spcPct val="0"/>
        </a:spcAft>
        <a:buFont typeface="Arial" charset="0"/>
        <a:defRPr lang="en-US" kern="1200" dirty="0">
          <a:solidFill>
            <a:srgbClr val="595959"/>
          </a:solidFill>
          <a:latin typeface="Arial"/>
          <a:ea typeface="+mn-ea"/>
          <a:cs typeface="Arial"/>
        </a:defRPr>
      </a:lvl5pPr>
      <a:lvl6pPr marL="2228850" indent="-228600" algn="l" rtl="0" eaLnBrk="1" fontAlgn="base" hangingPunct="1">
        <a:spcBef>
          <a:spcPct val="20000"/>
        </a:spcBef>
        <a:spcAft>
          <a:spcPct val="0"/>
        </a:spcAft>
        <a:buChar char="»"/>
        <a:defRPr>
          <a:solidFill>
            <a:schemeClr val="tx1"/>
          </a:solidFill>
          <a:latin typeface="+mn-lt"/>
          <a:ea typeface="+mn-ea"/>
        </a:defRPr>
      </a:lvl6pPr>
      <a:lvl7pPr marL="2686050" indent="-228600" algn="l" rtl="0" eaLnBrk="1" fontAlgn="base" hangingPunct="1">
        <a:spcBef>
          <a:spcPct val="20000"/>
        </a:spcBef>
        <a:spcAft>
          <a:spcPct val="0"/>
        </a:spcAft>
        <a:buChar char="»"/>
        <a:defRPr>
          <a:solidFill>
            <a:schemeClr val="tx1"/>
          </a:solidFill>
          <a:latin typeface="+mn-lt"/>
          <a:ea typeface="+mn-ea"/>
        </a:defRPr>
      </a:lvl7pPr>
      <a:lvl8pPr marL="3143250" indent="-228600" algn="l" rtl="0" eaLnBrk="1" fontAlgn="base" hangingPunct="1">
        <a:spcBef>
          <a:spcPct val="20000"/>
        </a:spcBef>
        <a:spcAft>
          <a:spcPct val="0"/>
        </a:spcAft>
        <a:buChar char="»"/>
        <a:defRPr>
          <a:solidFill>
            <a:schemeClr val="tx1"/>
          </a:solidFill>
          <a:latin typeface="+mn-lt"/>
          <a:ea typeface="+mn-ea"/>
        </a:defRPr>
      </a:lvl8pPr>
      <a:lvl9pPr marL="3600450" indent="-228600" algn="l" rtl="0" eaLnBrk="1" fontAlgn="base" hangingPunct="1">
        <a:spcBef>
          <a:spcPct val="20000"/>
        </a:spcBef>
        <a:spcAft>
          <a:spcPct val="0"/>
        </a:spcAft>
        <a:buChar char="»"/>
        <a:defRPr>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insights.careinternational.org.uk/media/k2/attachments/Empowering_women_and_girls_affected_by_crises.pdf"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care.org/our-impact/gender-practice/priority-areas/gender-emergencies/cares-strategy"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gender.careinternationalwikis.org/_media/gender_equality_guidance_note_18.pdf"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Title 3"/>
          <p:cNvSpPr>
            <a:spLocks noGrp="1"/>
          </p:cNvSpPr>
          <p:nvPr>
            <p:ph type="ctrTitle"/>
          </p:nvPr>
        </p:nvSpPr>
        <p:spPr>
          <a:xfrm>
            <a:off x="587375" y="507123"/>
            <a:ext cx="7410450" cy="1103313"/>
          </a:xfrm>
        </p:spPr>
        <p:txBody>
          <a:bodyPr/>
          <a:lstStyle/>
          <a:p>
            <a:pPr eaLnBrk="1" hangingPunct="1"/>
            <a:br>
              <a:rPr sz="3600" dirty="0">
                <a:latin typeface="Arial" charset="0"/>
                <a:cs typeface="Arial" charset="0"/>
              </a:rPr>
            </a:br>
            <a:endParaRPr dirty="0">
              <a:latin typeface="Arial" charset="0"/>
              <a:cs typeface="Arial" charset="0"/>
            </a:endParaRPr>
          </a:p>
        </p:txBody>
      </p:sp>
      <p:pic>
        <p:nvPicPr>
          <p:cNvPr id="19459" name="Picture 7" descr="CARE_VERT_2c.png"/>
          <p:cNvPicPr>
            <a:picLocks noChangeAspect="1"/>
          </p:cNvPicPr>
          <p:nvPr/>
        </p:nvPicPr>
        <p:blipFill>
          <a:blip r:embed="rId3"/>
          <a:srcRect/>
          <a:stretch>
            <a:fillRect/>
          </a:stretch>
        </p:blipFill>
        <p:spPr bwMode="auto">
          <a:xfrm>
            <a:off x="182176" y="5595149"/>
            <a:ext cx="901700" cy="1127125"/>
          </a:xfrm>
          <a:prstGeom prst="rect">
            <a:avLst/>
          </a:prstGeom>
          <a:noFill/>
          <a:ln w="9525">
            <a:noFill/>
            <a:miter lim="800000"/>
            <a:headEnd/>
            <a:tailEnd/>
          </a:ln>
        </p:spPr>
      </p:pic>
      <p:sp>
        <p:nvSpPr>
          <p:cNvPr id="19460" name="Rectangle 8"/>
          <p:cNvSpPr>
            <a:spLocks noChangeArrowheads="1"/>
          </p:cNvSpPr>
          <p:nvPr/>
        </p:nvSpPr>
        <p:spPr bwMode="auto">
          <a:xfrm>
            <a:off x="292100" y="105270"/>
            <a:ext cx="8543539" cy="1200329"/>
          </a:xfrm>
          <a:prstGeom prst="rect">
            <a:avLst/>
          </a:prstGeom>
          <a:noFill/>
          <a:ln w="9525">
            <a:noFill/>
            <a:miter lim="800000"/>
            <a:headEnd/>
            <a:tailEnd/>
          </a:ln>
        </p:spPr>
        <p:txBody>
          <a:bodyPr wrap="square" anchor="t">
            <a:spAutoFit/>
          </a:bodyPr>
          <a:lstStyle/>
          <a:p>
            <a:pPr lvl="0" algn="ctr"/>
            <a:r>
              <a:rPr lang="en-GB" sz="3600" dirty="0" err="1">
                <a:solidFill>
                  <a:srgbClr val="FFFFFF"/>
                </a:solidFill>
              </a:rPr>
              <a:t>SRHRiE</a:t>
            </a:r>
            <a:r>
              <a:rPr lang="en-GB" sz="3600" dirty="0">
                <a:solidFill>
                  <a:srgbClr val="FFFFFF"/>
                </a:solidFill>
              </a:rPr>
              <a:t> Minimum Commitments</a:t>
            </a:r>
          </a:p>
          <a:p>
            <a:pPr algn="ctr"/>
            <a:r>
              <a:rPr lang="en-GB" sz="3600" dirty="0">
                <a:solidFill>
                  <a:srgbClr val="FFFFFF"/>
                </a:solidFill>
                <a:latin typeface="Arial"/>
                <a:cs typeface="Arial"/>
              </a:rPr>
              <a:t>for Gender &amp; Inclusion</a:t>
            </a:r>
            <a:endParaRPr lang="en-AU" sz="4400" dirty="0">
              <a:solidFill>
                <a:srgbClr val="FFFFFF"/>
              </a:solidFill>
            </a:endParaRPr>
          </a:p>
        </p:txBody>
      </p:sp>
      <p:pic>
        <p:nvPicPr>
          <p:cNvPr id="1026" name="Picture 2" descr="https://www.careimages.org/filestore/2/3/4/3/2_a329fd2ee0ee462/23432scr_0e78b66e6a48041.jpg?v=2017-04-25+13%3A44%3A11">
            <a:extLst>
              <a:ext uri="{FF2B5EF4-FFF2-40B4-BE49-F238E27FC236}">
                <a16:creationId xmlns:a16="http://schemas.microsoft.com/office/drawing/2014/main" id="{7417250A-109A-47FB-9824-E0B7B2BFB9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6175" y="1528894"/>
            <a:ext cx="7997825" cy="532910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CD8B3-3CC8-4DA3-8F5E-B8F70153CD77}"/>
              </a:ext>
            </a:extLst>
          </p:cNvPr>
          <p:cNvSpPr>
            <a:spLocks noGrp="1"/>
          </p:cNvSpPr>
          <p:nvPr>
            <p:ph type="title"/>
          </p:nvPr>
        </p:nvSpPr>
        <p:spPr>
          <a:xfrm>
            <a:off x="243840" y="190500"/>
            <a:ext cx="7922260" cy="685800"/>
          </a:xfrm>
        </p:spPr>
        <p:txBody>
          <a:bodyPr/>
          <a:lstStyle/>
          <a:p>
            <a:r>
              <a:rPr lang="en-US" sz="3000" dirty="0"/>
              <a:t>Orientation to the Minimum Commitments </a:t>
            </a:r>
          </a:p>
        </p:txBody>
      </p:sp>
      <p:sp>
        <p:nvSpPr>
          <p:cNvPr id="3" name="Content Placeholder 2">
            <a:extLst>
              <a:ext uri="{FF2B5EF4-FFF2-40B4-BE49-F238E27FC236}">
                <a16:creationId xmlns:a16="http://schemas.microsoft.com/office/drawing/2014/main" id="{965B13AD-F241-4C1D-8051-BE00FA0A60B3}"/>
              </a:ext>
            </a:extLst>
          </p:cNvPr>
          <p:cNvSpPr>
            <a:spLocks noGrp="1"/>
          </p:cNvSpPr>
          <p:nvPr>
            <p:ph idx="1"/>
          </p:nvPr>
        </p:nvSpPr>
        <p:spPr>
          <a:xfrm>
            <a:off x="457200" y="1219200"/>
            <a:ext cx="8229600" cy="4495800"/>
          </a:xfrm>
        </p:spPr>
        <p:txBody>
          <a:bodyPr/>
          <a:lstStyle/>
          <a:p>
            <a:r>
              <a:rPr lang="en-US" sz="2000" b="1" dirty="0"/>
              <a:t>Core Concepts within the Minimum Commitments </a:t>
            </a:r>
          </a:p>
          <a:p>
            <a:endParaRPr lang="en-US" sz="2000" b="1" dirty="0"/>
          </a:p>
          <a:p>
            <a:r>
              <a:rPr lang="en-US" sz="2000" b="1" dirty="0"/>
              <a:t>CARE’s approach to Gender in Emergencies </a:t>
            </a:r>
          </a:p>
          <a:p>
            <a:endParaRPr lang="en-US" sz="2000" b="1" dirty="0"/>
          </a:p>
          <a:p>
            <a:r>
              <a:rPr lang="en-US" sz="2000" b="1" dirty="0"/>
              <a:t>The Minimum Commitments </a:t>
            </a:r>
          </a:p>
          <a:p>
            <a:pPr lvl="1"/>
            <a:r>
              <a:rPr lang="en-US" b="1" dirty="0"/>
              <a:t>Why we have them </a:t>
            </a:r>
          </a:p>
          <a:p>
            <a:pPr lvl="1"/>
            <a:r>
              <a:rPr lang="en-US" b="1" dirty="0"/>
              <a:t>The 5 Commitments </a:t>
            </a:r>
          </a:p>
          <a:p>
            <a:endParaRPr lang="en-US" sz="2000" b="1" dirty="0"/>
          </a:p>
          <a:p>
            <a:r>
              <a:rPr lang="en-US" sz="2000" b="1" dirty="0"/>
              <a:t>Operationalizing the Minimum Commitments: Self-Assessment </a:t>
            </a:r>
          </a:p>
          <a:p>
            <a:endParaRPr lang="en-US" sz="2000" b="1" dirty="0"/>
          </a:p>
          <a:p>
            <a:r>
              <a:rPr lang="en-US" sz="2000" b="1" dirty="0"/>
              <a:t>Monitoring the Minimum Commitments </a:t>
            </a:r>
          </a:p>
          <a:p>
            <a:endParaRPr lang="en-US" sz="2000" b="1" dirty="0"/>
          </a:p>
          <a:p>
            <a:r>
              <a:rPr lang="en-US" sz="2000" b="1" dirty="0"/>
              <a:t>Implementing the Minimum Commitments via Operations &amp; Programs</a:t>
            </a:r>
          </a:p>
        </p:txBody>
      </p:sp>
      <p:sp>
        <p:nvSpPr>
          <p:cNvPr id="4" name="Date Placeholder 3">
            <a:extLst>
              <a:ext uri="{FF2B5EF4-FFF2-40B4-BE49-F238E27FC236}">
                <a16:creationId xmlns:a16="http://schemas.microsoft.com/office/drawing/2014/main" id="{70F30B7C-D1B1-4B3F-9A99-D5019D7239C6}"/>
              </a:ext>
            </a:extLst>
          </p:cNvPr>
          <p:cNvSpPr>
            <a:spLocks noGrp="1"/>
          </p:cNvSpPr>
          <p:nvPr>
            <p:ph type="dt" sz="half" idx="10"/>
          </p:nvPr>
        </p:nvSpPr>
        <p:spPr/>
        <p:txBody>
          <a:bodyPr/>
          <a:lstStyle/>
          <a:p>
            <a:pPr>
              <a:defRPr/>
            </a:pPr>
            <a:fld id="{3586ABEE-8AC9-4F47-86BA-B6E3F43D9F60}" type="datetime4">
              <a:rPr lang="en-US" smtClean="0"/>
              <a:pPr>
                <a:defRPr/>
              </a:pPr>
              <a:t>September 10, 2020</a:t>
            </a:fld>
            <a:endParaRPr lang="en-US" dirty="0"/>
          </a:p>
        </p:txBody>
      </p:sp>
      <p:sp>
        <p:nvSpPr>
          <p:cNvPr id="5" name="Slide Number Placeholder 4">
            <a:extLst>
              <a:ext uri="{FF2B5EF4-FFF2-40B4-BE49-F238E27FC236}">
                <a16:creationId xmlns:a16="http://schemas.microsoft.com/office/drawing/2014/main" id="{1A436617-14BB-4212-86C5-B188AED4F6A1}"/>
              </a:ext>
            </a:extLst>
          </p:cNvPr>
          <p:cNvSpPr>
            <a:spLocks noGrp="1"/>
          </p:cNvSpPr>
          <p:nvPr>
            <p:ph type="sldNum" sz="quarter" idx="11"/>
          </p:nvPr>
        </p:nvSpPr>
        <p:spPr/>
        <p:txBody>
          <a:bodyPr/>
          <a:lstStyle/>
          <a:p>
            <a:pPr>
              <a:defRPr/>
            </a:pPr>
            <a:fld id="{5568D7B8-E013-48AD-8461-B4DFAAB1460C}" type="slidenum">
              <a:rPr lang="en-US" smtClean="0"/>
              <a:pPr>
                <a:defRPr/>
              </a:pPr>
              <a:t>1</a:t>
            </a:fld>
            <a:endParaRPr lang="en-US" dirty="0"/>
          </a:p>
        </p:txBody>
      </p:sp>
    </p:spTree>
    <p:extLst>
      <p:ext uri="{BB962C8B-B14F-4D97-AF65-F5344CB8AC3E}">
        <p14:creationId xmlns:p14="http://schemas.microsoft.com/office/powerpoint/2010/main" val="3878888232"/>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F962757-037A-4B86-BC04-F6731D59EF2B}"/>
              </a:ext>
            </a:extLst>
          </p:cNvPr>
          <p:cNvSpPr>
            <a:spLocks noGrp="1"/>
          </p:cNvSpPr>
          <p:nvPr>
            <p:ph type="ctrTitle"/>
          </p:nvPr>
        </p:nvSpPr>
        <p:spPr>
          <a:xfrm>
            <a:off x="1371600" y="2057400"/>
            <a:ext cx="6400800" cy="1371600"/>
          </a:xfrm>
        </p:spPr>
        <p:txBody>
          <a:bodyPr/>
          <a:lstStyle/>
          <a:p>
            <a:pPr algn="ctr"/>
            <a:r>
              <a:rPr lang="en-US" dirty="0"/>
              <a:t>Core Concepts</a:t>
            </a:r>
          </a:p>
        </p:txBody>
      </p:sp>
      <p:sp>
        <p:nvSpPr>
          <p:cNvPr id="7" name="Subtitle 6">
            <a:extLst>
              <a:ext uri="{FF2B5EF4-FFF2-40B4-BE49-F238E27FC236}">
                <a16:creationId xmlns:a16="http://schemas.microsoft.com/office/drawing/2014/main" id="{64CEDC3C-3EF1-498D-B24D-8581310BC4AC}"/>
              </a:ext>
            </a:extLst>
          </p:cNvPr>
          <p:cNvSpPr>
            <a:spLocks noGrp="1"/>
          </p:cNvSpPr>
          <p:nvPr>
            <p:ph type="subTitle" idx="1"/>
          </p:nvPr>
        </p:nvSpPr>
        <p:spPr>
          <a:xfrm>
            <a:off x="1371600" y="5543296"/>
            <a:ext cx="6400800" cy="685800"/>
          </a:xfrm>
        </p:spPr>
        <p:txBody>
          <a:bodyPr/>
          <a:lstStyle/>
          <a:p>
            <a:pPr algn="ctr"/>
            <a:r>
              <a:rPr lang="en-US" sz="2500" b="1" dirty="0">
                <a:solidFill>
                  <a:schemeClr val="bg1"/>
                </a:solidFill>
              </a:rPr>
              <a:t>Gender and SRHR in Emergencies</a:t>
            </a:r>
          </a:p>
        </p:txBody>
      </p:sp>
    </p:spTree>
    <p:extLst>
      <p:ext uri="{BB962C8B-B14F-4D97-AF65-F5344CB8AC3E}">
        <p14:creationId xmlns:p14="http://schemas.microsoft.com/office/powerpoint/2010/main" val="78199648"/>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EF59D-CE50-4EEF-B803-FC0F2181B636}"/>
              </a:ext>
            </a:extLst>
          </p:cNvPr>
          <p:cNvSpPr>
            <a:spLocks noGrp="1"/>
          </p:cNvSpPr>
          <p:nvPr>
            <p:ph type="title"/>
          </p:nvPr>
        </p:nvSpPr>
        <p:spPr>
          <a:xfrm>
            <a:off x="457200" y="190500"/>
            <a:ext cx="8229600" cy="685800"/>
          </a:xfrm>
        </p:spPr>
        <p:txBody>
          <a:bodyPr/>
          <a:lstStyle/>
          <a:p>
            <a:pPr algn="ctr"/>
            <a:r>
              <a:rPr lang="en-US" sz="3000" dirty="0"/>
              <a:t>Gender vs. Sex</a:t>
            </a:r>
          </a:p>
        </p:txBody>
      </p:sp>
      <p:sp>
        <p:nvSpPr>
          <p:cNvPr id="3" name="Content Placeholder 2">
            <a:extLst>
              <a:ext uri="{FF2B5EF4-FFF2-40B4-BE49-F238E27FC236}">
                <a16:creationId xmlns:a16="http://schemas.microsoft.com/office/drawing/2014/main" id="{509EF2BB-105D-47EA-B18B-0C28DD560907}"/>
              </a:ext>
            </a:extLst>
          </p:cNvPr>
          <p:cNvSpPr>
            <a:spLocks noGrp="1"/>
          </p:cNvSpPr>
          <p:nvPr>
            <p:ph idx="1"/>
          </p:nvPr>
        </p:nvSpPr>
        <p:spPr/>
        <p:txBody>
          <a:bodyPr/>
          <a:lstStyle/>
          <a:p>
            <a:endParaRPr lang="en-US"/>
          </a:p>
        </p:txBody>
      </p:sp>
      <p:sp>
        <p:nvSpPr>
          <p:cNvPr id="4" name="Date Placeholder 3">
            <a:extLst>
              <a:ext uri="{FF2B5EF4-FFF2-40B4-BE49-F238E27FC236}">
                <a16:creationId xmlns:a16="http://schemas.microsoft.com/office/drawing/2014/main" id="{E6C37260-8E13-404B-AFF6-0AF549469E08}"/>
              </a:ext>
            </a:extLst>
          </p:cNvPr>
          <p:cNvSpPr>
            <a:spLocks noGrp="1"/>
          </p:cNvSpPr>
          <p:nvPr>
            <p:ph type="dt" sz="half" idx="10"/>
          </p:nvPr>
        </p:nvSpPr>
        <p:spPr/>
        <p:txBody>
          <a:bodyPr/>
          <a:lstStyle/>
          <a:p>
            <a:pPr>
              <a:defRPr/>
            </a:pPr>
            <a:fld id="{3586ABEE-8AC9-4F47-86BA-B6E3F43D9F60}" type="datetime4">
              <a:rPr lang="en-US" smtClean="0"/>
              <a:pPr>
                <a:defRPr/>
              </a:pPr>
              <a:t>September 10, 2020</a:t>
            </a:fld>
            <a:endParaRPr lang="en-US" dirty="0"/>
          </a:p>
        </p:txBody>
      </p:sp>
      <p:sp>
        <p:nvSpPr>
          <p:cNvPr id="5" name="Slide Number Placeholder 4">
            <a:extLst>
              <a:ext uri="{FF2B5EF4-FFF2-40B4-BE49-F238E27FC236}">
                <a16:creationId xmlns:a16="http://schemas.microsoft.com/office/drawing/2014/main" id="{ED8927CB-9D7F-494E-9DDD-53F5A972165A}"/>
              </a:ext>
            </a:extLst>
          </p:cNvPr>
          <p:cNvSpPr>
            <a:spLocks noGrp="1"/>
          </p:cNvSpPr>
          <p:nvPr>
            <p:ph type="sldNum" sz="quarter" idx="11"/>
          </p:nvPr>
        </p:nvSpPr>
        <p:spPr/>
        <p:txBody>
          <a:bodyPr/>
          <a:lstStyle/>
          <a:p>
            <a:pPr>
              <a:defRPr/>
            </a:pPr>
            <a:fld id="{5568D7B8-E013-48AD-8461-B4DFAAB1460C}" type="slidenum">
              <a:rPr lang="en-US" smtClean="0"/>
              <a:pPr>
                <a:defRPr/>
              </a:pPr>
              <a:t>3</a:t>
            </a:fld>
            <a:endParaRPr lang="en-US" dirty="0"/>
          </a:p>
        </p:txBody>
      </p:sp>
      <p:pic>
        <p:nvPicPr>
          <p:cNvPr id="1026" name="Picture 2" descr="Image result for gender vs sex&quot;">
            <a:extLst>
              <a:ext uri="{FF2B5EF4-FFF2-40B4-BE49-F238E27FC236}">
                <a16:creationId xmlns:a16="http://schemas.microsoft.com/office/drawing/2014/main" id="{264F8079-50F7-44FE-913E-5A63E63D6C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1251428"/>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444" y="79018"/>
            <a:ext cx="8229600" cy="685800"/>
          </a:xfrm>
        </p:spPr>
        <p:txBody>
          <a:bodyPr/>
          <a:lstStyle/>
          <a:p>
            <a:r>
              <a:rPr lang="en-AU" dirty="0"/>
              <a:t>Common Perceptions Regarding Gender Integration as expressed by Humanitarian Actors</a:t>
            </a:r>
            <a:r>
              <a:rPr lang="en-AU" b="0" dirty="0"/>
              <a:t>:</a:t>
            </a:r>
            <a:endParaRPr lang="en-AU" dirty="0"/>
          </a:p>
        </p:txBody>
      </p:sp>
      <p:sp>
        <p:nvSpPr>
          <p:cNvPr id="4" name="Date Placeholder 3"/>
          <p:cNvSpPr>
            <a:spLocks noGrp="1"/>
          </p:cNvSpPr>
          <p:nvPr>
            <p:ph type="dt" sz="half" idx="10"/>
          </p:nvPr>
        </p:nvSpPr>
        <p:spPr/>
        <p:txBody>
          <a:bodyPr/>
          <a:lstStyle/>
          <a:p>
            <a:pPr>
              <a:defRPr/>
            </a:pPr>
            <a:fld id="{3586ABEE-8AC9-4F47-86BA-B6E3F43D9F60}" type="datetime4">
              <a:rPr lang="en-US" smtClean="0"/>
              <a:pPr>
                <a:defRPr/>
              </a:pPr>
              <a:t>September 10, 2020</a:t>
            </a:fld>
            <a:endParaRPr lang="en-US" dirty="0"/>
          </a:p>
        </p:txBody>
      </p:sp>
      <p:sp>
        <p:nvSpPr>
          <p:cNvPr id="5" name="Slide Number Placeholder 4"/>
          <p:cNvSpPr>
            <a:spLocks noGrp="1"/>
          </p:cNvSpPr>
          <p:nvPr>
            <p:ph type="sldNum" sz="quarter" idx="11"/>
          </p:nvPr>
        </p:nvSpPr>
        <p:spPr/>
        <p:txBody>
          <a:bodyPr/>
          <a:lstStyle/>
          <a:p>
            <a:pPr>
              <a:defRPr/>
            </a:pPr>
            <a:fld id="{5568D7B8-E013-48AD-8461-B4DFAAB1460C}" type="slidenum">
              <a:rPr lang="en-US" smtClean="0"/>
              <a:pPr>
                <a:defRPr/>
              </a:pPr>
              <a:t>4</a:t>
            </a:fld>
            <a:endParaRPr lang="en-US" dirty="0"/>
          </a:p>
        </p:txBody>
      </p:sp>
      <p:pic>
        <p:nvPicPr>
          <p:cNvPr id="11" name="Picture 2" descr="C:\Users\dbrun\Desktop\16-IASC Gender WG &amp; GenCap SC\IASC Gender and humanitarian action SWG\Face to face meeting Oct 2012\Graph1.png">
            <a:extLst>
              <a:ext uri="{FF2B5EF4-FFF2-40B4-BE49-F238E27FC236}">
                <a16:creationId xmlns:a16="http://schemas.microsoft.com/office/drawing/2014/main" id="{B4E53C93-7315-4FED-9D4D-CDD6E765A8E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1413"/>
          <a:stretch/>
        </p:blipFill>
        <p:spPr bwMode="auto">
          <a:xfrm>
            <a:off x="694295" y="1470262"/>
            <a:ext cx="7755409" cy="510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0076422"/>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37A63-B293-47F9-BD1B-8B0D33858B9D}"/>
              </a:ext>
            </a:extLst>
          </p:cNvPr>
          <p:cNvSpPr>
            <a:spLocks noGrp="1"/>
          </p:cNvSpPr>
          <p:nvPr>
            <p:ph type="title"/>
          </p:nvPr>
        </p:nvSpPr>
        <p:spPr>
          <a:xfrm>
            <a:off x="457200" y="260350"/>
            <a:ext cx="7658100" cy="685800"/>
          </a:xfrm>
        </p:spPr>
        <p:txBody>
          <a:bodyPr/>
          <a:lstStyle/>
          <a:p>
            <a:pPr algn="ctr"/>
            <a:r>
              <a:rPr lang="en-US" sz="2800" dirty="0"/>
              <a:t>Why focus on gender in emergencies?</a:t>
            </a:r>
          </a:p>
        </p:txBody>
      </p:sp>
      <p:sp>
        <p:nvSpPr>
          <p:cNvPr id="3" name="Content Placeholder 2">
            <a:extLst>
              <a:ext uri="{FF2B5EF4-FFF2-40B4-BE49-F238E27FC236}">
                <a16:creationId xmlns:a16="http://schemas.microsoft.com/office/drawing/2014/main" id="{1A452935-5F05-492A-A7BD-00A36004D0A0}"/>
              </a:ext>
            </a:extLst>
          </p:cNvPr>
          <p:cNvSpPr>
            <a:spLocks noGrp="1"/>
          </p:cNvSpPr>
          <p:nvPr>
            <p:ph idx="1"/>
          </p:nvPr>
        </p:nvSpPr>
        <p:spPr>
          <a:xfrm>
            <a:off x="457200" y="1295400"/>
            <a:ext cx="8229600" cy="3746500"/>
          </a:xfrm>
        </p:spPr>
        <p:txBody>
          <a:bodyPr/>
          <a:lstStyle/>
          <a:p>
            <a:pPr marL="0" indent="0" algn="ctr">
              <a:buNone/>
            </a:pPr>
            <a:r>
              <a:rPr lang="en-US" sz="2200" i="1" dirty="0">
                <a:solidFill>
                  <a:schemeClr val="bg1"/>
                </a:solidFill>
              </a:rPr>
              <a:t>“It is widely accepted that disasters, both natural and man-made, impact women, girls, men and boys differently, with the level of vulnerability and gender equality being key determinants of which groups are worse affected. […] in general women and girls are far more likely to die in a disaster at an earlier age.”</a:t>
            </a:r>
            <a:r>
              <a:rPr lang="en-US" sz="2200" dirty="0">
                <a:solidFill>
                  <a:schemeClr val="bg1"/>
                </a:solidFill>
              </a:rPr>
              <a:t> </a:t>
            </a:r>
          </a:p>
          <a:p>
            <a:pPr marL="0" indent="0" algn="ctr">
              <a:buNone/>
            </a:pPr>
            <a:r>
              <a:rPr lang="en-US" sz="1600" dirty="0">
                <a:solidFill>
                  <a:schemeClr val="bg1"/>
                </a:solidFill>
              </a:rPr>
              <a:t> ‘</a:t>
            </a:r>
            <a:r>
              <a:rPr lang="en-US" sz="1600" dirty="0">
                <a:solidFill>
                  <a:schemeClr val="bg1"/>
                </a:solidFill>
                <a:hlinkClick r:id="rId3">
                  <a:extLst>
                    <a:ext uri="{A12FA001-AC4F-418D-AE19-62706E023703}">
                      <ahyp:hlinkClr xmlns:ahyp="http://schemas.microsoft.com/office/drawing/2018/hyperlinkcolor" val="tx"/>
                    </a:ext>
                  </a:extLst>
                </a:hlinkClick>
              </a:rPr>
              <a:t>Empowering women and girls affected by crisis’</a:t>
            </a:r>
            <a:r>
              <a:rPr lang="en-US" sz="1600" dirty="0">
                <a:solidFill>
                  <a:schemeClr val="bg1"/>
                </a:solidFill>
              </a:rPr>
              <a:t> report</a:t>
            </a:r>
          </a:p>
          <a:p>
            <a:pPr algn="ctr"/>
            <a:endParaRPr lang="en-US" dirty="0"/>
          </a:p>
        </p:txBody>
      </p:sp>
      <p:sp>
        <p:nvSpPr>
          <p:cNvPr id="4" name="Date Placeholder 3">
            <a:extLst>
              <a:ext uri="{FF2B5EF4-FFF2-40B4-BE49-F238E27FC236}">
                <a16:creationId xmlns:a16="http://schemas.microsoft.com/office/drawing/2014/main" id="{0696155A-61AD-4443-8351-E2E94E9D1D5D}"/>
              </a:ext>
            </a:extLst>
          </p:cNvPr>
          <p:cNvSpPr>
            <a:spLocks noGrp="1"/>
          </p:cNvSpPr>
          <p:nvPr>
            <p:ph type="dt" sz="half" idx="10"/>
          </p:nvPr>
        </p:nvSpPr>
        <p:spPr/>
        <p:txBody>
          <a:bodyPr/>
          <a:lstStyle/>
          <a:p>
            <a:pPr>
              <a:defRPr/>
            </a:pPr>
            <a:fld id="{3586ABEE-8AC9-4F47-86BA-B6E3F43D9F60}" type="datetime4">
              <a:rPr lang="en-US" smtClean="0"/>
              <a:pPr>
                <a:defRPr/>
              </a:pPr>
              <a:t>September 10, 2020</a:t>
            </a:fld>
            <a:endParaRPr lang="en-US" dirty="0"/>
          </a:p>
        </p:txBody>
      </p:sp>
      <p:sp>
        <p:nvSpPr>
          <p:cNvPr id="5" name="Slide Number Placeholder 4">
            <a:extLst>
              <a:ext uri="{FF2B5EF4-FFF2-40B4-BE49-F238E27FC236}">
                <a16:creationId xmlns:a16="http://schemas.microsoft.com/office/drawing/2014/main" id="{0B9806DF-B54E-4FF6-B348-90C5668482B5}"/>
              </a:ext>
            </a:extLst>
          </p:cNvPr>
          <p:cNvSpPr>
            <a:spLocks noGrp="1"/>
          </p:cNvSpPr>
          <p:nvPr>
            <p:ph type="sldNum" sz="quarter" idx="11"/>
          </p:nvPr>
        </p:nvSpPr>
        <p:spPr/>
        <p:txBody>
          <a:bodyPr/>
          <a:lstStyle/>
          <a:p>
            <a:pPr>
              <a:defRPr/>
            </a:pPr>
            <a:fld id="{5568D7B8-E013-48AD-8461-B4DFAAB1460C}" type="slidenum">
              <a:rPr lang="en-US" smtClean="0"/>
              <a:pPr>
                <a:defRPr/>
              </a:pPr>
              <a:t>5</a:t>
            </a:fld>
            <a:endParaRPr lang="en-US" dirty="0"/>
          </a:p>
        </p:txBody>
      </p:sp>
      <p:sp>
        <p:nvSpPr>
          <p:cNvPr id="6" name="TextBox 5">
            <a:extLst>
              <a:ext uri="{FF2B5EF4-FFF2-40B4-BE49-F238E27FC236}">
                <a16:creationId xmlns:a16="http://schemas.microsoft.com/office/drawing/2014/main" id="{60CC9A15-53DA-4D2D-A070-ED431E613CE8}"/>
              </a:ext>
            </a:extLst>
          </p:cNvPr>
          <p:cNvSpPr txBox="1"/>
          <p:nvPr/>
        </p:nvSpPr>
        <p:spPr>
          <a:xfrm>
            <a:off x="273050" y="3612733"/>
            <a:ext cx="8597900" cy="2800767"/>
          </a:xfrm>
          <a:prstGeom prst="rect">
            <a:avLst/>
          </a:prstGeom>
          <a:noFill/>
        </p:spPr>
        <p:txBody>
          <a:bodyPr wrap="square" rtlCol="0">
            <a:spAutoFit/>
          </a:bodyPr>
          <a:lstStyle/>
          <a:p>
            <a:pPr algn="ctr"/>
            <a:r>
              <a:rPr lang="en-US" sz="2200" dirty="0">
                <a:solidFill>
                  <a:schemeClr val="bg2"/>
                </a:solidFill>
              </a:rPr>
              <a:t>Our activities and approach during a humanitarian response can increase and reinforce, or reduce, existing inequalities – especially those that have changed or shifted due to the crisis itself. </a:t>
            </a:r>
          </a:p>
          <a:p>
            <a:pPr algn="ctr"/>
            <a:endParaRPr lang="en-US" sz="2200" dirty="0">
              <a:solidFill>
                <a:schemeClr val="bg2"/>
              </a:solidFill>
            </a:endParaRPr>
          </a:p>
          <a:p>
            <a:pPr algn="ctr"/>
            <a:r>
              <a:rPr lang="en-US" sz="2200" b="1" dirty="0">
                <a:solidFill>
                  <a:schemeClr val="bg2"/>
                </a:solidFill>
              </a:rPr>
              <a:t>Integrating gender into every stage of a response, including how power and gender have shifted, is therefore a core part of CARE achieving our humanitarian mandate and effective programs.</a:t>
            </a:r>
          </a:p>
        </p:txBody>
      </p:sp>
    </p:spTree>
    <p:extLst>
      <p:ext uri="{BB962C8B-B14F-4D97-AF65-F5344CB8AC3E}">
        <p14:creationId xmlns:p14="http://schemas.microsoft.com/office/powerpoint/2010/main" val="3712309418"/>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21292-E492-481D-9EED-3C9AADE9C1A7}"/>
              </a:ext>
            </a:extLst>
          </p:cNvPr>
          <p:cNvSpPr>
            <a:spLocks noGrp="1"/>
          </p:cNvSpPr>
          <p:nvPr>
            <p:ph type="title"/>
          </p:nvPr>
        </p:nvSpPr>
        <p:spPr>
          <a:xfrm>
            <a:off x="101600" y="39688"/>
            <a:ext cx="8229600" cy="685800"/>
          </a:xfrm>
        </p:spPr>
        <p:txBody>
          <a:bodyPr/>
          <a:lstStyle/>
          <a:p>
            <a:pPr algn="ctr"/>
            <a:r>
              <a:rPr lang="en-US" sz="2800" dirty="0"/>
              <a:t>Rapid Brainstorm: </a:t>
            </a:r>
            <a:br>
              <a:rPr lang="en-US" sz="2800" dirty="0"/>
            </a:br>
            <a:r>
              <a:rPr lang="en-US" sz="2800" dirty="0"/>
              <a:t>Gender + SRH + Emergencies</a:t>
            </a:r>
          </a:p>
        </p:txBody>
      </p:sp>
      <p:sp>
        <p:nvSpPr>
          <p:cNvPr id="3" name="Content Placeholder 2">
            <a:extLst>
              <a:ext uri="{FF2B5EF4-FFF2-40B4-BE49-F238E27FC236}">
                <a16:creationId xmlns:a16="http://schemas.microsoft.com/office/drawing/2014/main" id="{7D6753AE-294B-4975-9DA5-BB738A4AD505}"/>
              </a:ext>
            </a:extLst>
          </p:cNvPr>
          <p:cNvSpPr>
            <a:spLocks noGrp="1"/>
          </p:cNvSpPr>
          <p:nvPr>
            <p:ph idx="1"/>
          </p:nvPr>
        </p:nvSpPr>
        <p:spPr/>
        <p:txBody>
          <a:bodyPr/>
          <a:lstStyle/>
          <a:p>
            <a:pPr marL="514350" indent="-514350">
              <a:buFont typeface="+mj-lt"/>
              <a:buAutoNum type="arabicPeriod"/>
            </a:pPr>
            <a:r>
              <a:rPr lang="en-US" b="1" dirty="0"/>
              <a:t>How do people’s gender affect their ability to fulfill their right to sexual and reproductive health?</a:t>
            </a:r>
          </a:p>
          <a:p>
            <a:pPr marL="514350" indent="-514350">
              <a:buFont typeface="+mj-lt"/>
              <a:buAutoNum type="arabicPeriod"/>
            </a:pPr>
            <a:r>
              <a:rPr lang="en-US" b="1" dirty="0"/>
              <a:t>How does an emergency affect people’s ability to fulfill these rights? </a:t>
            </a:r>
          </a:p>
          <a:p>
            <a:pPr lvl="1"/>
            <a:r>
              <a:rPr lang="en-US" sz="2200" dirty="0"/>
              <a:t>How might changes in the physical environment affect SRHR for girls, boys, women and men?</a:t>
            </a:r>
          </a:p>
          <a:p>
            <a:pPr lvl="1"/>
            <a:r>
              <a:rPr lang="en-US" sz="2200" dirty="0"/>
              <a:t>How might changes in safety and security change affect SRHR for girls, boys, women and men?  </a:t>
            </a:r>
          </a:p>
          <a:p>
            <a:pPr lvl="1"/>
            <a:r>
              <a:rPr lang="en-US" sz="2200" dirty="0"/>
              <a:t>How might changes in mobility results in people’s acceptance of, access to, or utilization of SRH services?</a:t>
            </a:r>
          </a:p>
          <a:p>
            <a:pPr lvl="1"/>
            <a:r>
              <a:rPr lang="en-US" sz="2200" dirty="0"/>
              <a:t>How might changes in people’s income or livelihoods due to the emergency affect SRHR for girls, boys, women and men?</a:t>
            </a:r>
          </a:p>
        </p:txBody>
      </p:sp>
      <p:sp>
        <p:nvSpPr>
          <p:cNvPr id="4" name="Date Placeholder 3">
            <a:extLst>
              <a:ext uri="{FF2B5EF4-FFF2-40B4-BE49-F238E27FC236}">
                <a16:creationId xmlns:a16="http://schemas.microsoft.com/office/drawing/2014/main" id="{78D8265D-03CE-4CB9-8308-5971C27FA0EC}"/>
              </a:ext>
            </a:extLst>
          </p:cNvPr>
          <p:cNvSpPr>
            <a:spLocks noGrp="1"/>
          </p:cNvSpPr>
          <p:nvPr>
            <p:ph type="dt" sz="half" idx="10"/>
          </p:nvPr>
        </p:nvSpPr>
        <p:spPr/>
        <p:txBody>
          <a:bodyPr/>
          <a:lstStyle/>
          <a:p>
            <a:pPr>
              <a:defRPr/>
            </a:pPr>
            <a:fld id="{3586ABEE-8AC9-4F47-86BA-B6E3F43D9F60}" type="datetime4">
              <a:rPr lang="en-US" smtClean="0"/>
              <a:pPr>
                <a:defRPr/>
              </a:pPr>
              <a:t>September 10, 2020</a:t>
            </a:fld>
            <a:endParaRPr lang="en-US" dirty="0"/>
          </a:p>
        </p:txBody>
      </p:sp>
      <p:sp>
        <p:nvSpPr>
          <p:cNvPr id="5" name="Slide Number Placeholder 4">
            <a:extLst>
              <a:ext uri="{FF2B5EF4-FFF2-40B4-BE49-F238E27FC236}">
                <a16:creationId xmlns:a16="http://schemas.microsoft.com/office/drawing/2014/main" id="{1D2E8246-2C3B-4642-88C5-9DB8B1D9147A}"/>
              </a:ext>
            </a:extLst>
          </p:cNvPr>
          <p:cNvSpPr>
            <a:spLocks noGrp="1"/>
          </p:cNvSpPr>
          <p:nvPr>
            <p:ph type="sldNum" sz="quarter" idx="11"/>
          </p:nvPr>
        </p:nvSpPr>
        <p:spPr/>
        <p:txBody>
          <a:bodyPr/>
          <a:lstStyle/>
          <a:p>
            <a:pPr>
              <a:defRPr/>
            </a:pPr>
            <a:fld id="{5568D7B8-E013-48AD-8461-B4DFAAB1460C}" type="slidenum">
              <a:rPr lang="en-US" smtClean="0"/>
              <a:pPr>
                <a:defRPr/>
              </a:pPr>
              <a:t>6</a:t>
            </a:fld>
            <a:endParaRPr lang="en-US" dirty="0"/>
          </a:p>
        </p:txBody>
      </p:sp>
    </p:spTree>
    <p:extLst>
      <p:ext uri="{BB962C8B-B14F-4D97-AF65-F5344CB8AC3E}">
        <p14:creationId xmlns:p14="http://schemas.microsoft.com/office/powerpoint/2010/main" val="3256847674"/>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337457" y="1197658"/>
            <a:ext cx="8711651" cy="3606698"/>
          </a:xfrm>
        </p:spPr>
        <p:txBody>
          <a:bodyPr>
            <a:normAutofit/>
          </a:bodyPr>
          <a:lstStyle/>
          <a:p>
            <a:pPr marL="0" indent="0">
              <a:lnSpc>
                <a:spcPct val="110000"/>
              </a:lnSpc>
              <a:spcBef>
                <a:spcPts val="0"/>
              </a:spcBef>
              <a:buNone/>
            </a:pPr>
            <a:r>
              <a:rPr lang="en-GB" dirty="0">
                <a:solidFill>
                  <a:schemeClr val="bg1"/>
                </a:solidFill>
              </a:rPr>
              <a:t>Women and girls are at increased risk of:</a:t>
            </a:r>
          </a:p>
          <a:p>
            <a:pPr lvl="1">
              <a:lnSpc>
                <a:spcPct val="110000"/>
              </a:lnSpc>
              <a:spcBef>
                <a:spcPts val="0"/>
              </a:spcBef>
              <a:buClr>
                <a:schemeClr val="accent6">
                  <a:lumMod val="75000"/>
                </a:schemeClr>
              </a:buClr>
              <a:buSzPct val="75000"/>
              <a:buFont typeface="Arial" panose="020B0604020202020204" pitchFamily="34" charset="0"/>
              <a:buChar char="•"/>
            </a:pPr>
            <a:r>
              <a:rPr lang="en-GB" sz="2400" dirty="0">
                <a:solidFill>
                  <a:schemeClr val="bg1"/>
                </a:solidFill>
              </a:rPr>
              <a:t>Rape and sexual violence</a:t>
            </a:r>
          </a:p>
          <a:p>
            <a:pPr lvl="1">
              <a:lnSpc>
                <a:spcPct val="110000"/>
              </a:lnSpc>
              <a:spcBef>
                <a:spcPts val="0"/>
              </a:spcBef>
              <a:buClr>
                <a:schemeClr val="accent6">
                  <a:lumMod val="75000"/>
                </a:schemeClr>
              </a:buClr>
              <a:buSzPct val="75000"/>
              <a:buFont typeface="Arial" panose="020B0604020202020204" pitchFamily="34" charset="0"/>
              <a:buChar char="•"/>
            </a:pPr>
            <a:r>
              <a:rPr lang="en-GB" sz="2400" dirty="0">
                <a:solidFill>
                  <a:schemeClr val="bg1"/>
                </a:solidFill>
              </a:rPr>
              <a:t>Child, early and forced marriage</a:t>
            </a:r>
          </a:p>
          <a:p>
            <a:pPr lvl="1">
              <a:lnSpc>
                <a:spcPct val="110000"/>
              </a:lnSpc>
              <a:spcBef>
                <a:spcPts val="0"/>
              </a:spcBef>
              <a:buClr>
                <a:schemeClr val="accent6">
                  <a:lumMod val="75000"/>
                </a:schemeClr>
              </a:buClr>
              <a:buSzPct val="75000"/>
              <a:buFont typeface="Arial" panose="020B0604020202020204" pitchFamily="34" charset="0"/>
              <a:buChar char="•"/>
            </a:pPr>
            <a:r>
              <a:rPr lang="en-GB" sz="2400" dirty="0">
                <a:solidFill>
                  <a:schemeClr val="bg1"/>
                </a:solidFill>
              </a:rPr>
              <a:t>Human Trafficking </a:t>
            </a:r>
          </a:p>
          <a:p>
            <a:pPr lvl="1">
              <a:lnSpc>
                <a:spcPct val="110000"/>
              </a:lnSpc>
              <a:spcBef>
                <a:spcPts val="0"/>
              </a:spcBef>
              <a:buClr>
                <a:schemeClr val="accent6">
                  <a:lumMod val="75000"/>
                </a:schemeClr>
              </a:buClr>
              <a:buSzPct val="75000"/>
              <a:buFont typeface="Arial" panose="020B0604020202020204" pitchFamily="34" charset="0"/>
              <a:buChar char="•"/>
            </a:pPr>
            <a:r>
              <a:rPr lang="en-GB" sz="2400" dirty="0">
                <a:solidFill>
                  <a:schemeClr val="bg1"/>
                </a:solidFill>
              </a:rPr>
              <a:t>Unintended pregnancy</a:t>
            </a:r>
          </a:p>
          <a:p>
            <a:pPr lvl="1">
              <a:lnSpc>
                <a:spcPct val="110000"/>
              </a:lnSpc>
              <a:spcBef>
                <a:spcPts val="0"/>
              </a:spcBef>
              <a:buClr>
                <a:schemeClr val="accent6">
                  <a:lumMod val="75000"/>
                </a:schemeClr>
              </a:buClr>
              <a:buSzPct val="75000"/>
              <a:buFont typeface="Arial" panose="020B0604020202020204" pitchFamily="34" charset="0"/>
              <a:buChar char="•"/>
            </a:pPr>
            <a:r>
              <a:rPr lang="en-GB" sz="2400" dirty="0">
                <a:solidFill>
                  <a:schemeClr val="bg1"/>
                </a:solidFill>
              </a:rPr>
              <a:t>Unsafe abortion</a:t>
            </a:r>
          </a:p>
          <a:p>
            <a:pPr lvl="1">
              <a:lnSpc>
                <a:spcPct val="110000"/>
              </a:lnSpc>
              <a:spcBef>
                <a:spcPts val="0"/>
              </a:spcBef>
              <a:buClr>
                <a:schemeClr val="accent6">
                  <a:lumMod val="75000"/>
                </a:schemeClr>
              </a:buClr>
              <a:buSzPct val="75000"/>
              <a:buFont typeface="Arial" panose="020B0604020202020204" pitchFamily="34" charset="0"/>
              <a:buChar char="•"/>
            </a:pPr>
            <a:r>
              <a:rPr lang="en-GB" sz="2400" dirty="0">
                <a:solidFill>
                  <a:schemeClr val="bg1"/>
                </a:solidFill>
              </a:rPr>
              <a:t>Complications during pregnancy and delivery</a:t>
            </a:r>
          </a:p>
          <a:p>
            <a:pPr lvl="1">
              <a:lnSpc>
                <a:spcPct val="110000"/>
              </a:lnSpc>
              <a:spcBef>
                <a:spcPts val="0"/>
              </a:spcBef>
              <a:buClr>
                <a:schemeClr val="accent6">
                  <a:lumMod val="75000"/>
                </a:schemeClr>
              </a:buClr>
              <a:buSzPct val="75000"/>
              <a:buFont typeface="Arial" panose="020B0604020202020204" pitchFamily="34" charset="0"/>
              <a:buChar char="•"/>
            </a:pPr>
            <a:r>
              <a:rPr lang="en-GB" sz="2400" dirty="0">
                <a:solidFill>
                  <a:schemeClr val="bg1"/>
                </a:solidFill>
              </a:rPr>
              <a:t>STI and HIV acquisition</a:t>
            </a:r>
          </a:p>
          <a:p>
            <a:endParaRPr lang="en-US" dirty="0">
              <a:solidFill>
                <a:schemeClr val="bg1"/>
              </a:solidFill>
            </a:endParaRPr>
          </a:p>
        </p:txBody>
      </p:sp>
      <p:sp>
        <p:nvSpPr>
          <p:cNvPr id="3" name="Title 2"/>
          <p:cNvSpPr>
            <a:spLocks noGrp="1"/>
          </p:cNvSpPr>
          <p:nvPr>
            <p:ph type="title"/>
          </p:nvPr>
        </p:nvSpPr>
        <p:spPr>
          <a:xfrm>
            <a:off x="181155" y="177012"/>
            <a:ext cx="8061146" cy="1143000"/>
          </a:xfrm>
        </p:spPr>
        <p:txBody>
          <a:bodyPr>
            <a:normAutofit/>
          </a:bodyPr>
          <a:lstStyle/>
          <a:p>
            <a:pPr algn="ctr"/>
            <a:r>
              <a:rPr lang="en-CA" sz="3500" dirty="0"/>
              <a:t>Effects of </a:t>
            </a:r>
            <a:r>
              <a:rPr lang="en-US" sz="3500" dirty="0"/>
              <a:t>Emergencies on SRHR</a:t>
            </a: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8474" b="57429"/>
          <a:stretch/>
        </p:blipFill>
        <p:spPr>
          <a:xfrm>
            <a:off x="0" y="4779034"/>
            <a:ext cx="9144000" cy="2078966"/>
          </a:xfrm>
          <a:prstGeom prst="rect">
            <a:avLst/>
          </a:prstGeom>
        </p:spPr>
      </p:pic>
    </p:spTree>
    <p:extLst>
      <p:ext uri="{BB962C8B-B14F-4D97-AF65-F5344CB8AC3E}">
        <p14:creationId xmlns:p14="http://schemas.microsoft.com/office/powerpoint/2010/main" val="18910461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326570" y="1406862"/>
            <a:ext cx="8577944" cy="2479338"/>
          </a:xfrm>
        </p:spPr>
        <p:txBody>
          <a:bodyPr/>
          <a:lstStyle/>
          <a:p>
            <a:pPr marL="0" indent="0">
              <a:buNone/>
            </a:pPr>
            <a:endParaRPr lang="en-US" sz="2800" dirty="0"/>
          </a:p>
          <a:p>
            <a:pPr marL="0" indent="0">
              <a:buNone/>
            </a:pPr>
            <a:r>
              <a:rPr lang="en-US" sz="2800" dirty="0">
                <a:solidFill>
                  <a:schemeClr val="accent6">
                    <a:lumMod val="75000"/>
                  </a:schemeClr>
                </a:solidFill>
              </a:rPr>
              <a:t>	</a:t>
            </a:r>
            <a:endParaRPr lang="en-US" dirty="0"/>
          </a:p>
        </p:txBody>
      </p:sp>
      <p:sp>
        <p:nvSpPr>
          <p:cNvPr id="3" name="Title 2"/>
          <p:cNvSpPr>
            <a:spLocks noGrp="1"/>
          </p:cNvSpPr>
          <p:nvPr>
            <p:ph type="title"/>
          </p:nvPr>
        </p:nvSpPr>
        <p:spPr>
          <a:xfrm>
            <a:off x="468086" y="128268"/>
            <a:ext cx="7774214" cy="659132"/>
          </a:xfrm>
        </p:spPr>
        <p:txBody>
          <a:bodyPr>
            <a:normAutofit fontScale="90000"/>
          </a:bodyPr>
          <a:lstStyle/>
          <a:p>
            <a:r>
              <a:rPr lang="en-CA" sz="2600" dirty="0"/>
              <a:t>Whose SRHR is affected most in e</a:t>
            </a:r>
            <a:r>
              <a:rPr lang="en-US" sz="2600"/>
              <a:t>emergencies</a:t>
            </a:r>
            <a:r>
              <a:rPr lang="en-US" sz="2600" dirty="0"/>
              <a:t>? </a:t>
            </a:r>
          </a:p>
        </p:txBody>
      </p:sp>
      <p:sp>
        <p:nvSpPr>
          <p:cNvPr id="5" name="Text Placeholder 1"/>
          <p:cNvSpPr txBox="1">
            <a:spLocks/>
          </p:cNvSpPr>
          <p:nvPr/>
        </p:nvSpPr>
        <p:spPr>
          <a:xfrm>
            <a:off x="727684" y="1245285"/>
            <a:ext cx="7255018" cy="3606698"/>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10000"/>
              </a:lnSpc>
              <a:spcBef>
                <a:spcPts val="0"/>
              </a:spcBef>
            </a:pPr>
            <a:r>
              <a:rPr lang="en-GB" sz="3000" dirty="0">
                <a:latin typeface="+mj-lt"/>
              </a:rPr>
              <a:t>Adolescents</a:t>
            </a:r>
          </a:p>
          <a:p>
            <a:pPr>
              <a:lnSpc>
                <a:spcPct val="110000"/>
              </a:lnSpc>
              <a:spcBef>
                <a:spcPts val="0"/>
              </a:spcBef>
            </a:pPr>
            <a:endParaRPr lang="en-GB" sz="3000" dirty="0">
              <a:latin typeface="+mj-lt"/>
            </a:endParaRPr>
          </a:p>
          <a:p>
            <a:pPr>
              <a:lnSpc>
                <a:spcPct val="110000"/>
              </a:lnSpc>
              <a:spcBef>
                <a:spcPts val="0"/>
              </a:spcBef>
            </a:pPr>
            <a:r>
              <a:rPr lang="en-GB" sz="3000" dirty="0">
                <a:latin typeface="+mj-lt"/>
              </a:rPr>
              <a:t>LGBTQIA</a:t>
            </a:r>
          </a:p>
          <a:p>
            <a:pPr>
              <a:lnSpc>
                <a:spcPct val="110000"/>
              </a:lnSpc>
              <a:spcBef>
                <a:spcPts val="0"/>
              </a:spcBef>
            </a:pPr>
            <a:endParaRPr lang="en-GB" sz="3000" dirty="0">
              <a:latin typeface="+mj-lt"/>
            </a:endParaRPr>
          </a:p>
          <a:p>
            <a:pPr>
              <a:lnSpc>
                <a:spcPct val="110000"/>
              </a:lnSpc>
              <a:spcBef>
                <a:spcPts val="0"/>
              </a:spcBef>
            </a:pPr>
            <a:r>
              <a:rPr lang="en-GB" sz="3000" dirty="0">
                <a:latin typeface="+mj-lt"/>
              </a:rPr>
              <a:t>People living with disability</a:t>
            </a:r>
          </a:p>
          <a:p>
            <a:pPr>
              <a:lnSpc>
                <a:spcPct val="110000"/>
              </a:lnSpc>
              <a:spcBef>
                <a:spcPts val="0"/>
              </a:spcBef>
            </a:pPr>
            <a:endParaRPr lang="en-GB" sz="3000" dirty="0">
              <a:latin typeface="+mj-lt"/>
            </a:endParaRPr>
          </a:p>
          <a:p>
            <a:pPr>
              <a:lnSpc>
                <a:spcPct val="110000"/>
              </a:lnSpc>
              <a:spcBef>
                <a:spcPts val="0"/>
              </a:spcBef>
            </a:pPr>
            <a:r>
              <a:rPr lang="en-GB" sz="3000" dirty="0">
                <a:latin typeface="+mj-lt"/>
              </a:rPr>
              <a:t>People living with HIV</a:t>
            </a:r>
          </a:p>
          <a:p>
            <a:endParaRPr lang="en-US" sz="3000" dirty="0">
              <a:latin typeface="+mj-lt"/>
            </a:endParaRPr>
          </a:p>
        </p:txBody>
      </p:sp>
      <p:pic>
        <p:nvPicPr>
          <p:cNvPr id="6" name="Picture 5"/>
          <p:cNvPicPr>
            <a:picLocks noChangeAspect="1"/>
          </p:cNvPicPr>
          <p:nvPr/>
        </p:nvPicPr>
        <p:blipFill>
          <a:blip r:embed="rId3"/>
          <a:stretch>
            <a:fillRect/>
          </a:stretch>
        </p:blipFill>
        <p:spPr>
          <a:xfrm>
            <a:off x="0" y="4986366"/>
            <a:ext cx="9144793" cy="1871634"/>
          </a:xfrm>
          <a:prstGeom prst="rect">
            <a:avLst/>
          </a:prstGeom>
        </p:spPr>
      </p:pic>
    </p:spTree>
    <p:extLst>
      <p:ext uri="{BB962C8B-B14F-4D97-AF65-F5344CB8AC3E}">
        <p14:creationId xmlns:p14="http://schemas.microsoft.com/office/powerpoint/2010/main" val="41788746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283464" y="1413889"/>
            <a:ext cx="8686365" cy="831796"/>
          </a:xfrm>
        </p:spPr>
        <p:txBody>
          <a:bodyPr>
            <a:normAutofit/>
          </a:bodyPr>
          <a:lstStyle/>
          <a:p>
            <a:pPr marL="0" indent="0" algn="ctr">
              <a:buNone/>
            </a:pPr>
            <a:r>
              <a:rPr lang="en-US" sz="2800" dirty="0">
                <a:latin typeface="Calibri" panose="020F0502020204030204" pitchFamily="34" charset="0"/>
              </a:rPr>
              <a:t>Why are people included? Why are people excluded?</a:t>
            </a:r>
            <a:endParaRPr lang="en-US" sz="2800" dirty="0">
              <a:solidFill>
                <a:schemeClr val="accent6">
                  <a:lumMod val="75000"/>
                </a:schemeClr>
              </a:solidFill>
              <a:latin typeface="Calibri" panose="020F0502020204030204" pitchFamily="34" charset="0"/>
            </a:endParaRPr>
          </a:p>
          <a:p>
            <a:pPr marL="0" indent="0" algn="ctr">
              <a:buNone/>
            </a:pPr>
            <a:endParaRPr lang="en-US" sz="2400" dirty="0">
              <a:latin typeface="Calibri" panose="020F0502020204030204" pitchFamily="34" charset="0"/>
            </a:endParaRPr>
          </a:p>
        </p:txBody>
      </p:sp>
      <p:sp>
        <p:nvSpPr>
          <p:cNvPr id="3" name="Title 2"/>
          <p:cNvSpPr>
            <a:spLocks noGrp="1"/>
          </p:cNvSpPr>
          <p:nvPr>
            <p:ph type="title"/>
          </p:nvPr>
        </p:nvSpPr>
        <p:spPr>
          <a:xfrm>
            <a:off x="283464" y="200621"/>
            <a:ext cx="8348907" cy="640531"/>
          </a:xfrm>
        </p:spPr>
        <p:txBody>
          <a:bodyPr>
            <a:normAutofit/>
          </a:bodyPr>
          <a:lstStyle/>
          <a:p>
            <a:pPr algn="ctr"/>
            <a:r>
              <a:rPr lang="en-US" sz="3200" dirty="0"/>
              <a:t>Gender &amp; Inclusion</a:t>
            </a:r>
          </a:p>
        </p:txBody>
      </p:sp>
      <p:sp>
        <p:nvSpPr>
          <p:cNvPr id="4" name="Rectangle 3"/>
          <p:cNvSpPr/>
          <p:nvPr/>
        </p:nvSpPr>
        <p:spPr>
          <a:xfrm>
            <a:off x="1065009" y="2124687"/>
            <a:ext cx="6788074" cy="2769989"/>
          </a:xfrm>
          <a:prstGeom prst="rect">
            <a:avLst/>
          </a:prstGeom>
        </p:spPr>
        <p:txBody>
          <a:bodyPr wrap="square">
            <a:spAutoFit/>
          </a:bodyPr>
          <a:lstStyle/>
          <a:p>
            <a:pPr algn="ctr"/>
            <a:r>
              <a:rPr lang="en-AU" sz="2400" dirty="0">
                <a:solidFill>
                  <a:schemeClr val="accent6">
                    <a:lumMod val="75000"/>
                  </a:schemeClr>
                </a:solidFill>
                <a:latin typeface="Calibri" panose="020F0502020204030204" pitchFamily="34" charset="0"/>
              </a:rPr>
              <a:t>Discrimination</a:t>
            </a:r>
            <a:r>
              <a:rPr lang="en-AU" sz="2400" dirty="0">
                <a:latin typeface="Calibri" panose="020F0502020204030204" pitchFamily="34" charset="0"/>
              </a:rPr>
              <a:t> against women persists in every corner of the world, but the experience is shaped by </a:t>
            </a:r>
            <a:r>
              <a:rPr lang="en-AU" sz="2400" dirty="0">
                <a:solidFill>
                  <a:schemeClr val="accent6">
                    <a:lumMod val="75000"/>
                  </a:schemeClr>
                </a:solidFill>
                <a:latin typeface="Calibri" panose="020F0502020204030204" pitchFamily="34" charset="0"/>
              </a:rPr>
              <a:t>interwoven factors </a:t>
            </a:r>
            <a:r>
              <a:rPr lang="en-AU" sz="2400" dirty="0">
                <a:latin typeface="Calibri" panose="020F0502020204030204" pitchFamily="34" charset="0"/>
              </a:rPr>
              <a:t>that build upon and extend beyond the gender element. These factors include race, socioeconomic class, age, sexual orientation, disability and more.</a:t>
            </a:r>
          </a:p>
          <a:p>
            <a:pPr algn="r"/>
            <a:r>
              <a:rPr lang="en-AU" sz="1500" dirty="0">
                <a:latin typeface="Calibri" panose="020F0502020204030204" pitchFamily="34" charset="0"/>
              </a:rPr>
              <a:t>Capacity4dev</a:t>
            </a:r>
          </a:p>
          <a:p>
            <a:pPr algn="r"/>
            <a:r>
              <a:rPr lang="en-AU" sz="1200" dirty="0">
                <a:latin typeface="Calibri" panose="020F0502020204030204" pitchFamily="34" charset="0"/>
              </a:rPr>
              <a:t>https://europa.eu/capacity4dev/articles/reality-intersectional-factors-gender-inequality</a:t>
            </a:r>
          </a:p>
        </p:txBody>
      </p:sp>
      <p:sp>
        <p:nvSpPr>
          <p:cNvPr id="5" name="TextBox 4"/>
          <p:cNvSpPr txBox="1"/>
          <p:nvPr/>
        </p:nvSpPr>
        <p:spPr>
          <a:xfrm>
            <a:off x="0" y="5276148"/>
            <a:ext cx="9144000" cy="1523494"/>
          </a:xfrm>
          <a:prstGeom prst="rect">
            <a:avLst/>
          </a:prstGeom>
          <a:solidFill>
            <a:schemeClr val="accent6">
              <a:lumMod val="75000"/>
            </a:schemeClr>
          </a:solidFill>
        </p:spPr>
        <p:txBody>
          <a:bodyPr wrap="square" rtlCol="0">
            <a:spAutoFit/>
          </a:bodyPr>
          <a:lstStyle/>
          <a:p>
            <a:pPr marL="182563" algn="ctr"/>
            <a:r>
              <a:rPr lang="en-AU" sz="2600" dirty="0">
                <a:solidFill>
                  <a:srgbClr val="FFFFFF"/>
                </a:solidFill>
              </a:rPr>
              <a:t>Intersectionality suggests that each one of us lives as in a web, where different strands of power, identity, ability &amp; choice intersect to shape the conditions in which we live</a:t>
            </a:r>
          </a:p>
          <a:p>
            <a:pPr marL="182563" algn="r"/>
            <a:r>
              <a:rPr lang="en-AU" sz="1500" i="1" dirty="0">
                <a:solidFill>
                  <a:srgbClr val="FFFFFF"/>
                </a:solidFill>
              </a:rPr>
              <a:t>Slim 2018</a:t>
            </a:r>
          </a:p>
        </p:txBody>
      </p:sp>
    </p:spTree>
    <p:extLst>
      <p:ext uri="{BB962C8B-B14F-4D97-AF65-F5344CB8AC3E}">
        <p14:creationId xmlns:p14="http://schemas.microsoft.com/office/powerpoint/2010/main" val="40088708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182" y="252412"/>
            <a:ext cx="8171218" cy="685800"/>
          </a:xfrm>
        </p:spPr>
        <p:txBody>
          <a:bodyPr/>
          <a:lstStyle/>
          <a:p>
            <a:r>
              <a:rPr lang="en-AU" sz="2600" dirty="0"/>
              <a:t>Barriers to Integrating Gender in SRHR Response</a:t>
            </a:r>
          </a:p>
        </p:txBody>
      </p:sp>
      <p:sp>
        <p:nvSpPr>
          <p:cNvPr id="3" name="Content Placeholder 2"/>
          <p:cNvSpPr>
            <a:spLocks noGrp="1"/>
          </p:cNvSpPr>
          <p:nvPr>
            <p:ph idx="1"/>
          </p:nvPr>
        </p:nvSpPr>
        <p:spPr>
          <a:xfrm>
            <a:off x="317500" y="1371599"/>
            <a:ext cx="8730966" cy="5302155"/>
          </a:xfrm>
        </p:spPr>
        <p:txBody>
          <a:bodyPr/>
          <a:lstStyle/>
          <a:p>
            <a:pPr marL="0" indent="0">
              <a:buNone/>
            </a:pPr>
            <a:r>
              <a:rPr lang="en-AU" b="1" dirty="0"/>
              <a:t>Lack of experience designing and implementing gender sensitive programming:</a:t>
            </a:r>
          </a:p>
          <a:p>
            <a:r>
              <a:rPr lang="en-AU" dirty="0"/>
              <a:t>Staff are often overwhelmed by immediate needs related to service rollout and implementation </a:t>
            </a:r>
          </a:p>
          <a:p>
            <a:r>
              <a:rPr lang="en-AU" dirty="0"/>
              <a:t>Staff often think gender mainstreaming requires a specific set of knowledge and skills only possessed by gender specialists.</a:t>
            </a:r>
          </a:p>
          <a:p>
            <a:pPr marL="0" indent="0">
              <a:buNone/>
            </a:pPr>
            <a:endParaRPr lang="en-AU" dirty="0"/>
          </a:p>
          <a:p>
            <a:pPr marL="0" indent="0">
              <a:buNone/>
            </a:pPr>
            <a:r>
              <a:rPr lang="en-AU" b="1" dirty="0"/>
              <a:t>Resistance to, and misconception of, gender integration:</a:t>
            </a:r>
          </a:p>
          <a:p>
            <a:r>
              <a:rPr lang="en-AU" dirty="0"/>
              <a:t>That gender sensitive programming is a ‘</a:t>
            </a:r>
            <a:r>
              <a:rPr lang="en-AU" b="1" i="1" dirty="0"/>
              <a:t>luxury</a:t>
            </a:r>
            <a:r>
              <a:rPr lang="en-AU" dirty="0"/>
              <a:t>’ reserved for recovery and development interventions</a:t>
            </a:r>
          </a:p>
        </p:txBody>
      </p:sp>
      <p:sp>
        <p:nvSpPr>
          <p:cNvPr id="4" name="Date Placeholder 3"/>
          <p:cNvSpPr>
            <a:spLocks noGrp="1"/>
          </p:cNvSpPr>
          <p:nvPr>
            <p:ph type="dt" sz="half" idx="10"/>
          </p:nvPr>
        </p:nvSpPr>
        <p:spPr/>
        <p:txBody>
          <a:bodyPr/>
          <a:lstStyle/>
          <a:p>
            <a:pPr>
              <a:defRPr/>
            </a:pPr>
            <a:fld id="{3586ABEE-8AC9-4F47-86BA-B6E3F43D9F60}" type="datetime4">
              <a:rPr lang="en-US" smtClean="0"/>
              <a:pPr>
                <a:defRPr/>
              </a:pPr>
              <a:t>September 10, 2020</a:t>
            </a:fld>
            <a:endParaRPr lang="en-US" dirty="0"/>
          </a:p>
        </p:txBody>
      </p:sp>
      <p:sp>
        <p:nvSpPr>
          <p:cNvPr id="5" name="Slide Number Placeholder 4"/>
          <p:cNvSpPr>
            <a:spLocks noGrp="1"/>
          </p:cNvSpPr>
          <p:nvPr>
            <p:ph type="sldNum" sz="quarter" idx="11"/>
          </p:nvPr>
        </p:nvSpPr>
        <p:spPr/>
        <p:txBody>
          <a:bodyPr/>
          <a:lstStyle/>
          <a:p>
            <a:pPr>
              <a:defRPr/>
            </a:pPr>
            <a:fld id="{5568D7B8-E013-48AD-8461-B4DFAAB1460C}" type="slidenum">
              <a:rPr lang="en-US" smtClean="0"/>
              <a:pPr>
                <a:defRPr/>
              </a:pPr>
              <a:t>10</a:t>
            </a:fld>
            <a:endParaRPr lang="en-US" dirty="0"/>
          </a:p>
        </p:txBody>
      </p:sp>
    </p:spTree>
    <p:extLst>
      <p:ext uri="{BB962C8B-B14F-4D97-AF65-F5344CB8AC3E}">
        <p14:creationId xmlns:p14="http://schemas.microsoft.com/office/powerpoint/2010/main" val="3792073506"/>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0903E-D180-4928-8399-A428248084CC}"/>
              </a:ext>
            </a:extLst>
          </p:cNvPr>
          <p:cNvSpPr>
            <a:spLocks noGrp="1"/>
          </p:cNvSpPr>
          <p:nvPr>
            <p:ph type="title"/>
          </p:nvPr>
        </p:nvSpPr>
        <p:spPr>
          <a:xfrm>
            <a:off x="266700" y="252413"/>
            <a:ext cx="7975600" cy="685800"/>
          </a:xfrm>
        </p:spPr>
        <p:txBody>
          <a:bodyPr/>
          <a:lstStyle/>
          <a:p>
            <a:pPr algn="ctr"/>
            <a:r>
              <a:rPr lang="en-US" sz="3500" dirty="0"/>
              <a:t>However….</a:t>
            </a:r>
          </a:p>
        </p:txBody>
      </p:sp>
      <p:sp>
        <p:nvSpPr>
          <p:cNvPr id="3" name="Content Placeholder 2">
            <a:extLst>
              <a:ext uri="{FF2B5EF4-FFF2-40B4-BE49-F238E27FC236}">
                <a16:creationId xmlns:a16="http://schemas.microsoft.com/office/drawing/2014/main" id="{D7C18907-DDC1-476E-BBBC-94EC2AC870F5}"/>
              </a:ext>
            </a:extLst>
          </p:cNvPr>
          <p:cNvSpPr>
            <a:spLocks noGrp="1"/>
          </p:cNvSpPr>
          <p:nvPr>
            <p:ph idx="1"/>
          </p:nvPr>
        </p:nvSpPr>
        <p:spPr/>
        <p:txBody>
          <a:bodyPr/>
          <a:lstStyle/>
          <a:p>
            <a:pPr marL="0" indent="0" algn="ctr">
              <a:buNone/>
            </a:pPr>
            <a:r>
              <a:rPr lang="en-US" dirty="0">
                <a:solidFill>
                  <a:schemeClr val="bg1"/>
                </a:solidFill>
              </a:rPr>
              <a:t>“…</a:t>
            </a:r>
            <a:r>
              <a:rPr lang="en-US" i="1" dirty="0">
                <a:solidFill>
                  <a:schemeClr val="bg1"/>
                </a:solidFill>
              </a:rPr>
              <a:t>empowering women and girls is a </a:t>
            </a:r>
            <a:r>
              <a:rPr lang="en-US" b="1" i="1" dirty="0">
                <a:solidFill>
                  <a:schemeClr val="bg1"/>
                </a:solidFill>
              </a:rPr>
              <a:t>critical pathway </a:t>
            </a:r>
            <a:r>
              <a:rPr lang="en-US" i="1" dirty="0">
                <a:solidFill>
                  <a:schemeClr val="bg1"/>
                </a:solidFill>
              </a:rPr>
              <a:t>to reduce vulnerability and poverty for the whole community, as well as being essential for achieving gender equality.” </a:t>
            </a:r>
            <a:r>
              <a:rPr lang="en-US" sz="1600" dirty="0">
                <a:solidFill>
                  <a:schemeClr val="bg1"/>
                </a:solidFill>
                <a:hlinkClick r:id="rId3">
                  <a:extLst>
                    <a:ext uri="{A12FA001-AC4F-418D-AE19-62706E023703}">
                      <ahyp:hlinkClr xmlns:ahyp="http://schemas.microsoft.com/office/drawing/2018/hyperlinkcolor" val="tx"/>
                    </a:ext>
                  </a:extLst>
                </a:hlinkClick>
              </a:rPr>
              <a:t>CARE International Humanitarian and Emergency Strategy 2013-2020</a:t>
            </a:r>
            <a:r>
              <a:rPr lang="en-US" sz="1600" dirty="0">
                <a:solidFill>
                  <a:schemeClr val="bg1"/>
                </a:solidFill>
              </a:rPr>
              <a:t> (p.4).</a:t>
            </a:r>
          </a:p>
          <a:p>
            <a:pPr marL="0" indent="0" algn="ctr">
              <a:buNone/>
            </a:pPr>
            <a:endParaRPr lang="en-US" sz="1600" dirty="0">
              <a:solidFill>
                <a:schemeClr val="bg1"/>
              </a:solidFill>
            </a:endParaRPr>
          </a:p>
          <a:p>
            <a:r>
              <a:rPr lang="en-US" b="1" dirty="0">
                <a:solidFill>
                  <a:schemeClr val="bg1"/>
                </a:solidFill>
                <a:hlinkClick r:id="rId4">
                  <a:extLst>
                    <a:ext uri="{A12FA001-AC4F-418D-AE19-62706E023703}">
                      <ahyp:hlinkClr xmlns:ahyp="http://schemas.microsoft.com/office/drawing/2018/hyperlinkcolor" val="tx"/>
                    </a:ext>
                  </a:extLst>
                </a:hlinkClick>
              </a:rPr>
              <a:t>Gender equality and women’s voice</a:t>
            </a:r>
            <a:r>
              <a:rPr lang="en-US" b="1" dirty="0">
                <a:solidFill>
                  <a:schemeClr val="bg1"/>
                </a:solidFill>
              </a:rPr>
              <a:t> </a:t>
            </a:r>
            <a:r>
              <a:rPr lang="en-US" dirty="0">
                <a:solidFill>
                  <a:schemeClr val="bg1"/>
                </a:solidFill>
              </a:rPr>
              <a:t>is central to CARE’s approach in emergencies. As a rights based organization, CARE seeks to promote equal realization of dignity and human rights, and the elimination of poverty and injustice for all genders and ages.</a:t>
            </a:r>
          </a:p>
          <a:p>
            <a:endParaRPr lang="en-US" dirty="0"/>
          </a:p>
        </p:txBody>
      </p:sp>
      <p:sp>
        <p:nvSpPr>
          <p:cNvPr id="4" name="Date Placeholder 3">
            <a:extLst>
              <a:ext uri="{FF2B5EF4-FFF2-40B4-BE49-F238E27FC236}">
                <a16:creationId xmlns:a16="http://schemas.microsoft.com/office/drawing/2014/main" id="{A1E09316-34D9-4C29-9F14-6E587E9CA8E5}"/>
              </a:ext>
            </a:extLst>
          </p:cNvPr>
          <p:cNvSpPr>
            <a:spLocks noGrp="1"/>
          </p:cNvSpPr>
          <p:nvPr>
            <p:ph type="dt" sz="half" idx="10"/>
          </p:nvPr>
        </p:nvSpPr>
        <p:spPr/>
        <p:txBody>
          <a:bodyPr/>
          <a:lstStyle/>
          <a:p>
            <a:pPr>
              <a:defRPr/>
            </a:pPr>
            <a:fld id="{3586ABEE-8AC9-4F47-86BA-B6E3F43D9F60}" type="datetime4">
              <a:rPr lang="en-US" smtClean="0"/>
              <a:pPr>
                <a:defRPr/>
              </a:pPr>
              <a:t>September 10, 2020</a:t>
            </a:fld>
            <a:endParaRPr lang="en-US" dirty="0"/>
          </a:p>
        </p:txBody>
      </p:sp>
      <p:sp>
        <p:nvSpPr>
          <p:cNvPr id="5" name="Slide Number Placeholder 4">
            <a:extLst>
              <a:ext uri="{FF2B5EF4-FFF2-40B4-BE49-F238E27FC236}">
                <a16:creationId xmlns:a16="http://schemas.microsoft.com/office/drawing/2014/main" id="{6CF53D71-CFB4-4E01-B575-2959373B162D}"/>
              </a:ext>
            </a:extLst>
          </p:cNvPr>
          <p:cNvSpPr>
            <a:spLocks noGrp="1"/>
          </p:cNvSpPr>
          <p:nvPr>
            <p:ph type="sldNum" sz="quarter" idx="11"/>
          </p:nvPr>
        </p:nvSpPr>
        <p:spPr/>
        <p:txBody>
          <a:bodyPr/>
          <a:lstStyle/>
          <a:p>
            <a:pPr>
              <a:defRPr/>
            </a:pPr>
            <a:fld id="{5568D7B8-E013-48AD-8461-B4DFAAB1460C}" type="slidenum">
              <a:rPr lang="en-US" smtClean="0"/>
              <a:pPr>
                <a:defRPr/>
              </a:pPr>
              <a:t>11</a:t>
            </a:fld>
            <a:endParaRPr lang="en-US" dirty="0"/>
          </a:p>
        </p:txBody>
      </p:sp>
      <p:sp>
        <p:nvSpPr>
          <p:cNvPr id="6" name="TextBox 5">
            <a:extLst>
              <a:ext uri="{FF2B5EF4-FFF2-40B4-BE49-F238E27FC236}">
                <a16:creationId xmlns:a16="http://schemas.microsoft.com/office/drawing/2014/main" id="{109BC74C-1FC4-46F6-9D65-9321E5DF244B}"/>
              </a:ext>
            </a:extLst>
          </p:cNvPr>
          <p:cNvSpPr txBox="1"/>
          <p:nvPr/>
        </p:nvSpPr>
        <p:spPr>
          <a:xfrm>
            <a:off x="476250" y="5095696"/>
            <a:ext cx="7556500" cy="1200329"/>
          </a:xfrm>
          <a:prstGeom prst="rect">
            <a:avLst/>
          </a:prstGeom>
          <a:noFill/>
        </p:spPr>
        <p:txBody>
          <a:bodyPr wrap="square" rtlCol="0">
            <a:spAutoFit/>
          </a:bodyPr>
          <a:lstStyle/>
          <a:p>
            <a:pPr algn="ctr"/>
            <a:r>
              <a:rPr lang="en-US" sz="2400" b="1" dirty="0">
                <a:solidFill>
                  <a:schemeClr val="bg2"/>
                </a:solidFill>
              </a:rPr>
              <a:t>Gender-sensitive approaches to SRHR are needed, feasible and effective including in humanitarian settings"</a:t>
            </a:r>
          </a:p>
        </p:txBody>
      </p:sp>
    </p:spTree>
    <p:extLst>
      <p:ext uri="{BB962C8B-B14F-4D97-AF65-F5344CB8AC3E}">
        <p14:creationId xmlns:p14="http://schemas.microsoft.com/office/powerpoint/2010/main" val="2429085432"/>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09221-6ED7-4474-AAC3-8C9BF1D1D726}"/>
              </a:ext>
            </a:extLst>
          </p:cNvPr>
          <p:cNvSpPr>
            <a:spLocks noGrp="1"/>
          </p:cNvSpPr>
          <p:nvPr>
            <p:ph type="title"/>
          </p:nvPr>
        </p:nvSpPr>
        <p:spPr>
          <a:xfrm>
            <a:off x="457199" y="268537"/>
            <a:ext cx="7632701" cy="685800"/>
          </a:xfrm>
        </p:spPr>
        <p:txBody>
          <a:bodyPr/>
          <a:lstStyle/>
          <a:p>
            <a:pPr algn="ctr"/>
            <a:r>
              <a:rPr lang="en-US" dirty="0"/>
              <a:t>CARE’s Approach to Gender in Emergencies</a:t>
            </a:r>
          </a:p>
        </p:txBody>
      </p:sp>
      <p:pic>
        <p:nvPicPr>
          <p:cNvPr id="7" name="Content Placeholder 6" descr="A screenshot of a cell phone&#10;&#10;Description automatically generated">
            <a:extLst>
              <a:ext uri="{FF2B5EF4-FFF2-40B4-BE49-F238E27FC236}">
                <a16:creationId xmlns:a16="http://schemas.microsoft.com/office/drawing/2014/main" id="{E4F92EF5-2323-4891-8434-A6B777733D59}"/>
              </a:ext>
            </a:extLst>
          </p:cNvPr>
          <p:cNvPicPr>
            <a:picLocks noGrp="1" noChangeAspect="1"/>
          </p:cNvPicPr>
          <p:nvPr>
            <p:ph idx="1"/>
          </p:nvPr>
        </p:nvPicPr>
        <p:blipFill rotWithShape="1">
          <a:blip r:embed="rId3"/>
          <a:srcRect b="47749"/>
          <a:stretch/>
        </p:blipFill>
        <p:spPr>
          <a:xfrm>
            <a:off x="316523" y="1387724"/>
            <a:ext cx="4378942" cy="5305910"/>
          </a:xfrm>
        </p:spPr>
      </p:pic>
      <p:sp>
        <p:nvSpPr>
          <p:cNvPr id="4" name="Date Placeholder 3">
            <a:extLst>
              <a:ext uri="{FF2B5EF4-FFF2-40B4-BE49-F238E27FC236}">
                <a16:creationId xmlns:a16="http://schemas.microsoft.com/office/drawing/2014/main" id="{3C968DD2-88C4-4E4C-B08D-E782815262C3}"/>
              </a:ext>
            </a:extLst>
          </p:cNvPr>
          <p:cNvSpPr>
            <a:spLocks noGrp="1"/>
          </p:cNvSpPr>
          <p:nvPr>
            <p:ph type="dt" sz="half" idx="10"/>
          </p:nvPr>
        </p:nvSpPr>
        <p:spPr/>
        <p:txBody>
          <a:bodyPr/>
          <a:lstStyle/>
          <a:p>
            <a:pPr>
              <a:defRPr/>
            </a:pPr>
            <a:fld id="{3586ABEE-8AC9-4F47-86BA-B6E3F43D9F60}" type="datetime4">
              <a:rPr lang="en-US" smtClean="0"/>
              <a:pPr>
                <a:defRPr/>
              </a:pPr>
              <a:t>September 10, 2020</a:t>
            </a:fld>
            <a:endParaRPr lang="en-US" dirty="0"/>
          </a:p>
        </p:txBody>
      </p:sp>
      <p:sp>
        <p:nvSpPr>
          <p:cNvPr id="5" name="Slide Number Placeholder 4">
            <a:extLst>
              <a:ext uri="{FF2B5EF4-FFF2-40B4-BE49-F238E27FC236}">
                <a16:creationId xmlns:a16="http://schemas.microsoft.com/office/drawing/2014/main" id="{9AC598C2-0C19-4D93-83BC-5EA22C6195FD}"/>
              </a:ext>
            </a:extLst>
          </p:cNvPr>
          <p:cNvSpPr>
            <a:spLocks noGrp="1"/>
          </p:cNvSpPr>
          <p:nvPr>
            <p:ph type="sldNum" sz="quarter" idx="11"/>
          </p:nvPr>
        </p:nvSpPr>
        <p:spPr/>
        <p:txBody>
          <a:bodyPr/>
          <a:lstStyle/>
          <a:p>
            <a:pPr>
              <a:defRPr/>
            </a:pPr>
            <a:fld id="{5568D7B8-E013-48AD-8461-B4DFAAB1460C}" type="slidenum">
              <a:rPr lang="en-US" smtClean="0"/>
              <a:pPr>
                <a:defRPr/>
              </a:pPr>
              <a:t>12</a:t>
            </a:fld>
            <a:endParaRPr lang="en-US" dirty="0"/>
          </a:p>
        </p:txBody>
      </p:sp>
      <p:pic>
        <p:nvPicPr>
          <p:cNvPr id="8" name="Content Placeholder 6" descr="A screenshot of a cell phone&#10;&#10;Description automatically generated">
            <a:extLst>
              <a:ext uri="{FF2B5EF4-FFF2-40B4-BE49-F238E27FC236}">
                <a16:creationId xmlns:a16="http://schemas.microsoft.com/office/drawing/2014/main" id="{1E21D332-0727-4EED-BCFA-8DD3D3D0ED39}"/>
              </a:ext>
            </a:extLst>
          </p:cNvPr>
          <p:cNvPicPr>
            <a:picLocks noChangeAspect="1"/>
          </p:cNvPicPr>
          <p:nvPr/>
        </p:nvPicPr>
        <p:blipFill rotWithShape="1">
          <a:blip r:embed="rId3"/>
          <a:srcRect t="53329"/>
          <a:stretch/>
        </p:blipFill>
        <p:spPr bwMode="auto">
          <a:xfrm>
            <a:off x="4571999" y="1459040"/>
            <a:ext cx="4492675" cy="4862385"/>
          </a:xfrm>
          <a:prstGeom prst="rect">
            <a:avLst/>
          </a:prstGeom>
          <a:noFill/>
          <a:ln w="9525">
            <a:noFill/>
            <a:miter lim="800000"/>
            <a:headEnd/>
            <a:tailEnd/>
          </a:ln>
        </p:spPr>
      </p:pic>
    </p:spTree>
    <p:extLst>
      <p:ext uri="{BB962C8B-B14F-4D97-AF65-F5344CB8AC3E}">
        <p14:creationId xmlns:p14="http://schemas.microsoft.com/office/powerpoint/2010/main" val="3330312024"/>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785100" cy="685800"/>
          </a:xfrm>
        </p:spPr>
        <p:txBody>
          <a:bodyPr>
            <a:normAutofit/>
          </a:bodyPr>
          <a:lstStyle/>
          <a:p>
            <a:pPr algn="ctr"/>
            <a:r>
              <a:rPr lang="en-US" sz="3000" dirty="0"/>
              <a:t>The Minimum Initial Services Package</a:t>
            </a:r>
          </a:p>
        </p:txBody>
      </p:sp>
      <p:sp>
        <p:nvSpPr>
          <p:cNvPr id="3" name="Subtitle 2"/>
          <p:cNvSpPr>
            <a:spLocks noGrp="1"/>
          </p:cNvSpPr>
          <p:nvPr>
            <p:ph type="subTitle" idx="4294967295"/>
          </p:nvPr>
        </p:nvSpPr>
        <p:spPr>
          <a:xfrm>
            <a:off x="302998" y="1909029"/>
            <a:ext cx="5217459" cy="3416006"/>
          </a:xfrm>
        </p:spPr>
        <p:txBody>
          <a:bodyPr>
            <a:normAutofit/>
          </a:bodyPr>
          <a:lstStyle/>
          <a:p>
            <a:pPr marL="257175" indent="-257175" algn="l">
              <a:buFont typeface="Arial" panose="020B0604020202020204" pitchFamily="34" charset="0"/>
              <a:buChar char="•"/>
            </a:pPr>
            <a:r>
              <a:rPr lang="en-US" b="1" dirty="0">
                <a:solidFill>
                  <a:schemeClr val="bg2"/>
                </a:solidFill>
              </a:rPr>
              <a:t>M</a:t>
            </a:r>
            <a:r>
              <a:rPr lang="en-US" dirty="0"/>
              <a:t>inimum</a:t>
            </a:r>
            <a:r>
              <a:rPr lang="en-US" b="1" dirty="0"/>
              <a:t>: </a:t>
            </a:r>
            <a:r>
              <a:rPr lang="en-US" dirty="0"/>
              <a:t>Basic and lifesaving SRH services provided</a:t>
            </a:r>
          </a:p>
          <a:p>
            <a:pPr marL="257175" indent="-257175" algn="l">
              <a:buFont typeface="Arial" panose="020B0604020202020204" pitchFamily="34" charset="0"/>
              <a:buChar char="•"/>
            </a:pPr>
            <a:r>
              <a:rPr lang="en-US" b="1" dirty="0">
                <a:solidFill>
                  <a:schemeClr val="bg2"/>
                </a:solidFill>
              </a:rPr>
              <a:t>I</a:t>
            </a:r>
            <a:r>
              <a:rPr lang="en-US" dirty="0"/>
              <a:t>nitial: Acute phase in emergencies – no need for assessment</a:t>
            </a:r>
          </a:p>
          <a:p>
            <a:pPr marL="257175" indent="-257175" algn="l">
              <a:buFont typeface="Arial" panose="020B0604020202020204" pitchFamily="34" charset="0"/>
              <a:buChar char="•"/>
            </a:pPr>
            <a:r>
              <a:rPr lang="en-US" b="1" dirty="0">
                <a:solidFill>
                  <a:schemeClr val="bg2"/>
                </a:solidFill>
              </a:rPr>
              <a:t>S</a:t>
            </a:r>
            <a:r>
              <a:rPr lang="en-US" dirty="0"/>
              <a:t>ervices:</a:t>
            </a:r>
            <a:r>
              <a:rPr lang="en-US" b="1" dirty="0"/>
              <a:t> </a:t>
            </a:r>
            <a:r>
              <a:rPr lang="en-US" dirty="0"/>
              <a:t>health care for the population</a:t>
            </a:r>
          </a:p>
          <a:p>
            <a:pPr marL="257175" indent="-257175" algn="l">
              <a:buFont typeface="Arial" panose="020B0604020202020204" pitchFamily="34" charset="0"/>
              <a:buChar char="•"/>
            </a:pPr>
            <a:r>
              <a:rPr lang="en-US" b="1" dirty="0">
                <a:solidFill>
                  <a:schemeClr val="bg2"/>
                </a:solidFill>
              </a:rPr>
              <a:t>P</a:t>
            </a:r>
            <a:r>
              <a:rPr lang="en-US" dirty="0"/>
              <a:t>ackage:</a:t>
            </a:r>
            <a:r>
              <a:rPr lang="en-US" b="1" dirty="0"/>
              <a:t> </a:t>
            </a:r>
            <a:r>
              <a:rPr lang="en-US" dirty="0"/>
              <a:t>Activities, supplies, coordination, planning</a:t>
            </a:r>
          </a:p>
          <a:p>
            <a:pPr algn="l"/>
            <a:endParaRPr lang="en-US" dirty="0"/>
          </a:p>
        </p:txBody>
      </p:sp>
      <p:sp>
        <p:nvSpPr>
          <p:cNvPr id="4" name="object 4"/>
          <p:cNvSpPr>
            <a:spLocks noChangeArrowheads="1"/>
          </p:cNvSpPr>
          <p:nvPr/>
        </p:nvSpPr>
        <p:spPr bwMode="auto">
          <a:xfrm>
            <a:off x="5520457" y="1435100"/>
            <a:ext cx="3320545" cy="45085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Tree>
    <p:extLst>
      <p:ext uri="{BB962C8B-B14F-4D97-AF65-F5344CB8AC3E}">
        <p14:creationId xmlns:p14="http://schemas.microsoft.com/office/powerpoint/2010/main" val="1397845557"/>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85340" y="165100"/>
            <a:ext cx="6973319" cy="713986"/>
          </a:xfrm>
        </p:spPr>
        <p:txBody>
          <a:bodyPr>
            <a:noAutofit/>
          </a:bodyPr>
          <a:lstStyle/>
          <a:p>
            <a:r>
              <a:rPr lang="en-US" sz="3600" dirty="0">
                <a:solidFill>
                  <a:schemeClr val="tx2">
                    <a:lumMod val="20000"/>
                    <a:lumOff val="80000"/>
                  </a:schemeClr>
                </a:solidFill>
              </a:rPr>
              <a:t>MISP 2019 Objectives</a:t>
            </a:r>
          </a:p>
        </p:txBody>
      </p:sp>
      <p:pic>
        <p:nvPicPr>
          <p:cNvPr id="4" name="Picture 3"/>
          <p:cNvPicPr>
            <a:picLocks noChangeAspect="1"/>
          </p:cNvPicPr>
          <p:nvPr/>
        </p:nvPicPr>
        <p:blipFill>
          <a:blip r:embed="rId3"/>
          <a:stretch>
            <a:fillRect/>
          </a:stretch>
        </p:blipFill>
        <p:spPr>
          <a:xfrm>
            <a:off x="1" y="946080"/>
            <a:ext cx="9182684" cy="5911920"/>
          </a:xfrm>
          <a:prstGeom prst="rect">
            <a:avLst/>
          </a:prstGeom>
        </p:spPr>
      </p:pic>
    </p:spTree>
    <p:extLst>
      <p:ext uri="{BB962C8B-B14F-4D97-AF65-F5344CB8AC3E}">
        <p14:creationId xmlns:p14="http://schemas.microsoft.com/office/powerpoint/2010/main" val="26414014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B1458-2ED7-42DF-AC36-8A587DB8FFE7}"/>
              </a:ext>
            </a:extLst>
          </p:cNvPr>
          <p:cNvSpPr>
            <a:spLocks noGrp="1"/>
          </p:cNvSpPr>
          <p:nvPr>
            <p:ph type="ctrTitle"/>
          </p:nvPr>
        </p:nvSpPr>
        <p:spPr>
          <a:xfrm>
            <a:off x="587074" y="1879600"/>
            <a:ext cx="8074325" cy="1549400"/>
          </a:xfrm>
        </p:spPr>
        <p:txBody>
          <a:bodyPr/>
          <a:lstStyle/>
          <a:p>
            <a:pPr algn="ctr"/>
            <a:r>
              <a:rPr lang="en-US" dirty="0"/>
              <a:t>QUESTIONS? </a:t>
            </a:r>
          </a:p>
        </p:txBody>
      </p:sp>
    </p:spTree>
    <p:extLst>
      <p:ext uri="{BB962C8B-B14F-4D97-AF65-F5344CB8AC3E}">
        <p14:creationId xmlns:p14="http://schemas.microsoft.com/office/powerpoint/2010/main" val="3615529984"/>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444F1C7-03CF-494E-ADE7-7CFBE0224C61}"/>
              </a:ext>
            </a:extLst>
          </p:cNvPr>
          <p:cNvSpPr>
            <a:spLocks noGrp="1"/>
          </p:cNvSpPr>
          <p:nvPr>
            <p:ph type="ctrTitle"/>
          </p:nvPr>
        </p:nvSpPr>
        <p:spPr>
          <a:xfrm>
            <a:off x="587074" y="987552"/>
            <a:ext cx="7794925" cy="1371600"/>
          </a:xfrm>
        </p:spPr>
        <p:txBody>
          <a:bodyPr/>
          <a:lstStyle/>
          <a:p>
            <a:pPr algn="ctr"/>
            <a:r>
              <a:rPr lang="en-US" sz="3800" dirty="0" err="1"/>
              <a:t>SRHRiE</a:t>
            </a:r>
            <a:r>
              <a:rPr lang="en-US" sz="3800" dirty="0"/>
              <a:t> Minimum Commitments</a:t>
            </a:r>
            <a:br>
              <a:rPr lang="en-US" sz="3800" dirty="0"/>
            </a:br>
            <a:br>
              <a:rPr lang="en-US" sz="3800" dirty="0"/>
            </a:br>
            <a:r>
              <a:rPr lang="en-US" sz="3800" dirty="0"/>
              <a:t> for Gender &amp; Inclusion</a:t>
            </a:r>
          </a:p>
        </p:txBody>
      </p:sp>
      <p:sp>
        <p:nvSpPr>
          <p:cNvPr id="7" name="Subtitle 6">
            <a:extLst>
              <a:ext uri="{FF2B5EF4-FFF2-40B4-BE49-F238E27FC236}">
                <a16:creationId xmlns:a16="http://schemas.microsoft.com/office/drawing/2014/main" id="{A136BDBD-E687-4AB9-B4A6-F9DFD781F55B}"/>
              </a:ext>
            </a:extLst>
          </p:cNvPr>
          <p:cNvSpPr>
            <a:spLocks noGrp="1"/>
          </p:cNvSpPr>
          <p:nvPr>
            <p:ph type="subTitle" idx="1"/>
          </p:nvPr>
        </p:nvSpPr>
        <p:spPr>
          <a:xfrm>
            <a:off x="1284136" y="5438648"/>
            <a:ext cx="6400800" cy="685800"/>
          </a:xfrm>
        </p:spPr>
        <p:txBody>
          <a:bodyPr/>
          <a:lstStyle/>
          <a:p>
            <a:pPr algn="ctr"/>
            <a:r>
              <a:rPr lang="en-US" sz="2500" dirty="0">
                <a:solidFill>
                  <a:schemeClr val="bg1"/>
                </a:solidFill>
              </a:rPr>
              <a:t>What are they? How do we use them? </a:t>
            </a:r>
          </a:p>
          <a:p>
            <a:pPr algn="ctr"/>
            <a:r>
              <a:rPr lang="en-US" sz="2500" dirty="0">
                <a:solidFill>
                  <a:schemeClr val="bg1"/>
                </a:solidFill>
              </a:rPr>
              <a:t>How do we monitor them?</a:t>
            </a:r>
          </a:p>
        </p:txBody>
      </p:sp>
    </p:spTree>
    <p:extLst>
      <p:ext uri="{BB962C8B-B14F-4D97-AF65-F5344CB8AC3E}">
        <p14:creationId xmlns:p14="http://schemas.microsoft.com/office/powerpoint/2010/main" val="4252354541"/>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BADE1-8EFC-4A83-B999-8520B70F19D0}"/>
              </a:ext>
            </a:extLst>
          </p:cNvPr>
          <p:cNvSpPr>
            <a:spLocks noGrp="1"/>
          </p:cNvSpPr>
          <p:nvPr>
            <p:ph type="title"/>
          </p:nvPr>
        </p:nvSpPr>
        <p:spPr>
          <a:xfrm>
            <a:off x="457200" y="231775"/>
            <a:ext cx="7734300" cy="685800"/>
          </a:xfrm>
        </p:spPr>
        <p:txBody>
          <a:bodyPr/>
          <a:lstStyle/>
          <a:p>
            <a:pPr algn="ctr"/>
            <a:r>
              <a:rPr lang="en-US" sz="2800" dirty="0"/>
              <a:t>Importance of the Minimum Commitments</a:t>
            </a:r>
          </a:p>
        </p:txBody>
      </p:sp>
      <p:sp>
        <p:nvSpPr>
          <p:cNvPr id="3" name="Content Placeholder 2">
            <a:extLst>
              <a:ext uri="{FF2B5EF4-FFF2-40B4-BE49-F238E27FC236}">
                <a16:creationId xmlns:a16="http://schemas.microsoft.com/office/drawing/2014/main" id="{A05F89E4-C10E-4AED-93D5-A6359A5F6B9D}"/>
              </a:ext>
            </a:extLst>
          </p:cNvPr>
          <p:cNvSpPr>
            <a:spLocks noGrp="1"/>
          </p:cNvSpPr>
          <p:nvPr>
            <p:ph idx="1"/>
          </p:nvPr>
        </p:nvSpPr>
        <p:spPr>
          <a:xfrm>
            <a:off x="203200" y="1257300"/>
            <a:ext cx="8674100" cy="4343400"/>
          </a:xfrm>
        </p:spPr>
        <p:txBody>
          <a:bodyPr/>
          <a:lstStyle/>
          <a:p>
            <a:r>
              <a:rPr lang="en-US" sz="2300" dirty="0"/>
              <a:t>As SRHR actors working in emergencies it is our </a:t>
            </a:r>
            <a:r>
              <a:rPr lang="en-US" sz="2300" b="1" dirty="0"/>
              <a:t>responsibility to understand and deliver services that assist all parts of the population while placing no one at risk</a:t>
            </a:r>
            <a:r>
              <a:rPr lang="en-US" sz="2300" dirty="0"/>
              <a:t>. </a:t>
            </a:r>
          </a:p>
          <a:p>
            <a:r>
              <a:rPr lang="en-US" sz="2300" dirty="0"/>
              <a:t>Without properly understanding the </a:t>
            </a:r>
            <a:r>
              <a:rPr lang="en-US" sz="2300" b="1" dirty="0"/>
              <a:t>community level social and gender norms and dynamics</a:t>
            </a:r>
            <a:r>
              <a:rPr lang="en-US" sz="2300" dirty="0"/>
              <a:t>, we’re not able to fulfill this mandate</a:t>
            </a:r>
          </a:p>
          <a:p>
            <a:r>
              <a:rPr lang="en-US" sz="2300" dirty="0"/>
              <a:t>Providing sexual and reproductive services alone will not guarantee they will adequately and effectively meet everyone’s needs. </a:t>
            </a:r>
          </a:p>
          <a:p>
            <a:r>
              <a:rPr lang="en-US" sz="2300" dirty="0"/>
              <a:t>Only a </a:t>
            </a:r>
            <a:r>
              <a:rPr lang="en-US" sz="2300" b="1" dirty="0"/>
              <a:t>people centered, participatory approach </a:t>
            </a:r>
            <a:r>
              <a:rPr lang="en-US" sz="2300" dirty="0"/>
              <a:t>at all stages of the response can help ensure that adequate, inclusive and efficient services are provided.  </a:t>
            </a:r>
          </a:p>
        </p:txBody>
      </p:sp>
      <p:sp>
        <p:nvSpPr>
          <p:cNvPr id="4" name="Date Placeholder 3">
            <a:extLst>
              <a:ext uri="{FF2B5EF4-FFF2-40B4-BE49-F238E27FC236}">
                <a16:creationId xmlns:a16="http://schemas.microsoft.com/office/drawing/2014/main" id="{D9FF6B12-702E-4D34-8CDD-EF9249FB1A03}"/>
              </a:ext>
            </a:extLst>
          </p:cNvPr>
          <p:cNvSpPr>
            <a:spLocks noGrp="1"/>
          </p:cNvSpPr>
          <p:nvPr>
            <p:ph type="dt" sz="half" idx="10"/>
          </p:nvPr>
        </p:nvSpPr>
        <p:spPr/>
        <p:txBody>
          <a:bodyPr/>
          <a:lstStyle/>
          <a:p>
            <a:pPr>
              <a:defRPr/>
            </a:pPr>
            <a:fld id="{3586ABEE-8AC9-4F47-86BA-B6E3F43D9F60}" type="datetime4">
              <a:rPr lang="en-US" smtClean="0"/>
              <a:pPr>
                <a:defRPr/>
              </a:pPr>
              <a:t>September 10, 2020</a:t>
            </a:fld>
            <a:endParaRPr lang="en-US" dirty="0"/>
          </a:p>
        </p:txBody>
      </p:sp>
      <p:sp>
        <p:nvSpPr>
          <p:cNvPr id="5" name="Slide Number Placeholder 4">
            <a:extLst>
              <a:ext uri="{FF2B5EF4-FFF2-40B4-BE49-F238E27FC236}">
                <a16:creationId xmlns:a16="http://schemas.microsoft.com/office/drawing/2014/main" id="{F55BC8FB-16B9-4D6E-B6F3-48103F6B9860}"/>
              </a:ext>
            </a:extLst>
          </p:cNvPr>
          <p:cNvSpPr>
            <a:spLocks noGrp="1"/>
          </p:cNvSpPr>
          <p:nvPr>
            <p:ph type="sldNum" sz="quarter" idx="11"/>
          </p:nvPr>
        </p:nvSpPr>
        <p:spPr/>
        <p:txBody>
          <a:bodyPr/>
          <a:lstStyle/>
          <a:p>
            <a:pPr>
              <a:defRPr/>
            </a:pPr>
            <a:fld id="{5568D7B8-E013-48AD-8461-B4DFAAB1460C}" type="slidenum">
              <a:rPr lang="en-US" smtClean="0"/>
              <a:pPr>
                <a:defRPr/>
              </a:pPr>
              <a:t>17</a:t>
            </a:fld>
            <a:endParaRPr lang="en-US" dirty="0"/>
          </a:p>
        </p:txBody>
      </p:sp>
    </p:spTree>
    <p:extLst>
      <p:ext uri="{BB962C8B-B14F-4D97-AF65-F5344CB8AC3E}">
        <p14:creationId xmlns:p14="http://schemas.microsoft.com/office/powerpoint/2010/main" val="2738455992"/>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59671-A0D6-401A-AD6B-D3DAB7B0B5E9}"/>
              </a:ext>
            </a:extLst>
          </p:cNvPr>
          <p:cNvSpPr>
            <a:spLocks noGrp="1"/>
          </p:cNvSpPr>
          <p:nvPr>
            <p:ph type="title"/>
          </p:nvPr>
        </p:nvSpPr>
        <p:spPr>
          <a:xfrm>
            <a:off x="457200" y="190500"/>
            <a:ext cx="8229600" cy="685800"/>
          </a:xfrm>
        </p:spPr>
        <p:txBody>
          <a:bodyPr/>
          <a:lstStyle/>
          <a:p>
            <a:pPr algn="ctr"/>
            <a:r>
              <a:rPr lang="en-US" sz="3000" dirty="0"/>
              <a:t>What are the MCs? </a:t>
            </a:r>
          </a:p>
        </p:txBody>
      </p:sp>
      <p:sp>
        <p:nvSpPr>
          <p:cNvPr id="3" name="Content Placeholder 2">
            <a:extLst>
              <a:ext uri="{FF2B5EF4-FFF2-40B4-BE49-F238E27FC236}">
                <a16:creationId xmlns:a16="http://schemas.microsoft.com/office/drawing/2014/main" id="{1956154C-9DDD-43FA-84AB-8130220D3A33}"/>
              </a:ext>
            </a:extLst>
          </p:cNvPr>
          <p:cNvSpPr>
            <a:spLocks noGrp="1"/>
          </p:cNvSpPr>
          <p:nvPr>
            <p:ph idx="1"/>
          </p:nvPr>
        </p:nvSpPr>
        <p:spPr/>
        <p:txBody>
          <a:bodyPr/>
          <a:lstStyle/>
          <a:p>
            <a:pPr marL="0" indent="0">
              <a:buNone/>
            </a:pPr>
            <a:r>
              <a:rPr lang="en-US" b="1" dirty="0"/>
              <a:t>5 minimum commitments to make gender sensitive and inclusive programming tangible, simple and practical</a:t>
            </a:r>
            <a:r>
              <a:rPr lang="en-US" dirty="0"/>
              <a:t>. </a:t>
            </a:r>
          </a:p>
          <a:p>
            <a:pPr marL="0" indent="0">
              <a:buNone/>
            </a:pPr>
            <a:endParaRPr lang="en-US" dirty="0"/>
          </a:p>
          <a:p>
            <a:pPr marL="0" indent="0">
              <a:buNone/>
            </a:pPr>
            <a:r>
              <a:rPr lang="en-US" dirty="0"/>
              <a:t>Cover core actions which teams should systematically reflect on, contextualize and apply in their response. </a:t>
            </a:r>
          </a:p>
          <a:p>
            <a:pPr marL="0" indent="0">
              <a:buNone/>
            </a:pPr>
            <a:endParaRPr lang="en-US" dirty="0"/>
          </a:p>
          <a:p>
            <a:pPr marL="0" indent="0">
              <a:buNone/>
            </a:pPr>
            <a:r>
              <a:rPr lang="en-US" dirty="0"/>
              <a:t>Developed via a participatory process with SRHR practitioners working in humanitarian settings in strong the </a:t>
            </a:r>
            <a:r>
              <a:rPr lang="en-US" dirty="0" err="1"/>
              <a:t>GiE</a:t>
            </a:r>
            <a:r>
              <a:rPr lang="en-US" dirty="0"/>
              <a:t> team – not by gender specialists alone</a:t>
            </a:r>
          </a:p>
          <a:p>
            <a:endParaRPr lang="en-US" dirty="0"/>
          </a:p>
          <a:p>
            <a:pPr marL="0" indent="0">
              <a:buNone/>
            </a:pPr>
            <a:endParaRPr lang="en-US" dirty="0"/>
          </a:p>
        </p:txBody>
      </p:sp>
      <p:sp>
        <p:nvSpPr>
          <p:cNvPr id="4" name="Date Placeholder 3">
            <a:extLst>
              <a:ext uri="{FF2B5EF4-FFF2-40B4-BE49-F238E27FC236}">
                <a16:creationId xmlns:a16="http://schemas.microsoft.com/office/drawing/2014/main" id="{0131E991-A029-4FF8-A5E8-196318E11B81}"/>
              </a:ext>
            </a:extLst>
          </p:cNvPr>
          <p:cNvSpPr>
            <a:spLocks noGrp="1"/>
          </p:cNvSpPr>
          <p:nvPr>
            <p:ph type="dt" sz="half" idx="10"/>
          </p:nvPr>
        </p:nvSpPr>
        <p:spPr/>
        <p:txBody>
          <a:bodyPr/>
          <a:lstStyle/>
          <a:p>
            <a:pPr>
              <a:defRPr/>
            </a:pPr>
            <a:fld id="{3586ABEE-8AC9-4F47-86BA-B6E3F43D9F60}" type="datetime4">
              <a:rPr lang="en-US" smtClean="0"/>
              <a:pPr>
                <a:defRPr/>
              </a:pPr>
              <a:t>September 10, 2020</a:t>
            </a:fld>
            <a:endParaRPr lang="en-US" dirty="0"/>
          </a:p>
        </p:txBody>
      </p:sp>
      <p:sp>
        <p:nvSpPr>
          <p:cNvPr id="5" name="Slide Number Placeholder 4">
            <a:extLst>
              <a:ext uri="{FF2B5EF4-FFF2-40B4-BE49-F238E27FC236}">
                <a16:creationId xmlns:a16="http://schemas.microsoft.com/office/drawing/2014/main" id="{A8B9B696-0664-4A69-8B0A-7B171DBF7CE9}"/>
              </a:ext>
            </a:extLst>
          </p:cNvPr>
          <p:cNvSpPr>
            <a:spLocks noGrp="1"/>
          </p:cNvSpPr>
          <p:nvPr>
            <p:ph type="sldNum" sz="quarter" idx="11"/>
          </p:nvPr>
        </p:nvSpPr>
        <p:spPr/>
        <p:txBody>
          <a:bodyPr/>
          <a:lstStyle/>
          <a:p>
            <a:pPr>
              <a:defRPr/>
            </a:pPr>
            <a:fld id="{5568D7B8-E013-48AD-8461-B4DFAAB1460C}" type="slidenum">
              <a:rPr lang="en-US" smtClean="0"/>
              <a:pPr>
                <a:defRPr/>
              </a:pPr>
              <a:t>18</a:t>
            </a:fld>
            <a:endParaRPr lang="en-US" dirty="0"/>
          </a:p>
        </p:txBody>
      </p:sp>
    </p:spTree>
    <p:extLst>
      <p:ext uri="{BB962C8B-B14F-4D97-AF65-F5344CB8AC3E}">
        <p14:creationId xmlns:p14="http://schemas.microsoft.com/office/powerpoint/2010/main" val="927662070"/>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5EA1E-4D7F-459C-AD69-43E02EB91767}"/>
              </a:ext>
            </a:extLst>
          </p:cNvPr>
          <p:cNvSpPr>
            <a:spLocks noGrp="1"/>
          </p:cNvSpPr>
          <p:nvPr>
            <p:ph type="title"/>
          </p:nvPr>
        </p:nvSpPr>
        <p:spPr>
          <a:xfrm>
            <a:off x="457200" y="260350"/>
            <a:ext cx="7797800" cy="685800"/>
          </a:xfrm>
        </p:spPr>
        <p:txBody>
          <a:bodyPr/>
          <a:lstStyle/>
          <a:p>
            <a:pPr algn="ctr"/>
            <a:r>
              <a:rPr lang="en-US" sz="3000" dirty="0"/>
              <a:t>How were the MC’s developed? </a:t>
            </a:r>
          </a:p>
        </p:txBody>
      </p:sp>
      <p:sp>
        <p:nvSpPr>
          <p:cNvPr id="3" name="Content Placeholder 2">
            <a:extLst>
              <a:ext uri="{FF2B5EF4-FFF2-40B4-BE49-F238E27FC236}">
                <a16:creationId xmlns:a16="http://schemas.microsoft.com/office/drawing/2014/main" id="{A26C739A-EB0C-43A0-8403-8402C2DECD77}"/>
              </a:ext>
            </a:extLst>
          </p:cNvPr>
          <p:cNvSpPr>
            <a:spLocks noGrp="1"/>
          </p:cNvSpPr>
          <p:nvPr>
            <p:ph idx="1"/>
          </p:nvPr>
        </p:nvSpPr>
        <p:spPr/>
        <p:txBody>
          <a:bodyPr/>
          <a:lstStyle/>
          <a:p>
            <a:pPr marL="0" lvl="0" indent="0">
              <a:buNone/>
            </a:pPr>
            <a:r>
              <a:rPr lang="en-IE" sz="2000" dirty="0">
                <a:solidFill>
                  <a:schemeClr val="tx1"/>
                </a:solidFill>
              </a:rPr>
              <a:t>1. The </a:t>
            </a:r>
            <a:r>
              <a:rPr lang="en-IE" sz="2000" b="1" dirty="0">
                <a:solidFill>
                  <a:schemeClr val="tx1"/>
                </a:solidFill>
              </a:rPr>
              <a:t>needs or barriers</a:t>
            </a:r>
            <a:r>
              <a:rPr lang="en-IE" sz="2000" dirty="0">
                <a:solidFill>
                  <a:schemeClr val="tx1"/>
                </a:solidFill>
              </a:rPr>
              <a:t> certain groups may face based on gender, age or diversity. </a:t>
            </a:r>
          </a:p>
          <a:p>
            <a:pPr marL="0" indent="0">
              <a:buFontTx/>
              <a:buNone/>
            </a:pPr>
            <a:endParaRPr lang="en-IE" sz="2000" dirty="0">
              <a:solidFill>
                <a:schemeClr val="tx1"/>
              </a:solidFill>
            </a:endParaRPr>
          </a:p>
          <a:p>
            <a:pPr marL="0" indent="0">
              <a:buFontTx/>
              <a:buNone/>
            </a:pPr>
            <a:r>
              <a:rPr lang="en-IE" sz="2000" dirty="0">
                <a:solidFill>
                  <a:schemeClr val="tx1"/>
                </a:solidFill>
              </a:rPr>
              <a:t>2. On an understanding of </a:t>
            </a:r>
            <a:r>
              <a:rPr lang="en-IE" sz="2000" b="1" dirty="0">
                <a:solidFill>
                  <a:schemeClr val="tx1"/>
                </a:solidFill>
              </a:rPr>
              <a:t>gender dynamics</a:t>
            </a:r>
            <a:r>
              <a:rPr lang="en-IE" sz="2000" dirty="0">
                <a:solidFill>
                  <a:schemeClr val="tx1"/>
                </a:solidFill>
              </a:rPr>
              <a:t> that may lead to vulnerabilities. </a:t>
            </a:r>
          </a:p>
          <a:p>
            <a:pPr marL="0" indent="0">
              <a:buFontTx/>
              <a:buNone/>
            </a:pPr>
            <a:endParaRPr lang="en-IE" sz="2000" dirty="0">
              <a:solidFill>
                <a:schemeClr val="tx1"/>
              </a:solidFill>
            </a:endParaRPr>
          </a:p>
          <a:p>
            <a:pPr marL="0" indent="0">
              <a:buFontTx/>
              <a:buNone/>
            </a:pPr>
            <a:r>
              <a:rPr lang="en-IE" sz="2000" dirty="0">
                <a:solidFill>
                  <a:schemeClr val="tx1"/>
                </a:solidFill>
              </a:rPr>
              <a:t>3. An analysis of existing challenges to the quality and appropriateness of SRH assistance provided – or </a:t>
            </a:r>
            <a:r>
              <a:rPr lang="en-IE" sz="2000" b="1" dirty="0">
                <a:solidFill>
                  <a:schemeClr val="tx1"/>
                </a:solidFill>
              </a:rPr>
              <a:t>what SRHR teams don’t do well</a:t>
            </a:r>
          </a:p>
          <a:p>
            <a:endParaRPr lang="en-IE" sz="2000" dirty="0">
              <a:solidFill>
                <a:schemeClr val="tx1"/>
              </a:solidFill>
            </a:endParaRPr>
          </a:p>
          <a:p>
            <a:pPr marL="0" indent="0">
              <a:buFontTx/>
              <a:buNone/>
            </a:pPr>
            <a:r>
              <a:rPr lang="en-IE" sz="2000" dirty="0">
                <a:solidFill>
                  <a:schemeClr val="tx1"/>
                </a:solidFill>
              </a:rPr>
              <a:t>We do not want to re-state again what is already known (e.g. in SRH, focus on women of reproductive age) but about </a:t>
            </a:r>
            <a:r>
              <a:rPr lang="en-IE" sz="2000" b="1" dirty="0">
                <a:solidFill>
                  <a:schemeClr val="bg2"/>
                </a:solidFill>
              </a:rPr>
              <a:t>calling the attention on important issues that may be overlooked</a:t>
            </a:r>
          </a:p>
          <a:p>
            <a:pPr marL="0" indent="0">
              <a:buNone/>
            </a:pPr>
            <a:endParaRPr lang="en-US" sz="2000" dirty="0"/>
          </a:p>
        </p:txBody>
      </p:sp>
      <p:sp>
        <p:nvSpPr>
          <p:cNvPr id="4" name="Date Placeholder 3">
            <a:extLst>
              <a:ext uri="{FF2B5EF4-FFF2-40B4-BE49-F238E27FC236}">
                <a16:creationId xmlns:a16="http://schemas.microsoft.com/office/drawing/2014/main" id="{D68A71B7-62A4-4617-8DE5-BC4090AB2B0E}"/>
              </a:ext>
            </a:extLst>
          </p:cNvPr>
          <p:cNvSpPr>
            <a:spLocks noGrp="1"/>
          </p:cNvSpPr>
          <p:nvPr>
            <p:ph type="dt" sz="half" idx="10"/>
          </p:nvPr>
        </p:nvSpPr>
        <p:spPr/>
        <p:txBody>
          <a:bodyPr/>
          <a:lstStyle/>
          <a:p>
            <a:pPr>
              <a:defRPr/>
            </a:pPr>
            <a:fld id="{3586ABEE-8AC9-4F47-86BA-B6E3F43D9F60}" type="datetime4">
              <a:rPr lang="en-US" smtClean="0"/>
              <a:pPr>
                <a:defRPr/>
              </a:pPr>
              <a:t>September 10, 2020</a:t>
            </a:fld>
            <a:endParaRPr lang="en-US" dirty="0"/>
          </a:p>
        </p:txBody>
      </p:sp>
      <p:sp>
        <p:nvSpPr>
          <p:cNvPr id="5" name="Slide Number Placeholder 4">
            <a:extLst>
              <a:ext uri="{FF2B5EF4-FFF2-40B4-BE49-F238E27FC236}">
                <a16:creationId xmlns:a16="http://schemas.microsoft.com/office/drawing/2014/main" id="{F8E858F3-B296-497B-B2FA-A7A2F5F9D4EF}"/>
              </a:ext>
            </a:extLst>
          </p:cNvPr>
          <p:cNvSpPr>
            <a:spLocks noGrp="1"/>
          </p:cNvSpPr>
          <p:nvPr>
            <p:ph type="sldNum" sz="quarter" idx="11"/>
          </p:nvPr>
        </p:nvSpPr>
        <p:spPr/>
        <p:txBody>
          <a:bodyPr/>
          <a:lstStyle/>
          <a:p>
            <a:pPr>
              <a:defRPr/>
            </a:pPr>
            <a:fld id="{5568D7B8-E013-48AD-8461-B4DFAAB1460C}" type="slidenum">
              <a:rPr lang="en-US" smtClean="0"/>
              <a:pPr>
                <a:defRPr/>
              </a:pPr>
              <a:t>19</a:t>
            </a:fld>
            <a:endParaRPr lang="en-US" dirty="0"/>
          </a:p>
        </p:txBody>
      </p:sp>
    </p:spTree>
    <p:extLst>
      <p:ext uri="{BB962C8B-B14F-4D97-AF65-F5344CB8AC3E}">
        <p14:creationId xmlns:p14="http://schemas.microsoft.com/office/powerpoint/2010/main" val="495072541"/>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3" name="Rectangle 8"/>
          <p:cNvSpPr>
            <a:spLocks noChangeArrowheads="1"/>
          </p:cNvSpPr>
          <p:nvPr/>
        </p:nvSpPr>
        <p:spPr bwMode="auto">
          <a:xfrm>
            <a:off x="5938714" y="5152827"/>
            <a:ext cx="3106603" cy="1050059"/>
          </a:xfrm>
          <a:prstGeom prst="rect">
            <a:avLst/>
          </a:prstGeom>
          <a:solidFill>
            <a:srgbClr val="FBBDEC"/>
          </a:solidFill>
          <a:ln w="9525">
            <a:solidFill>
              <a:srgbClr val="000000"/>
            </a:solidFill>
            <a:miter lim="800000"/>
            <a:headEnd/>
            <a:tailEnd/>
          </a:ln>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buNone/>
            </a:pPr>
            <a:r>
              <a:rPr lang="fr-FR" sz="1600" b="1" dirty="0"/>
              <a:t>Monitor </a:t>
            </a:r>
            <a:r>
              <a:rPr lang="fr-FR" sz="1600" b="1" dirty="0" err="1"/>
              <a:t>equitable</a:t>
            </a:r>
            <a:r>
              <a:rPr lang="fr-FR" sz="1600" b="1" dirty="0"/>
              <a:t> </a:t>
            </a:r>
            <a:r>
              <a:rPr lang="fr-FR" sz="1600" b="1" dirty="0" err="1"/>
              <a:t>access</a:t>
            </a:r>
            <a:r>
              <a:rPr lang="fr-FR" sz="1600" b="1" dirty="0"/>
              <a:t> </a:t>
            </a:r>
            <a:r>
              <a:rPr lang="fr-FR" sz="1600" dirty="0"/>
              <a:t>to services and set </a:t>
            </a:r>
            <a:r>
              <a:rPr lang="en-NZ" sz="1600" dirty="0"/>
              <a:t>confidential and responsive</a:t>
            </a:r>
            <a:r>
              <a:rPr lang="en-NZ" sz="1600" b="1" dirty="0"/>
              <a:t> feedback &amp; complaint mechanisms </a:t>
            </a:r>
            <a:endParaRPr lang="fr-FR" sz="1600" dirty="0"/>
          </a:p>
        </p:txBody>
      </p:sp>
      <p:sp>
        <p:nvSpPr>
          <p:cNvPr id="53254" name="Line 9"/>
          <p:cNvSpPr>
            <a:spLocks noChangeShapeType="1"/>
          </p:cNvSpPr>
          <p:nvPr/>
        </p:nvSpPr>
        <p:spPr bwMode="auto">
          <a:xfrm flipH="1">
            <a:off x="2675032" y="4882931"/>
            <a:ext cx="842421" cy="884936"/>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defRPr/>
            </a:pPr>
            <a:endParaRPr lang="nb-NO" sz="1350">
              <a:solidFill>
                <a:srgbClr val="000000"/>
              </a:solidFill>
              <a:latin typeface="Verdana" pitchFamily="34" charset="0"/>
            </a:endParaRPr>
          </a:p>
        </p:txBody>
      </p:sp>
      <p:sp>
        <p:nvSpPr>
          <p:cNvPr id="53255" name="Rectangle 10"/>
          <p:cNvSpPr>
            <a:spLocks noChangeArrowheads="1"/>
          </p:cNvSpPr>
          <p:nvPr/>
        </p:nvSpPr>
        <p:spPr bwMode="auto">
          <a:xfrm>
            <a:off x="352179" y="1759178"/>
            <a:ext cx="2944144" cy="1665317"/>
          </a:xfrm>
          <a:prstGeom prst="rect">
            <a:avLst/>
          </a:prstGeom>
          <a:solidFill>
            <a:srgbClr val="FBBDEC"/>
          </a:solidFill>
          <a:ln w="9525">
            <a:solidFill>
              <a:srgbClr val="000000"/>
            </a:solidFill>
            <a:miter lim="800000"/>
            <a:headEnd/>
            <a:tailEnd/>
          </a:ln>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buNone/>
            </a:pPr>
            <a:r>
              <a:rPr lang="fr-FR" sz="1600" b="1" dirty="0" err="1"/>
              <a:t>Analyze</a:t>
            </a:r>
            <a:r>
              <a:rPr lang="fr-FR" sz="1600" dirty="0"/>
              <a:t> how </a:t>
            </a:r>
            <a:r>
              <a:rPr lang="fr-FR" sz="1600" b="1" dirty="0"/>
              <a:t>power </a:t>
            </a:r>
            <a:r>
              <a:rPr lang="fr-FR" sz="1600" b="1" dirty="0" err="1"/>
              <a:t>dynamics</a:t>
            </a:r>
            <a:r>
              <a:rPr lang="fr-FR" sz="1600" b="1" dirty="0"/>
              <a:t> </a:t>
            </a:r>
            <a:r>
              <a:rPr lang="fr-FR" sz="1600" dirty="0"/>
              <a:t>affect adolescent girls’ and </a:t>
            </a:r>
            <a:r>
              <a:rPr lang="fr-FR" sz="1600" dirty="0" err="1"/>
              <a:t>women’s</a:t>
            </a:r>
            <a:r>
              <a:rPr lang="fr-FR" sz="1600" dirty="0"/>
              <a:t> </a:t>
            </a:r>
            <a:r>
              <a:rPr lang="fr-FR" sz="1600" dirty="0" err="1"/>
              <a:t>access</a:t>
            </a:r>
            <a:r>
              <a:rPr lang="fr-FR" sz="1600" dirty="0"/>
              <a:t> to services to </a:t>
            </a:r>
            <a:r>
              <a:rPr lang="fr-FR" sz="1600" dirty="0" err="1"/>
              <a:t>inform</a:t>
            </a:r>
            <a:r>
              <a:rPr lang="fr-FR" sz="1600" dirty="0"/>
              <a:t> the </a:t>
            </a:r>
            <a:r>
              <a:rPr lang="fr-FR" sz="1600" dirty="0" err="1"/>
              <a:t>targeting</a:t>
            </a:r>
            <a:r>
              <a:rPr lang="fr-FR" sz="1600" dirty="0"/>
              <a:t> and the design of </a:t>
            </a:r>
            <a:r>
              <a:rPr lang="fr-FR" sz="1600" dirty="0" err="1"/>
              <a:t>your</a:t>
            </a:r>
            <a:r>
              <a:rPr lang="fr-FR" sz="1600" dirty="0"/>
              <a:t> support</a:t>
            </a:r>
          </a:p>
          <a:p>
            <a:pPr>
              <a:buNone/>
            </a:pPr>
            <a:endParaRPr lang="fr-FR" sz="1600" dirty="0"/>
          </a:p>
        </p:txBody>
      </p:sp>
      <p:sp>
        <p:nvSpPr>
          <p:cNvPr id="53257" name="Rectangle 13"/>
          <p:cNvSpPr>
            <a:spLocks noChangeArrowheads="1"/>
          </p:cNvSpPr>
          <p:nvPr/>
        </p:nvSpPr>
        <p:spPr bwMode="auto">
          <a:xfrm>
            <a:off x="4762569" y="1496934"/>
            <a:ext cx="3886492" cy="1050058"/>
          </a:xfrm>
          <a:prstGeom prst="rect">
            <a:avLst/>
          </a:prstGeom>
          <a:solidFill>
            <a:srgbClr val="FBBDEC"/>
          </a:solidFill>
          <a:ln w="9525">
            <a:solidFill>
              <a:srgbClr val="000000"/>
            </a:solidFill>
            <a:miter lim="800000"/>
            <a:headEnd/>
            <a:tailEnd/>
          </a:ln>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buNone/>
            </a:pPr>
            <a:r>
              <a:rPr lang="en-GB" sz="1600" dirty="0"/>
              <a:t>Develop your </a:t>
            </a:r>
            <a:r>
              <a:rPr lang="en-GB" sz="1600" b="1" dirty="0"/>
              <a:t>programmes for and with adolescent girls and boys, women and men</a:t>
            </a:r>
            <a:r>
              <a:rPr lang="en-GB" sz="1600" dirty="0"/>
              <a:t>, including those most marginalized</a:t>
            </a:r>
            <a:endParaRPr lang="fr-FR" sz="1600" dirty="0"/>
          </a:p>
        </p:txBody>
      </p:sp>
      <p:sp>
        <p:nvSpPr>
          <p:cNvPr id="53259" name="Rectangle 15"/>
          <p:cNvSpPr>
            <a:spLocks noChangeArrowheads="1"/>
          </p:cNvSpPr>
          <p:nvPr/>
        </p:nvSpPr>
        <p:spPr bwMode="auto">
          <a:xfrm>
            <a:off x="6328087" y="2944287"/>
            <a:ext cx="2607129" cy="1541349"/>
          </a:xfrm>
          <a:prstGeom prst="rect">
            <a:avLst/>
          </a:prstGeom>
          <a:solidFill>
            <a:srgbClr val="FBBDEC"/>
          </a:solidFill>
          <a:ln w="9525">
            <a:solidFill>
              <a:srgbClr val="000000"/>
            </a:solidFill>
            <a:miter lim="800000"/>
            <a:headEnd/>
            <a:tailEnd/>
          </a:ln>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buNone/>
              <a:defRPr/>
            </a:pPr>
            <a:r>
              <a:rPr lang="en-GB" sz="1600" dirty="0"/>
              <a:t>Provide quality services to all, </a:t>
            </a:r>
            <a:r>
              <a:rPr lang="en-GB" sz="1600" b="1" dirty="0"/>
              <a:t>overcoming the barriers </a:t>
            </a:r>
            <a:r>
              <a:rPr lang="en-GB" sz="1600" dirty="0"/>
              <a:t>that pregnant and breastfeeding adolescent girls and those most stigmatized face</a:t>
            </a:r>
          </a:p>
        </p:txBody>
      </p:sp>
      <p:sp>
        <p:nvSpPr>
          <p:cNvPr id="53260" name="Line 16"/>
          <p:cNvSpPr>
            <a:spLocks noChangeShapeType="1"/>
          </p:cNvSpPr>
          <p:nvPr/>
        </p:nvSpPr>
        <p:spPr bwMode="auto">
          <a:xfrm flipV="1">
            <a:off x="5047486" y="3917170"/>
            <a:ext cx="1110132" cy="462775"/>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defRPr/>
            </a:pPr>
            <a:endParaRPr lang="nb-NO" sz="1350">
              <a:solidFill>
                <a:srgbClr val="000000"/>
              </a:solidFill>
              <a:latin typeface="Verdana" pitchFamily="34" charset="0"/>
            </a:endParaRPr>
          </a:p>
        </p:txBody>
      </p:sp>
      <p:sp>
        <p:nvSpPr>
          <p:cNvPr id="53263" name="Text Box 19"/>
          <p:cNvSpPr txBox="1">
            <a:spLocks noChangeArrowheads="1"/>
          </p:cNvSpPr>
          <p:nvPr/>
        </p:nvSpPr>
        <p:spPr bwMode="auto">
          <a:xfrm>
            <a:off x="2854041" y="5813768"/>
            <a:ext cx="2556603" cy="4770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fontAlgn="base">
              <a:spcBef>
                <a:spcPct val="50000"/>
              </a:spcBef>
              <a:spcAft>
                <a:spcPct val="0"/>
              </a:spcAft>
              <a:buFontTx/>
              <a:buNone/>
              <a:defRPr/>
            </a:pPr>
            <a:r>
              <a:rPr lang="fr-FR" altLang="en-US" sz="2500" b="1" i="1" dirty="0">
                <a:solidFill>
                  <a:srgbClr val="009C96"/>
                </a:solidFill>
                <a:ea typeface="MS PGothic" pitchFamily="34" charset="-128"/>
              </a:rPr>
              <a:t>5 commitments</a:t>
            </a:r>
          </a:p>
        </p:txBody>
      </p:sp>
      <p:sp>
        <p:nvSpPr>
          <p:cNvPr id="53256" name="Line 11"/>
          <p:cNvSpPr>
            <a:spLocks noChangeShapeType="1"/>
          </p:cNvSpPr>
          <p:nvPr/>
        </p:nvSpPr>
        <p:spPr bwMode="auto">
          <a:xfrm flipH="1" flipV="1">
            <a:off x="2516508" y="3588009"/>
            <a:ext cx="622665" cy="697629"/>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defRPr/>
            </a:pPr>
            <a:endParaRPr lang="nb-NO" sz="1350">
              <a:solidFill>
                <a:srgbClr val="000000"/>
              </a:solidFill>
              <a:latin typeface="Verdana" pitchFamily="34" charset="0"/>
            </a:endParaRPr>
          </a:p>
        </p:txBody>
      </p:sp>
      <p:sp>
        <p:nvSpPr>
          <p:cNvPr id="53258" name="Line 14"/>
          <p:cNvSpPr>
            <a:spLocks noChangeShapeType="1"/>
          </p:cNvSpPr>
          <p:nvPr/>
        </p:nvSpPr>
        <p:spPr bwMode="auto">
          <a:xfrm flipV="1">
            <a:off x="4513912" y="2645294"/>
            <a:ext cx="820008" cy="1273796"/>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defRPr/>
            </a:pPr>
            <a:endParaRPr lang="nb-NO" sz="1350">
              <a:solidFill>
                <a:srgbClr val="000000"/>
              </a:solidFill>
              <a:latin typeface="Verdana" pitchFamily="34" charset="0"/>
            </a:endParaRPr>
          </a:p>
        </p:txBody>
      </p:sp>
      <p:sp>
        <p:nvSpPr>
          <p:cNvPr id="26" name="TextBox 25"/>
          <p:cNvSpPr txBox="1"/>
          <p:nvPr/>
        </p:nvSpPr>
        <p:spPr>
          <a:xfrm>
            <a:off x="1089104" y="1442573"/>
            <a:ext cx="1244251" cy="276999"/>
          </a:xfrm>
          <a:prstGeom prst="rect">
            <a:avLst/>
          </a:prstGeom>
          <a:noFill/>
        </p:spPr>
        <p:txBody>
          <a:bodyPr wrap="none" rtlCol="0">
            <a:spAutoFit/>
          </a:bodyPr>
          <a:lstStyle/>
          <a:p>
            <a:pPr>
              <a:defRPr/>
            </a:pPr>
            <a:r>
              <a:rPr lang="en-US" sz="1200" b="1" dirty="0">
                <a:solidFill>
                  <a:srgbClr val="7E0862"/>
                </a:solidFill>
              </a:rPr>
              <a:t>ASSESSMENT</a:t>
            </a:r>
          </a:p>
        </p:txBody>
      </p:sp>
      <p:sp>
        <p:nvSpPr>
          <p:cNvPr id="27" name="Rectangle 26"/>
          <p:cNvSpPr/>
          <p:nvPr/>
        </p:nvSpPr>
        <p:spPr>
          <a:xfrm>
            <a:off x="6010054" y="1222250"/>
            <a:ext cx="774571" cy="276999"/>
          </a:xfrm>
          <a:prstGeom prst="rect">
            <a:avLst/>
          </a:prstGeom>
        </p:spPr>
        <p:txBody>
          <a:bodyPr wrap="none">
            <a:spAutoFit/>
          </a:bodyPr>
          <a:lstStyle/>
          <a:p>
            <a:pPr>
              <a:defRPr/>
            </a:pPr>
            <a:r>
              <a:rPr lang="en-US" sz="1200" b="1" dirty="0">
                <a:solidFill>
                  <a:srgbClr val="7E0862"/>
                </a:solidFill>
              </a:rPr>
              <a:t>DESIGN</a:t>
            </a:r>
            <a:endParaRPr lang="en-US" sz="1200" dirty="0">
              <a:solidFill>
                <a:srgbClr val="7E0862"/>
              </a:solidFill>
            </a:endParaRPr>
          </a:p>
        </p:txBody>
      </p:sp>
      <p:sp>
        <p:nvSpPr>
          <p:cNvPr id="28" name="Rectangle 27"/>
          <p:cNvSpPr/>
          <p:nvPr/>
        </p:nvSpPr>
        <p:spPr>
          <a:xfrm>
            <a:off x="7100624" y="2667288"/>
            <a:ext cx="1548437" cy="276999"/>
          </a:xfrm>
          <a:prstGeom prst="rect">
            <a:avLst/>
          </a:prstGeom>
        </p:spPr>
        <p:txBody>
          <a:bodyPr wrap="none">
            <a:spAutoFit/>
          </a:bodyPr>
          <a:lstStyle/>
          <a:p>
            <a:pPr>
              <a:defRPr/>
            </a:pPr>
            <a:r>
              <a:rPr lang="en-US" sz="1200" b="1" dirty="0">
                <a:solidFill>
                  <a:srgbClr val="7E0862"/>
                </a:solidFill>
              </a:rPr>
              <a:t>IMPLEMENTATION</a:t>
            </a:r>
            <a:endParaRPr lang="en-US" sz="1200" dirty="0">
              <a:solidFill>
                <a:srgbClr val="7E0862"/>
              </a:solidFill>
            </a:endParaRPr>
          </a:p>
        </p:txBody>
      </p:sp>
      <p:sp>
        <p:nvSpPr>
          <p:cNvPr id="29" name="TextBox 28"/>
          <p:cNvSpPr txBox="1"/>
          <p:nvPr/>
        </p:nvSpPr>
        <p:spPr>
          <a:xfrm>
            <a:off x="6457738" y="4882931"/>
            <a:ext cx="2352341" cy="276999"/>
          </a:xfrm>
          <a:prstGeom prst="rect">
            <a:avLst/>
          </a:prstGeom>
          <a:noFill/>
        </p:spPr>
        <p:txBody>
          <a:bodyPr wrap="square" rtlCol="0">
            <a:spAutoFit/>
          </a:bodyPr>
          <a:lstStyle/>
          <a:p>
            <a:pPr>
              <a:defRPr/>
            </a:pPr>
            <a:r>
              <a:rPr lang="en-US" sz="1200" b="1" dirty="0">
                <a:solidFill>
                  <a:srgbClr val="7E0862"/>
                </a:solidFill>
              </a:rPr>
              <a:t>RESPONSE MONITORING</a:t>
            </a:r>
          </a:p>
        </p:txBody>
      </p:sp>
      <p:sp>
        <p:nvSpPr>
          <p:cNvPr id="20" name="Rectangle 13"/>
          <p:cNvSpPr>
            <a:spLocks noChangeArrowheads="1"/>
          </p:cNvSpPr>
          <p:nvPr/>
        </p:nvSpPr>
        <p:spPr bwMode="auto">
          <a:xfrm>
            <a:off x="223305" y="4745101"/>
            <a:ext cx="2408659" cy="1754761"/>
          </a:xfrm>
          <a:prstGeom prst="rect">
            <a:avLst/>
          </a:prstGeom>
          <a:solidFill>
            <a:srgbClr val="FBBDEC"/>
          </a:solidFill>
          <a:ln w="9525">
            <a:solidFill>
              <a:srgbClr val="000000"/>
            </a:solidFill>
            <a:miter lim="800000"/>
            <a:headEnd/>
            <a:tailEnd/>
          </a:ln>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buFontTx/>
              <a:buNone/>
            </a:pPr>
            <a:r>
              <a:rPr lang="fr-FR" sz="1600" b="1" dirty="0"/>
              <a:t>Engage men and boys </a:t>
            </a:r>
            <a:r>
              <a:rPr lang="fr-FR" sz="1600" dirty="0"/>
              <a:t>to champion the use of </a:t>
            </a:r>
            <a:r>
              <a:rPr lang="fr-FR" sz="1600" dirty="0" err="1"/>
              <a:t>family</a:t>
            </a:r>
            <a:r>
              <a:rPr lang="fr-FR" sz="1600" dirty="0"/>
              <a:t> planning </a:t>
            </a:r>
            <a:r>
              <a:rPr lang="fr-FR" sz="1600" dirty="0" err="1"/>
              <a:t>methods</a:t>
            </a:r>
            <a:r>
              <a:rPr lang="fr-FR" sz="1600" dirty="0"/>
              <a:t> </a:t>
            </a:r>
          </a:p>
          <a:p>
            <a:pPr>
              <a:buFontTx/>
              <a:buNone/>
            </a:pPr>
            <a:r>
              <a:rPr lang="fr-FR" sz="1600" dirty="0"/>
              <a:t>and to </a:t>
            </a:r>
            <a:r>
              <a:rPr lang="fr-FR" sz="1600" dirty="0" err="1"/>
              <a:t>promote</a:t>
            </a:r>
            <a:r>
              <a:rPr lang="fr-FR" sz="1600" dirty="0"/>
              <a:t> </a:t>
            </a:r>
            <a:r>
              <a:rPr lang="fr-FR" sz="1600" dirty="0" err="1"/>
              <a:t>respectful</a:t>
            </a:r>
            <a:r>
              <a:rPr lang="fr-FR" sz="1600" dirty="0"/>
              <a:t> and </a:t>
            </a:r>
            <a:r>
              <a:rPr lang="fr-FR" sz="1600" dirty="0" err="1"/>
              <a:t>nonviolent</a:t>
            </a:r>
            <a:r>
              <a:rPr lang="fr-FR" sz="1600" dirty="0"/>
              <a:t> </a:t>
            </a:r>
            <a:r>
              <a:rPr lang="fr-FR" sz="1600" dirty="0" err="1"/>
              <a:t>relationships</a:t>
            </a:r>
            <a:endParaRPr lang="fr-FR" sz="1600" dirty="0"/>
          </a:p>
        </p:txBody>
      </p:sp>
      <p:sp>
        <p:nvSpPr>
          <p:cNvPr id="21" name="Rectangle 20"/>
          <p:cNvSpPr/>
          <p:nvPr/>
        </p:nvSpPr>
        <p:spPr>
          <a:xfrm>
            <a:off x="382315" y="4403628"/>
            <a:ext cx="2090637" cy="276999"/>
          </a:xfrm>
          <a:prstGeom prst="rect">
            <a:avLst/>
          </a:prstGeom>
        </p:spPr>
        <p:txBody>
          <a:bodyPr wrap="none">
            <a:spAutoFit/>
          </a:bodyPr>
          <a:lstStyle/>
          <a:p>
            <a:pPr>
              <a:defRPr/>
            </a:pPr>
            <a:r>
              <a:rPr lang="en-US" sz="1200" b="1" dirty="0">
                <a:solidFill>
                  <a:srgbClr val="7E0862"/>
                </a:solidFill>
              </a:rPr>
              <a:t>ACROSS THE RESPONSE</a:t>
            </a:r>
            <a:endParaRPr lang="en-US" sz="1200" dirty="0">
              <a:solidFill>
                <a:srgbClr val="7E0862"/>
              </a:solidFill>
            </a:endParaRPr>
          </a:p>
        </p:txBody>
      </p:sp>
      <p:sp>
        <p:nvSpPr>
          <p:cNvPr id="22" name="Line 14"/>
          <p:cNvSpPr>
            <a:spLocks noChangeShapeType="1"/>
          </p:cNvSpPr>
          <p:nvPr/>
        </p:nvSpPr>
        <p:spPr bwMode="auto">
          <a:xfrm>
            <a:off x="4891312" y="5494845"/>
            <a:ext cx="856866" cy="235266"/>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defRPr/>
            </a:pPr>
            <a:endParaRPr lang="nb-NO" sz="1350">
              <a:solidFill>
                <a:srgbClr val="000000"/>
              </a:solidFill>
              <a:latin typeface="Verdana" pitchFamily="34" charset="0"/>
            </a:endParaRPr>
          </a:p>
        </p:txBody>
      </p:sp>
      <p:pic>
        <p:nvPicPr>
          <p:cNvPr id="24" name="Image 23"/>
          <p:cNvPicPr/>
          <p:nvPr/>
        </p:nvPicPr>
        <p:blipFill>
          <a:blip r:embed="rId3"/>
          <a:stretch>
            <a:fillRect/>
          </a:stretch>
        </p:blipFill>
        <p:spPr>
          <a:xfrm>
            <a:off x="3341437" y="3424495"/>
            <a:ext cx="1956308" cy="2061340"/>
          </a:xfrm>
          <a:prstGeom prst="rect">
            <a:avLst/>
          </a:prstGeom>
        </p:spPr>
      </p:pic>
      <p:sp>
        <p:nvSpPr>
          <p:cNvPr id="23" name="Title 1">
            <a:extLst>
              <a:ext uri="{FF2B5EF4-FFF2-40B4-BE49-F238E27FC236}">
                <a16:creationId xmlns:a16="http://schemas.microsoft.com/office/drawing/2014/main" id="{AA738411-1288-48AF-923D-7714D2666311}"/>
              </a:ext>
            </a:extLst>
          </p:cNvPr>
          <p:cNvSpPr txBox="1">
            <a:spLocks/>
          </p:cNvSpPr>
          <p:nvPr/>
        </p:nvSpPr>
        <p:spPr>
          <a:xfrm>
            <a:off x="457200" y="217829"/>
            <a:ext cx="8229600" cy="554554"/>
          </a:xfrm>
          <a:prstGeom prst="rect">
            <a:avLst/>
          </a:prstGeom>
        </p:spPr>
        <p:txBody>
          <a:bodyPr anchor="t"/>
          <a:lstStyle>
            <a:lvl1pPr algn="l" rtl="0" eaLnBrk="0" fontAlgn="base" hangingPunct="0">
              <a:spcBef>
                <a:spcPct val="0"/>
              </a:spcBef>
              <a:spcAft>
                <a:spcPct val="0"/>
              </a:spcAft>
              <a:defRPr lang="en-US" sz="2400" b="1" kern="1200" dirty="0">
                <a:solidFill>
                  <a:srgbClr val="FFFFFF"/>
                </a:solidFill>
                <a:latin typeface="Arial"/>
                <a:ea typeface="+mn-ea"/>
                <a:cs typeface="Arial"/>
              </a:defRPr>
            </a:lvl1pPr>
            <a:lvl2pPr algn="l" rtl="0" eaLnBrk="0" fontAlgn="base" hangingPunct="0">
              <a:spcBef>
                <a:spcPct val="0"/>
              </a:spcBef>
              <a:spcAft>
                <a:spcPct val="0"/>
              </a:spcAft>
              <a:defRPr sz="2400" b="1">
                <a:solidFill>
                  <a:srgbClr val="FFFFFF"/>
                </a:solidFill>
                <a:effectLst>
                  <a:outerShdw blurRad="38100" dist="38100" dir="2700000" algn="tl">
                    <a:srgbClr val="000000"/>
                  </a:outerShdw>
                </a:effectLst>
                <a:latin typeface="Arial" charset="0"/>
                <a:ea typeface="ＭＳ Ｐゴシック" pitchFamily="-96" charset="-128"/>
                <a:cs typeface="Arial" charset="0"/>
              </a:defRPr>
            </a:lvl2pPr>
            <a:lvl3pPr algn="l" rtl="0" eaLnBrk="0" fontAlgn="base" hangingPunct="0">
              <a:spcBef>
                <a:spcPct val="0"/>
              </a:spcBef>
              <a:spcAft>
                <a:spcPct val="0"/>
              </a:spcAft>
              <a:defRPr sz="2400" b="1">
                <a:solidFill>
                  <a:srgbClr val="FFFFFF"/>
                </a:solidFill>
                <a:effectLst>
                  <a:outerShdw blurRad="38100" dist="38100" dir="2700000" algn="tl">
                    <a:srgbClr val="000000"/>
                  </a:outerShdw>
                </a:effectLst>
                <a:latin typeface="Arial" charset="0"/>
                <a:ea typeface="ＭＳ Ｐゴシック" pitchFamily="-96" charset="-128"/>
                <a:cs typeface="Arial" charset="0"/>
              </a:defRPr>
            </a:lvl3pPr>
            <a:lvl4pPr algn="l" rtl="0" eaLnBrk="0" fontAlgn="base" hangingPunct="0">
              <a:spcBef>
                <a:spcPct val="0"/>
              </a:spcBef>
              <a:spcAft>
                <a:spcPct val="0"/>
              </a:spcAft>
              <a:defRPr sz="2400" b="1">
                <a:solidFill>
                  <a:srgbClr val="FFFFFF"/>
                </a:solidFill>
                <a:effectLst>
                  <a:outerShdw blurRad="38100" dist="38100" dir="2700000" algn="tl">
                    <a:srgbClr val="000000"/>
                  </a:outerShdw>
                </a:effectLst>
                <a:latin typeface="Arial" charset="0"/>
                <a:ea typeface="ＭＳ Ｐゴシック" pitchFamily="-96" charset="-128"/>
                <a:cs typeface="Arial" charset="0"/>
              </a:defRPr>
            </a:lvl4pPr>
            <a:lvl5pPr algn="l" rtl="0" eaLnBrk="0" fontAlgn="base" hangingPunct="0">
              <a:spcBef>
                <a:spcPct val="0"/>
              </a:spcBef>
              <a:spcAft>
                <a:spcPct val="0"/>
              </a:spcAft>
              <a:defRPr sz="2400" b="1">
                <a:solidFill>
                  <a:srgbClr val="FFFFFF"/>
                </a:solidFill>
                <a:effectLst>
                  <a:outerShdw blurRad="38100" dist="38100" dir="2700000" algn="tl">
                    <a:srgbClr val="000000"/>
                  </a:outerShdw>
                </a:effectLst>
                <a:latin typeface="Arial" charset="0"/>
                <a:ea typeface="ＭＳ Ｐゴシック" pitchFamily="-96" charset="-128"/>
                <a:cs typeface="Arial" charset="0"/>
              </a:defRPr>
            </a:lvl5pPr>
            <a:lvl6pPr marL="457200" algn="ctr" rtl="0" eaLnBrk="1" fontAlgn="base" hangingPunct="1">
              <a:spcBef>
                <a:spcPct val="0"/>
              </a:spcBef>
              <a:spcAft>
                <a:spcPct val="0"/>
              </a:spcAft>
              <a:defRPr sz="3600">
                <a:solidFill>
                  <a:schemeClr val="tx2"/>
                </a:solidFill>
                <a:effectLst>
                  <a:outerShdw blurRad="38100" dist="38100" dir="2700000" algn="tl">
                    <a:srgbClr val="000000"/>
                  </a:outerShdw>
                </a:effectLst>
                <a:latin typeface="Tahoma" pitchFamily="-96" charset="0"/>
                <a:ea typeface="ＭＳ Ｐゴシック" pitchFamily="-96" charset="-128"/>
              </a:defRPr>
            </a:lvl6pPr>
            <a:lvl7pPr marL="914400" algn="ctr" rtl="0" eaLnBrk="1" fontAlgn="base" hangingPunct="1">
              <a:spcBef>
                <a:spcPct val="0"/>
              </a:spcBef>
              <a:spcAft>
                <a:spcPct val="0"/>
              </a:spcAft>
              <a:defRPr sz="3600">
                <a:solidFill>
                  <a:schemeClr val="tx2"/>
                </a:solidFill>
                <a:effectLst>
                  <a:outerShdw blurRad="38100" dist="38100" dir="2700000" algn="tl">
                    <a:srgbClr val="000000"/>
                  </a:outerShdw>
                </a:effectLst>
                <a:latin typeface="Tahoma" pitchFamily="-96" charset="0"/>
                <a:ea typeface="ＭＳ Ｐゴシック" pitchFamily="-96" charset="-128"/>
              </a:defRPr>
            </a:lvl7pPr>
            <a:lvl8pPr marL="1371600" algn="ctr" rtl="0" eaLnBrk="1" fontAlgn="base" hangingPunct="1">
              <a:spcBef>
                <a:spcPct val="0"/>
              </a:spcBef>
              <a:spcAft>
                <a:spcPct val="0"/>
              </a:spcAft>
              <a:defRPr sz="3600">
                <a:solidFill>
                  <a:schemeClr val="tx2"/>
                </a:solidFill>
                <a:effectLst>
                  <a:outerShdw blurRad="38100" dist="38100" dir="2700000" algn="tl">
                    <a:srgbClr val="000000"/>
                  </a:outerShdw>
                </a:effectLst>
                <a:latin typeface="Tahoma" pitchFamily="-96" charset="0"/>
                <a:ea typeface="ＭＳ Ｐゴシック" pitchFamily="-96" charset="-128"/>
              </a:defRPr>
            </a:lvl8pPr>
            <a:lvl9pPr marL="1828800" algn="ctr" rtl="0" eaLnBrk="1" fontAlgn="base" hangingPunct="1">
              <a:spcBef>
                <a:spcPct val="0"/>
              </a:spcBef>
              <a:spcAft>
                <a:spcPct val="0"/>
              </a:spcAft>
              <a:defRPr sz="3600">
                <a:solidFill>
                  <a:schemeClr val="tx2"/>
                </a:solidFill>
                <a:effectLst>
                  <a:outerShdw blurRad="38100" dist="38100" dir="2700000" algn="tl">
                    <a:srgbClr val="000000"/>
                  </a:outerShdw>
                </a:effectLst>
                <a:latin typeface="Tahoma" pitchFamily="-96" charset="0"/>
                <a:ea typeface="ＭＳ Ｐゴシック" pitchFamily="-96" charset="-128"/>
              </a:defRPr>
            </a:lvl9pPr>
          </a:lstStyle>
          <a:p>
            <a:pPr algn="ctr" defTabSz="914400"/>
            <a:r>
              <a:rPr lang="en-US"/>
              <a:t>SRHR MC’s for Gender and Inclusion</a:t>
            </a:r>
          </a:p>
        </p:txBody>
      </p:sp>
    </p:spTree>
    <p:extLst>
      <p:ext uri="{BB962C8B-B14F-4D97-AF65-F5344CB8AC3E}">
        <p14:creationId xmlns:p14="http://schemas.microsoft.com/office/powerpoint/2010/main" val="868497940"/>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024171D-6422-4F9F-A851-83BDF6FC3F46}"/>
              </a:ext>
            </a:extLst>
          </p:cNvPr>
          <p:cNvSpPr>
            <a:spLocks noGrp="1"/>
          </p:cNvSpPr>
          <p:nvPr>
            <p:ph type="title"/>
          </p:nvPr>
        </p:nvSpPr>
        <p:spPr/>
        <p:txBody>
          <a:bodyPr/>
          <a:lstStyle/>
          <a:p>
            <a:r>
              <a:rPr lang="en-US" dirty="0"/>
              <a:t>Commitment 1: Assessment</a:t>
            </a:r>
          </a:p>
        </p:txBody>
      </p:sp>
      <p:sp>
        <p:nvSpPr>
          <p:cNvPr id="5" name="Content Placeholder 4">
            <a:extLst>
              <a:ext uri="{FF2B5EF4-FFF2-40B4-BE49-F238E27FC236}">
                <a16:creationId xmlns:a16="http://schemas.microsoft.com/office/drawing/2014/main" id="{F7D81395-DBE5-4471-BC8F-0CEB7C8022C9}"/>
              </a:ext>
            </a:extLst>
          </p:cNvPr>
          <p:cNvSpPr>
            <a:spLocks noGrp="1"/>
          </p:cNvSpPr>
          <p:nvPr>
            <p:ph idx="1"/>
          </p:nvPr>
        </p:nvSpPr>
        <p:spPr>
          <a:xfrm>
            <a:off x="457199" y="1371599"/>
            <a:ext cx="8540153" cy="3136605"/>
          </a:xfrm>
        </p:spPr>
        <p:txBody>
          <a:bodyPr/>
          <a:lstStyle/>
          <a:p>
            <a:r>
              <a:rPr lang="en-US" sz="2600" dirty="0"/>
              <a:t>Ensuring equal participation of women and men</a:t>
            </a:r>
          </a:p>
          <a:p>
            <a:r>
              <a:rPr lang="en-US" sz="2600" dirty="0"/>
              <a:t>Participation is a right</a:t>
            </a:r>
          </a:p>
          <a:p>
            <a:r>
              <a:rPr lang="en-US" sz="2600" dirty="0"/>
              <a:t>Allows and fair and impartial approach</a:t>
            </a:r>
          </a:p>
          <a:p>
            <a:r>
              <a:rPr lang="en-US" sz="2600" dirty="0"/>
              <a:t>There is no homogeneous community: humanitarian crises affect girls, boys, women &amp; men; their needs are different</a:t>
            </a:r>
          </a:p>
          <a:p>
            <a:endParaRPr lang="en-US" sz="2600" dirty="0"/>
          </a:p>
        </p:txBody>
      </p:sp>
      <p:sp>
        <p:nvSpPr>
          <p:cNvPr id="2" name="Date Placeholder 1">
            <a:extLst>
              <a:ext uri="{FF2B5EF4-FFF2-40B4-BE49-F238E27FC236}">
                <a16:creationId xmlns:a16="http://schemas.microsoft.com/office/drawing/2014/main" id="{CD0B5D01-0BC2-407A-B49D-2152D434BD69}"/>
              </a:ext>
            </a:extLst>
          </p:cNvPr>
          <p:cNvSpPr>
            <a:spLocks noGrp="1"/>
          </p:cNvSpPr>
          <p:nvPr>
            <p:ph type="dt" sz="half" idx="10"/>
          </p:nvPr>
        </p:nvSpPr>
        <p:spPr/>
        <p:txBody>
          <a:bodyPr/>
          <a:lstStyle/>
          <a:p>
            <a:pPr>
              <a:defRPr/>
            </a:pPr>
            <a:fld id="{4126FDBD-C4C1-4278-8C63-0CAFC10A8C48}" type="datetime4">
              <a:rPr lang="en-US" smtClean="0"/>
              <a:pPr>
                <a:defRPr/>
              </a:pPr>
              <a:t>September 10, 2020</a:t>
            </a:fld>
            <a:endParaRPr lang="en-US"/>
          </a:p>
        </p:txBody>
      </p:sp>
      <p:sp>
        <p:nvSpPr>
          <p:cNvPr id="3" name="Slide Number Placeholder 2">
            <a:extLst>
              <a:ext uri="{FF2B5EF4-FFF2-40B4-BE49-F238E27FC236}">
                <a16:creationId xmlns:a16="http://schemas.microsoft.com/office/drawing/2014/main" id="{91034795-DFCF-49E4-8592-A87A72F6F516}"/>
              </a:ext>
            </a:extLst>
          </p:cNvPr>
          <p:cNvSpPr>
            <a:spLocks noGrp="1"/>
          </p:cNvSpPr>
          <p:nvPr>
            <p:ph type="sldNum" sz="quarter" idx="11"/>
          </p:nvPr>
        </p:nvSpPr>
        <p:spPr/>
        <p:txBody>
          <a:bodyPr/>
          <a:lstStyle/>
          <a:p>
            <a:pPr>
              <a:defRPr/>
            </a:pPr>
            <a:fld id="{CD182342-9872-4EE5-9FD0-CECC65C6AE4E}" type="slidenum">
              <a:rPr lang="en-US" smtClean="0"/>
              <a:pPr>
                <a:defRPr/>
              </a:pPr>
              <a:t>21</a:t>
            </a:fld>
            <a:endParaRPr lang="en-US" dirty="0"/>
          </a:p>
        </p:txBody>
      </p:sp>
      <p:sp>
        <p:nvSpPr>
          <p:cNvPr id="7" name="Rectangle 10">
            <a:extLst>
              <a:ext uri="{FF2B5EF4-FFF2-40B4-BE49-F238E27FC236}">
                <a16:creationId xmlns:a16="http://schemas.microsoft.com/office/drawing/2014/main" id="{62216AEE-9885-48BE-9493-C0BC25F21D30}"/>
              </a:ext>
            </a:extLst>
          </p:cNvPr>
          <p:cNvSpPr>
            <a:spLocks noChangeArrowheads="1"/>
          </p:cNvSpPr>
          <p:nvPr/>
        </p:nvSpPr>
        <p:spPr bwMode="auto">
          <a:xfrm>
            <a:off x="4226442" y="3912781"/>
            <a:ext cx="4770911" cy="2804798"/>
          </a:xfrm>
          <a:prstGeom prst="rect">
            <a:avLst/>
          </a:prstGeom>
          <a:solidFill>
            <a:srgbClr val="FFFFFF"/>
          </a:solidFill>
          <a:ln w="9525">
            <a:solidFill>
              <a:srgbClr val="000000"/>
            </a:solidFill>
            <a:miter lim="800000"/>
            <a:headEnd/>
            <a:tailEnd/>
          </a:ln>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buNone/>
            </a:pPr>
            <a:r>
              <a:rPr lang="en-NZ" sz="1800" u="sng" dirty="0">
                <a:solidFill>
                  <a:prstClr val="black"/>
                </a:solidFill>
                <a:latin typeface="Arial" panose="020B0604020202020204" pitchFamily="34" charset="0"/>
                <a:cs typeface="Arial" panose="020B0604020202020204" pitchFamily="34" charset="0"/>
              </a:rPr>
              <a:t>OUTPUTS</a:t>
            </a:r>
          </a:p>
          <a:p>
            <a:pPr marL="118700" indent="-118700">
              <a:buFont typeface="Wingdings" panose="05000000000000000000" pitchFamily="2" charset="2"/>
              <a:buChar char="v"/>
            </a:pPr>
            <a:r>
              <a:rPr lang="en-NZ" sz="1800" dirty="0">
                <a:solidFill>
                  <a:prstClr val="black"/>
                </a:solidFill>
                <a:latin typeface="Arial" panose="020B0604020202020204" pitchFamily="34" charset="0"/>
                <a:cs typeface="Arial" panose="020B0604020202020204" pitchFamily="34" charset="0"/>
              </a:rPr>
              <a:t>SRHR assessments include an analysis of </a:t>
            </a:r>
            <a:r>
              <a:rPr lang="en-GB" sz="1800" dirty="0">
                <a:solidFill>
                  <a:prstClr val="black"/>
                </a:solidFill>
                <a:latin typeface="Arial" panose="020B0604020202020204" pitchFamily="34" charset="0"/>
                <a:cs typeface="Arial" panose="020B0604020202020204" pitchFamily="34" charset="0"/>
              </a:rPr>
              <a:t>the power dynamics within the home and the community on use of contraception and access to services</a:t>
            </a:r>
            <a:endParaRPr lang="en-NZ" sz="1800" dirty="0">
              <a:solidFill>
                <a:prstClr val="black"/>
              </a:solidFill>
              <a:latin typeface="Arial" panose="020B0604020202020204" pitchFamily="34" charset="0"/>
              <a:cs typeface="Arial" panose="020B0604020202020204" pitchFamily="34" charset="0"/>
            </a:endParaRPr>
          </a:p>
          <a:p>
            <a:pPr marL="118700" indent="-118700">
              <a:buFont typeface="Wingdings" panose="05000000000000000000" pitchFamily="2" charset="2"/>
              <a:buChar char="v"/>
            </a:pPr>
            <a:r>
              <a:rPr lang="en-GB" sz="1800" dirty="0">
                <a:solidFill>
                  <a:prstClr val="black"/>
                </a:solidFill>
                <a:latin typeface="Arial" panose="020B0604020202020204" pitchFamily="34" charset="0"/>
                <a:cs typeface="Arial" panose="020B0604020202020204" pitchFamily="34" charset="0"/>
              </a:rPr>
              <a:t>Services are designed so as to seek the engagement of those who have a decision-power and so as to address the barriers females may face in accessing assistance</a:t>
            </a:r>
            <a:endParaRPr lang="en-NZ" sz="1800" dirty="0">
              <a:solidFill>
                <a:prstClr val="black"/>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A443739C-5CCF-4FF3-AE53-B49E7453A1B8}"/>
              </a:ext>
            </a:extLst>
          </p:cNvPr>
          <p:cNvSpPr txBox="1"/>
          <p:nvPr/>
        </p:nvSpPr>
        <p:spPr>
          <a:xfrm>
            <a:off x="345557" y="4068833"/>
            <a:ext cx="3880885" cy="2092881"/>
          </a:xfrm>
          <a:prstGeom prst="rect">
            <a:avLst/>
          </a:prstGeom>
          <a:noFill/>
        </p:spPr>
        <p:txBody>
          <a:bodyPr wrap="square" rtlCol="0">
            <a:spAutoFit/>
          </a:bodyPr>
          <a:lstStyle/>
          <a:p>
            <a:pPr marL="285750" indent="-285750">
              <a:buFont typeface="Arial" panose="020B0604020202020204" pitchFamily="34" charset="0"/>
              <a:buChar char="•"/>
            </a:pPr>
            <a:r>
              <a:rPr lang="en-US" sz="2600" dirty="0"/>
              <a:t>Different roles and responsibilities in family care , in the social and economic spheres</a:t>
            </a:r>
          </a:p>
        </p:txBody>
      </p:sp>
    </p:spTree>
    <p:extLst>
      <p:ext uri="{BB962C8B-B14F-4D97-AF65-F5344CB8AC3E}">
        <p14:creationId xmlns:p14="http://schemas.microsoft.com/office/powerpoint/2010/main" val="3640745115"/>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BC9861-8364-44AE-B140-B1267D50A170}"/>
              </a:ext>
            </a:extLst>
          </p:cNvPr>
          <p:cNvSpPr>
            <a:spLocks noGrp="1"/>
          </p:cNvSpPr>
          <p:nvPr>
            <p:ph type="title"/>
          </p:nvPr>
        </p:nvSpPr>
        <p:spPr/>
        <p:txBody>
          <a:bodyPr/>
          <a:lstStyle/>
          <a:p>
            <a:r>
              <a:rPr lang="en-US" dirty="0"/>
              <a:t>Commitment 2: Design</a:t>
            </a:r>
          </a:p>
        </p:txBody>
      </p:sp>
      <p:sp>
        <p:nvSpPr>
          <p:cNvPr id="5" name="Content Placeholder 4">
            <a:extLst>
              <a:ext uri="{FF2B5EF4-FFF2-40B4-BE49-F238E27FC236}">
                <a16:creationId xmlns:a16="http://schemas.microsoft.com/office/drawing/2014/main" id="{76086114-060F-4301-9EE2-463392468604}"/>
              </a:ext>
            </a:extLst>
          </p:cNvPr>
          <p:cNvSpPr>
            <a:spLocks noGrp="1"/>
          </p:cNvSpPr>
          <p:nvPr>
            <p:ph idx="1"/>
          </p:nvPr>
        </p:nvSpPr>
        <p:spPr/>
        <p:txBody>
          <a:bodyPr/>
          <a:lstStyle/>
          <a:p>
            <a:r>
              <a:rPr lang="en-US" dirty="0"/>
              <a:t>Develop your </a:t>
            </a:r>
            <a:r>
              <a:rPr lang="en-US" b="1" dirty="0" err="1"/>
              <a:t>programmes</a:t>
            </a:r>
            <a:r>
              <a:rPr lang="en-US" b="1" dirty="0"/>
              <a:t> for and with adolescent girls and boys, women and men</a:t>
            </a:r>
            <a:r>
              <a:rPr lang="en-US" dirty="0"/>
              <a:t>, including those most marginalized </a:t>
            </a:r>
          </a:p>
          <a:p>
            <a:endParaRPr lang="en-US" dirty="0"/>
          </a:p>
        </p:txBody>
      </p:sp>
      <p:sp>
        <p:nvSpPr>
          <p:cNvPr id="2" name="Date Placeholder 1">
            <a:extLst>
              <a:ext uri="{FF2B5EF4-FFF2-40B4-BE49-F238E27FC236}">
                <a16:creationId xmlns:a16="http://schemas.microsoft.com/office/drawing/2014/main" id="{13AAB612-B2F0-4D5E-9C33-57DA128D3146}"/>
              </a:ext>
            </a:extLst>
          </p:cNvPr>
          <p:cNvSpPr>
            <a:spLocks noGrp="1"/>
          </p:cNvSpPr>
          <p:nvPr>
            <p:ph type="dt" sz="half" idx="10"/>
          </p:nvPr>
        </p:nvSpPr>
        <p:spPr/>
        <p:txBody>
          <a:bodyPr/>
          <a:lstStyle/>
          <a:p>
            <a:pPr>
              <a:defRPr/>
            </a:pPr>
            <a:fld id="{4126FDBD-C4C1-4278-8C63-0CAFC10A8C48}" type="datetime4">
              <a:rPr lang="en-US" smtClean="0"/>
              <a:pPr>
                <a:defRPr/>
              </a:pPr>
              <a:t>September 10, 2020</a:t>
            </a:fld>
            <a:endParaRPr lang="en-US"/>
          </a:p>
        </p:txBody>
      </p:sp>
      <p:sp>
        <p:nvSpPr>
          <p:cNvPr id="3" name="Slide Number Placeholder 2">
            <a:extLst>
              <a:ext uri="{FF2B5EF4-FFF2-40B4-BE49-F238E27FC236}">
                <a16:creationId xmlns:a16="http://schemas.microsoft.com/office/drawing/2014/main" id="{0CBD1758-7B5A-4021-8107-92A0AC520A95}"/>
              </a:ext>
            </a:extLst>
          </p:cNvPr>
          <p:cNvSpPr>
            <a:spLocks noGrp="1"/>
          </p:cNvSpPr>
          <p:nvPr>
            <p:ph type="sldNum" sz="quarter" idx="11"/>
          </p:nvPr>
        </p:nvSpPr>
        <p:spPr/>
        <p:txBody>
          <a:bodyPr/>
          <a:lstStyle/>
          <a:p>
            <a:pPr>
              <a:defRPr/>
            </a:pPr>
            <a:fld id="{CD182342-9872-4EE5-9FD0-CECC65C6AE4E}" type="slidenum">
              <a:rPr lang="en-US" smtClean="0"/>
              <a:pPr>
                <a:defRPr/>
              </a:pPr>
              <a:t>22</a:t>
            </a:fld>
            <a:endParaRPr lang="en-US" dirty="0"/>
          </a:p>
        </p:txBody>
      </p:sp>
      <p:sp>
        <p:nvSpPr>
          <p:cNvPr id="7" name="Rectangle 10">
            <a:extLst>
              <a:ext uri="{FF2B5EF4-FFF2-40B4-BE49-F238E27FC236}">
                <a16:creationId xmlns:a16="http://schemas.microsoft.com/office/drawing/2014/main" id="{FDF15A58-D62F-4603-B598-D66126C156E6}"/>
              </a:ext>
            </a:extLst>
          </p:cNvPr>
          <p:cNvSpPr>
            <a:spLocks noChangeArrowheads="1"/>
          </p:cNvSpPr>
          <p:nvPr/>
        </p:nvSpPr>
        <p:spPr bwMode="auto">
          <a:xfrm>
            <a:off x="639762" y="3429000"/>
            <a:ext cx="7726998" cy="1939133"/>
          </a:xfrm>
          <a:prstGeom prst="rect">
            <a:avLst/>
          </a:prstGeom>
          <a:solidFill>
            <a:srgbClr val="FFFFFF"/>
          </a:solidFill>
          <a:ln w="9525">
            <a:solidFill>
              <a:srgbClr val="000000"/>
            </a:solidFill>
            <a:miter lim="800000"/>
            <a:headEnd/>
            <a:tailEnd/>
          </a:ln>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buNone/>
            </a:pPr>
            <a:r>
              <a:rPr lang="en-NZ" sz="2000" u="sng" dirty="0">
                <a:solidFill>
                  <a:prstClr val="black"/>
                </a:solidFill>
                <a:latin typeface="Calibri" panose="020F0502020204030204"/>
              </a:rPr>
              <a:t>OUTPUTS</a:t>
            </a:r>
          </a:p>
          <a:p>
            <a:pPr marL="118700" indent="-118700">
              <a:buFont typeface="Wingdings" panose="05000000000000000000" pitchFamily="2" charset="2"/>
              <a:buChar char="v"/>
            </a:pPr>
            <a:r>
              <a:rPr lang="en-NZ" sz="2000" dirty="0">
                <a:solidFill>
                  <a:prstClr val="black"/>
                </a:solidFill>
                <a:latin typeface="Calibri" panose="020F0502020204030204"/>
              </a:rPr>
              <a:t>Separate consultations with adolescent girls and boys, women, men, including sexual minorities, inform the design of SRHR services, allowing to provide adequate, dignified and safe assistance</a:t>
            </a:r>
          </a:p>
          <a:p>
            <a:pPr marL="118700" indent="-118700">
              <a:buFont typeface="Wingdings" panose="05000000000000000000" pitchFamily="2" charset="2"/>
              <a:buChar char="v"/>
            </a:pPr>
            <a:r>
              <a:rPr lang="en-NZ" sz="2000" dirty="0">
                <a:solidFill>
                  <a:prstClr val="black"/>
                </a:solidFill>
                <a:latin typeface="Calibri" panose="020F0502020204030204"/>
              </a:rPr>
              <a:t>Services are accessible to those with limited mobility</a:t>
            </a:r>
          </a:p>
        </p:txBody>
      </p:sp>
    </p:spTree>
    <p:extLst>
      <p:ext uri="{BB962C8B-B14F-4D97-AF65-F5344CB8AC3E}">
        <p14:creationId xmlns:p14="http://schemas.microsoft.com/office/powerpoint/2010/main" val="3966473941"/>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B08F52C-21A3-4312-99E0-8C994D301378}"/>
              </a:ext>
            </a:extLst>
          </p:cNvPr>
          <p:cNvSpPr>
            <a:spLocks noGrp="1"/>
          </p:cNvSpPr>
          <p:nvPr>
            <p:ph type="title"/>
          </p:nvPr>
        </p:nvSpPr>
        <p:spPr/>
        <p:txBody>
          <a:bodyPr/>
          <a:lstStyle/>
          <a:p>
            <a:r>
              <a:rPr lang="en-US" dirty="0"/>
              <a:t>Commitment 3: Implementation</a:t>
            </a:r>
          </a:p>
        </p:txBody>
      </p:sp>
      <p:sp>
        <p:nvSpPr>
          <p:cNvPr id="5" name="Content Placeholder 4">
            <a:extLst>
              <a:ext uri="{FF2B5EF4-FFF2-40B4-BE49-F238E27FC236}">
                <a16:creationId xmlns:a16="http://schemas.microsoft.com/office/drawing/2014/main" id="{76F684F8-0422-4648-A14A-574C192EC0A2}"/>
              </a:ext>
            </a:extLst>
          </p:cNvPr>
          <p:cNvSpPr>
            <a:spLocks noGrp="1"/>
          </p:cNvSpPr>
          <p:nvPr>
            <p:ph idx="1"/>
          </p:nvPr>
        </p:nvSpPr>
        <p:spPr/>
        <p:txBody>
          <a:bodyPr/>
          <a:lstStyle/>
          <a:p>
            <a:r>
              <a:rPr lang="en-US" dirty="0"/>
              <a:t>Provide quality services to all, </a:t>
            </a:r>
            <a:r>
              <a:rPr lang="en-US" b="1" dirty="0"/>
              <a:t>overcoming the barriers </a:t>
            </a:r>
            <a:r>
              <a:rPr lang="en-US" dirty="0"/>
              <a:t>that pregnant and breastfeeding adolescent girls and those most stigmatized face </a:t>
            </a:r>
          </a:p>
          <a:p>
            <a:endParaRPr lang="en-US" dirty="0"/>
          </a:p>
        </p:txBody>
      </p:sp>
      <p:sp>
        <p:nvSpPr>
          <p:cNvPr id="2" name="Date Placeholder 1">
            <a:extLst>
              <a:ext uri="{FF2B5EF4-FFF2-40B4-BE49-F238E27FC236}">
                <a16:creationId xmlns:a16="http://schemas.microsoft.com/office/drawing/2014/main" id="{97E1291A-39D2-4F8A-BC2A-B512B37FA25C}"/>
              </a:ext>
            </a:extLst>
          </p:cNvPr>
          <p:cNvSpPr>
            <a:spLocks noGrp="1"/>
          </p:cNvSpPr>
          <p:nvPr>
            <p:ph type="dt" sz="half" idx="10"/>
          </p:nvPr>
        </p:nvSpPr>
        <p:spPr/>
        <p:txBody>
          <a:bodyPr/>
          <a:lstStyle/>
          <a:p>
            <a:pPr>
              <a:defRPr/>
            </a:pPr>
            <a:fld id="{4126FDBD-C4C1-4278-8C63-0CAFC10A8C48}" type="datetime4">
              <a:rPr lang="en-US" smtClean="0"/>
              <a:pPr>
                <a:defRPr/>
              </a:pPr>
              <a:t>September 10, 2020</a:t>
            </a:fld>
            <a:endParaRPr lang="en-US"/>
          </a:p>
        </p:txBody>
      </p:sp>
      <p:sp>
        <p:nvSpPr>
          <p:cNvPr id="3" name="Slide Number Placeholder 2">
            <a:extLst>
              <a:ext uri="{FF2B5EF4-FFF2-40B4-BE49-F238E27FC236}">
                <a16:creationId xmlns:a16="http://schemas.microsoft.com/office/drawing/2014/main" id="{7B729BD2-C44D-451B-B0F9-C88051EDAFA1}"/>
              </a:ext>
            </a:extLst>
          </p:cNvPr>
          <p:cNvSpPr>
            <a:spLocks noGrp="1"/>
          </p:cNvSpPr>
          <p:nvPr>
            <p:ph type="sldNum" sz="quarter" idx="11"/>
          </p:nvPr>
        </p:nvSpPr>
        <p:spPr/>
        <p:txBody>
          <a:bodyPr/>
          <a:lstStyle/>
          <a:p>
            <a:pPr>
              <a:defRPr/>
            </a:pPr>
            <a:fld id="{CD182342-9872-4EE5-9FD0-CECC65C6AE4E}" type="slidenum">
              <a:rPr lang="en-US" smtClean="0"/>
              <a:pPr>
                <a:defRPr/>
              </a:pPr>
              <a:t>23</a:t>
            </a:fld>
            <a:endParaRPr lang="en-US" dirty="0"/>
          </a:p>
        </p:txBody>
      </p:sp>
      <p:sp>
        <p:nvSpPr>
          <p:cNvPr id="7" name="Rectangle 10">
            <a:extLst>
              <a:ext uri="{FF2B5EF4-FFF2-40B4-BE49-F238E27FC236}">
                <a16:creationId xmlns:a16="http://schemas.microsoft.com/office/drawing/2014/main" id="{762FFC0A-19BF-4463-82D9-625AF762821C}"/>
              </a:ext>
            </a:extLst>
          </p:cNvPr>
          <p:cNvSpPr>
            <a:spLocks noChangeArrowheads="1"/>
          </p:cNvSpPr>
          <p:nvPr/>
        </p:nvSpPr>
        <p:spPr bwMode="auto">
          <a:xfrm>
            <a:off x="822325" y="3294514"/>
            <a:ext cx="7432675" cy="2601461"/>
          </a:xfrm>
          <a:prstGeom prst="rect">
            <a:avLst/>
          </a:prstGeom>
          <a:solidFill>
            <a:srgbClr val="FFFFFF"/>
          </a:solidFill>
          <a:ln w="9525">
            <a:solidFill>
              <a:srgbClr val="000000"/>
            </a:solidFill>
            <a:miter lim="800000"/>
            <a:headEnd/>
            <a:tailEnd/>
          </a:ln>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buNone/>
            </a:pPr>
            <a:r>
              <a:rPr lang="en-NZ" sz="2000" u="sng" dirty="0">
                <a:solidFill>
                  <a:prstClr val="black"/>
                </a:solidFill>
                <a:latin typeface="Calibri" panose="020F0502020204030204"/>
              </a:rPr>
              <a:t>OUTPUTS</a:t>
            </a:r>
            <a:endParaRPr lang="en-US" sz="2000" dirty="0">
              <a:solidFill>
                <a:prstClr val="black"/>
              </a:solidFill>
              <a:latin typeface="Calibri" panose="020F0502020204030204"/>
            </a:endParaRPr>
          </a:p>
          <a:p>
            <a:pPr marL="118700" indent="-118700">
              <a:buFont typeface="Wingdings" panose="05000000000000000000" pitchFamily="2" charset="2"/>
              <a:buChar char="v"/>
            </a:pPr>
            <a:r>
              <a:rPr lang="en-US" sz="2000" dirty="0">
                <a:solidFill>
                  <a:prstClr val="black"/>
                </a:solidFill>
                <a:latin typeface="Calibri" panose="020F0502020204030204"/>
              </a:rPr>
              <a:t>An increased number of pregnant and lactating adolescent girls, including those who are housebound, have access to information and care</a:t>
            </a:r>
          </a:p>
          <a:p>
            <a:pPr marL="118700" indent="-118700">
              <a:buFont typeface="Wingdings" panose="05000000000000000000" pitchFamily="2" charset="2"/>
              <a:buChar char="v"/>
            </a:pPr>
            <a:r>
              <a:rPr lang="en-US" sz="2000" dirty="0">
                <a:solidFill>
                  <a:prstClr val="black"/>
                </a:solidFill>
                <a:latin typeface="Calibri" panose="020F0502020204030204"/>
              </a:rPr>
              <a:t>Services provide non-discriminatory and dignified assistance to the most hard-to-reach groups, including sexual minorities and sex workers</a:t>
            </a:r>
          </a:p>
          <a:p>
            <a:pPr marL="118700" indent="-118700">
              <a:buFont typeface="Wingdings" panose="05000000000000000000" pitchFamily="2" charset="2"/>
              <a:buChar char="v"/>
            </a:pPr>
            <a:endParaRPr lang="en-US" sz="2000" dirty="0">
              <a:solidFill>
                <a:prstClr val="black"/>
              </a:solidFill>
              <a:latin typeface="Calibri" panose="020F0502020204030204"/>
            </a:endParaRPr>
          </a:p>
        </p:txBody>
      </p:sp>
    </p:spTree>
    <p:extLst>
      <p:ext uri="{BB962C8B-B14F-4D97-AF65-F5344CB8AC3E}">
        <p14:creationId xmlns:p14="http://schemas.microsoft.com/office/powerpoint/2010/main" val="686975721"/>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A2E3F3D-E33B-4291-9593-047CED18B090}"/>
              </a:ext>
            </a:extLst>
          </p:cNvPr>
          <p:cNvSpPr>
            <a:spLocks noGrp="1"/>
          </p:cNvSpPr>
          <p:nvPr>
            <p:ph type="title"/>
          </p:nvPr>
        </p:nvSpPr>
        <p:spPr/>
        <p:txBody>
          <a:bodyPr/>
          <a:lstStyle/>
          <a:p>
            <a:r>
              <a:rPr lang="en-US" dirty="0"/>
              <a:t>Commitment 4: Response Monitoring</a:t>
            </a:r>
          </a:p>
        </p:txBody>
      </p:sp>
      <p:sp>
        <p:nvSpPr>
          <p:cNvPr id="5" name="Content Placeholder 4">
            <a:extLst>
              <a:ext uri="{FF2B5EF4-FFF2-40B4-BE49-F238E27FC236}">
                <a16:creationId xmlns:a16="http://schemas.microsoft.com/office/drawing/2014/main" id="{496A1068-7684-488C-8B8B-42BB638244B1}"/>
              </a:ext>
            </a:extLst>
          </p:cNvPr>
          <p:cNvSpPr>
            <a:spLocks noGrp="1"/>
          </p:cNvSpPr>
          <p:nvPr>
            <p:ph idx="1"/>
          </p:nvPr>
        </p:nvSpPr>
        <p:spPr/>
        <p:txBody>
          <a:bodyPr/>
          <a:lstStyle/>
          <a:p>
            <a:r>
              <a:rPr lang="en-US" b="1" dirty="0"/>
              <a:t>Monitor equitable access </a:t>
            </a:r>
            <a:r>
              <a:rPr lang="en-US" dirty="0"/>
              <a:t>to services and set confidential and responsive</a:t>
            </a:r>
            <a:r>
              <a:rPr lang="en-US" b="1" dirty="0"/>
              <a:t> feedback &amp; complaint mechanisms </a:t>
            </a:r>
            <a:r>
              <a:rPr lang="en-US" dirty="0"/>
              <a:t> </a:t>
            </a:r>
          </a:p>
          <a:p>
            <a:endParaRPr lang="en-US" dirty="0"/>
          </a:p>
        </p:txBody>
      </p:sp>
      <p:sp>
        <p:nvSpPr>
          <p:cNvPr id="2" name="Date Placeholder 1">
            <a:extLst>
              <a:ext uri="{FF2B5EF4-FFF2-40B4-BE49-F238E27FC236}">
                <a16:creationId xmlns:a16="http://schemas.microsoft.com/office/drawing/2014/main" id="{EA4B8B3A-0637-4229-92FB-2A15D2AD10D2}"/>
              </a:ext>
            </a:extLst>
          </p:cNvPr>
          <p:cNvSpPr>
            <a:spLocks noGrp="1"/>
          </p:cNvSpPr>
          <p:nvPr>
            <p:ph type="dt" sz="half" idx="10"/>
          </p:nvPr>
        </p:nvSpPr>
        <p:spPr/>
        <p:txBody>
          <a:bodyPr/>
          <a:lstStyle/>
          <a:p>
            <a:pPr>
              <a:defRPr/>
            </a:pPr>
            <a:fld id="{4126FDBD-C4C1-4278-8C63-0CAFC10A8C48}" type="datetime4">
              <a:rPr lang="en-US" smtClean="0"/>
              <a:pPr>
                <a:defRPr/>
              </a:pPr>
              <a:t>September 10, 2020</a:t>
            </a:fld>
            <a:endParaRPr lang="en-US"/>
          </a:p>
        </p:txBody>
      </p:sp>
      <p:sp>
        <p:nvSpPr>
          <p:cNvPr id="3" name="Slide Number Placeholder 2">
            <a:extLst>
              <a:ext uri="{FF2B5EF4-FFF2-40B4-BE49-F238E27FC236}">
                <a16:creationId xmlns:a16="http://schemas.microsoft.com/office/drawing/2014/main" id="{C385B3FC-66A3-42A3-97E9-08FF681A16F4}"/>
              </a:ext>
            </a:extLst>
          </p:cNvPr>
          <p:cNvSpPr>
            <a:spLocks noGrp="1"/>
          </p:cNvSpPr>
          <p:nvPr>
            <p:ph type="sldNum" sz="quarter" idx="11"/>
          </p:nvPr>
        </p:nvSpPr>
        <p:spPr/>
        <p:txBody>
          <a:bodyPr/>
          <a:lstStyle/>
          <a:p>
            <a:pPr>
              <a:defRPr/>
            </a:pPr>
            <a:fld id="{CD182342-9872-4EE5-9FD0-CECC65C6AE4E}" type="slidenum">
              <a:rPr lang="en-US" smtClean="0"/>
              <a:pPr>
                <a:defRPr/>
              </a:pPr>
              <a:t>24</a:t>
            </a:fld>
            <a:endParaRPr lang="en-US" dirty="0"/>
          </a:p>
        </p:txBody>
      </p:sp>
      <p:sp>
        <p:nvSpPr>
          <p:cNvPr id="7" name="Rectangle 10">
            <a:extLst>
              <a:ext uri="{FF2B5EF4-FFF2-40B4-BE49-F238E27FC236}">
                <a16:creationId xmlns:a16="http://schemas.microsoft.com/office/drawing/2014/main" id="{CF86867A-50F4-4408-865A-A550DC41A377}"/>
              </a:ext>
            </a:extLst>
          </p:cNvPr>
          <p:cNvSpPr>
            <a:spLocks noChangeArrowheads="1"/>
          </p:cNvSpPr>
          <p:nvPr/>
        </p:nvSpPr>
        <p:spPr bwMode="auto">
          <a:xfrm>
            <a:off x="457201" y="2739414"/>
            <a:ext cx="8229600" cy="3491524"/>
          </a:xfrm>
          <a:prstGeom prst="rect">
            <a:avLst/>
          </a:prstGeom>
          <a:solidFill>
            <a:srgbClr val="FFFFFF"/>
          </a:solidFill>
          <a:ln w="9525">
            <a:solidFill>
              <a:srgbClr val="000000"/>
            </a:solidFill>
            <a:miter lim="800000"/>
            <a:headEnd/>
            <a:tailEnd/>
          </a:ln>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buNone/>
            </a:pPr>
            <a:r>
              <a:rPr lang="en-NZ" sz="2000" u="sng" dirty="0">
                <a:solidFill>
                  <a:prstClr val="black"/>
                </a:solidFill>
                <a:latin typeface="Calibri" panose="020F0502020204030204"/>
              </a:rPr>
              <a:t>OUTPUTS</a:t>
            </a:r>
            <a:endParaRPr lang="en-NZ" sz="2000" dirty="0">
              <a:solidFill>
                <a:prstClr val="black"/>
              </a:solidFill>
              <a:latin typeface="Calibri" panose="020F0502020204030204"/>
            </a:endParaRPr>
          </a:p>
          <a:p>
            <a:pPr marL="118700" indent="-118700">
              <a:buFont typeface="Wingdings" panose="05000000000000000000" pitchFamily="2" charset="2"/>
              <a:buChar char="v"/>
            </a:pPr>
            <a:r>
              <a:rPr lang="en-NZ" sz="2000" dirty="0">
                <a:solidFill>
                  <a:prstClr val="black"/>
                </a:solidFill>
                <a:latin typeface="Calibri" panose="020F0502020204030204"/>
              </a:rPr>
              <a:t>Baselines and M&amp;E tools include the collection of sex and age disaggregated data on the access to  SRHR services, including on how adequate users find the response</a:t>
            </a:r>
          </a:p>
          <a:p>
            <a:pPr marL="118700" indent="-118700">
              <a:buFont typeface="Wingdings" panose="05000000000000000000" pitchFamily="2" charset="2"/>
              <a:buChar char="v"/>
            </a:pPr>
            <a:r>
              <a:rPr lang="en-NZ" sz="2000" dirty="0">
                <a:solidFill>
                  <a:prstClr val="black"/>
                </a:solidFill>
                <a:latin typeface="Calibri" panose="020F0502020204030204"/>
              </a:rPr>
              <a:t>The country programme has set up a feedback mechanism with and for patients and takes timely corrective actions to address the access and quality  concerns being raised </a:t>
            </a:r>
          </a:p>
          <a:p>
            <a:pPr marL="118700" indent="-118700">
              <a:buFont typeface="Wingdings" panose="05000000000000000000" pitchFamily="2" charset="2"/>
              <a:buChar char="v"/>
            </a:pPr>
            <a:r>
              <a:rPr lang="en-NZ" sz="2000" dirty="0">
                <a:solidFill>
                  <a:prstClr val="black"/>
                </a:solidFill>
                <a:latin typeface="Calibri" panose="020F0502020204030204"/>
              </a:rPr>
              <a:t>SRHR patients (girls, boys, women, men, including sexual minorities and persons with disability) know how to use the feedback and complaints mechanisms set up by the program</a:t>
            </a:r>
          </a:p>
        </p:txBody>
      </p:sp>
    </p:spTree>
    <p:extLst>
      <p:ext uri="{BB962C8B-B14F-4D97-AF65-F5344CB8AC3E}">
        <p14:creationId xmlns:p14="http://schemas.microsoft.com/office/powerpoint/2010/main" val="1326990392"/>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2C7522D-08BB-41EA-829C-E4ADB3579BDE}"/>
              </a:ext>
            </a:extLst>
          </p:cNvPr>
          <p:cNvSpPr>
            <a:spLocks noGrp="1"/>
          </p:cNvSpPr>
          <p:nvPr>
            <p:ph type="title"/>
          </p:nvPr>
        </p:nvSpPr>
        <p:spPr/>
        <p:txBody>
          <a:bodyPr/>
          <a:lstStyle/>
          <a:p>
            <a:r>
              <a:rPr lang="en-US" dirty="0"/>
              <a:t>Commitment 5: Across the Response</a:t>
            </a:r>
          </a:p>
        </p:txBody>
      </p:sp>
      <p:sp>
        <p:nvSpPr>
          <p:cNvPr id="5" name="Content Placeholder 4">
            <a:extLst>
              <a:ext uri="{FF2B5EF4-FFF2-40B4-BE49-F238E27FC236}">
                <a16:creationId xmlns:a16="http://schemas.microsoft.com/office/drawing/2014/main" id="{40A59868-E066-4398-8B7C-13C39ACD2DB7}"/>
              </a:ext>
            </a:extLst>
          </p:cNvPr>
          <p:cNvSpPr>
            <a:spLocks noGrp="1"/>
          </p:cNvSpPr>
          <p:nvPr>
            <p:ph idx="1"/>
          </p:nvPr>
        </p:nvSpPr>
        <p:spPr/>
        <p:txBody>
          <a:bodyPr/>
          <a:lstStyle/>
          <a:p>
            <a:r>
              <a:rPr lang="en-US" b="1" dirty="0"/>
              <a:t>Engage men and boys </a:t>
            </a:r>
            <a:r>
              <a:rPr lang="en-US" dirty="0"/>
              <a:t>to champion the use of family planning methods and to promote respectful and nonviolent relationships </a:t>
            </a:r>
          </a:p>
          <a:p>
            <a:endParaRPr lang="en-US" dirty="0"/>
          </a:p>
        </p:txBody>
      </p:sp>
      <p:sp>
        <p:nvSpPr>
          <p:cNvPr id="2" name="Date Placeholder 1">
            <a:extLst>
              <a:ext uri="{FF2B5EF4-FFF2-40B4-BE49-F238E27FC236}">
                <a16:creationId xmlns:a16="http://schemas.microsoft.com/office/drawing/2014/main" id="{8EB84116-340E-4379-9DF6-B31AF08FDB48}"/>
              </a:ext>
            </a:extLst>
          </p:cNvPr>
          <p:cNvSpPr>
            <a:spLocks noGrp="1"/>
          </p:cNvSpPr>
          <p:nvPr>
            <p:ph type="dt" sz="half" idx="10"/>
          </p:nvPr>
        </p:nvSpPr>
        <p:spPr/>
        <p:txBody>
          <a:bodyPr/>
          <a:lstStyle/>
          <a:p>
            <a:pPr>
              <a:defRPr/>
            </a:pPr>
            <a:fld id="{4126FDBD-C4C1-4278-8C63-0CAFC10A8C48}" type="datetime4">
              <a:rPr lang="en-US" smtClean="0"/>
              <a:pPr>
                <a:defRPr/>
              </a:pPr>
              <a:t>September 10, 2020</a:t>
            </a:fld>
            <a:endParaRPr lang="en-US"/>
          </a:p>
        </p:txBody>
      </p:sp>
      <p:sp>
        <p:nvSpPr>
          <p:cNvPr id="3" name="Slide Number Placeholder 2">
            <a:extLst>
              <a:ext uri="{FF2B5EF4-FFF2-40B4-BE49-F238E27FC236}">
                <a16:creationId xmlns:a16="http://schemas.microsoft.com/office/drawing/2014/main" id="{9363AC5B-30D6-4D31-8CBF-245319505CC6}"/>
              </a:ext>
            </a:extLst>
          </p:cNvPr>
          <p:cNvSpPr>
            <a:spLocks noGrp="1"/>
          </p:cNvSpPr>
          <p:nvPr>
            <p:ph type="sldNum" sz="quarter" idx="11"/>
          </p:nvPr>
        </p:nvSpPr>
        <p:spPr/>
        <p:txBody>
          <a:bodyPr/>
          <a:lstStyle/>
          <a:p>
            <a:pPr>
              <a:defRPr/>
            </a:pPr>
            <a:fld id="{CD182342-9872-4EE5-9FD0-CECC65C6AE4E}" type="slidenum">
              <a:rPr lang="en-US" smtClean="0"/>
              <a:pPr>
                <a:defRPr/>
              </a:pPr>
              <a:t>25</a:t>
            </a:fld>
            <a:endParaRPr lang="en-US" dirty="0"/>
          </a:p>
        </p:txBody>
      </p:sp>
      <p:sp>
        <p:nvSpPr>
          <p:cNvPr id="7" name="Rectangle 10">
            <a:extLst>
              <a:ext uri="{FF2B5EF4-FFF2-40B4-BE49-F238E27FC236}">
                <a16:creationId xmlns:a16="http://schemas.microsoft.com/office/drawing/2014/main" id="{8EA3E176-CBB7-4B88-966E-87CDC5CA6B36}"/>
              </a:ext>
            </a:extLst>
          </p:cNvPr>
          <p:cNvSpPr>
            <a:spLocks noChangeArrowheads="1"/>
          </p:cNvSpPr>
          <p:nvPr/>
        </p:nvSpPr>
        <p:spPr bwMode="auto">
          <a:xfrm>
            <a:off x="987878" y="3259424"/>
            <a:ext cx="7272202" cy="2455576"/>
          </a:xfrm>
          <a:prstGeom prst="rect">
            <a:avLst/>
          </a:prstGeom>
          <a:solidFill>
            <a:srgbClr val="FFFFFF"/>
          </a:solidFill>
          <a:ln w="9525">
            <a:solidFill>
              <a:srgbClr val="000000"/>
            </a:solidFill>
            <a:miter lim="800000"/>
            <a:headEnd/>
            <a:tailEnd/>
          </a:ln>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buNone/>
            </a:pPr>
            <a:r>
              <a:rPr lang="en-NZ" sz="2000" u="sng" dirty="0">
                <a:solidFill>
                  <a:schemeClr val="bg1"/>
                </a:solidFill>
                <a:latin typeface="Calibri" panose="020F0502020204030204" pitchFamily="34" charset="0"/>
                <a:cs typeface="Calibri" panose="020F0502020204030204" pitchFamily="34" charset="0"/>
              </a:rPr>
              <a:t>OUTPUTS</a:t>
            </a:r>
            <a:endParaRPr lang="en-NZ" sz="2000" dirty="0">
              <a:solidFill>
                <a:schemeClr val="bg1"/>
              </a:solidFill>
              <a:latin typeface="Calibri" panose="020F0502020204030204" pitchFamily="34" charset="0"/>
              <a:cs typeface="Calibri" panose="020F0502020204030204" pitchFamily="34" charset="0"/>
            </a:endParaRPr>
          </a:p>
          <a:p>
            <a:pPr marL="158265" indent="-158265">
              <a:buFont typeface="Wingdings" panose="05000000000000000000" pitchFamily="2" charset="2"/>
              <a:buChar char="v"/>
            </a:pPr>
            <a:r>
              <a:rPr lang="en-NZ" sz="2000" dirty="0">
                <a:solidFill>
                  <a:schemeClr val="bg1"/>
                </a:solidFill>
                <a:latin typeface="Calibri" panose="020F0502020204030204" pitchFamily="34" charset="0"/>
                <a:cs typeface="Calibri" panose="020F0502020204030204" pitchFamily="34" charset="0"/>
              </a:rPr>
              <a:t>Programme measures</a:t>
            </a:r>
            <a:r>
              <a:rPr lang="en-US" sz="2000" dirty="0">
                <a:solidFill>
                  <a:schemeClr val="bg1"/>
                </a:solidFill>
                <a:latin typeface="Calibri" panose="020F0502020204030204" pitchFamily="34" charset="0"/>
                <a:cs typeface="Calibri" panose="020F0502020204030204" pitchFamily="34" charset="0"/>
              </a:rPr>
              <a:t> changes in adolescent boys and men’s perceptions and </a:t>
            </a:r>
            <a:r>
              <a:rPr lang="en-GB" sz="2000" dirty="0">
                <a:solidFill>
                  <a:schemeClr val="bg1"/>
                </a:solidFill>
                <a:latin typeface="Calibri" panose="020F0502020204030204" pitchFamily="34" charset="0"/>
                <a:cs typeface="Calibri" panose="020F0502020204030204" pitchFamily="34" charset="0"/>
              </a:rPr>
              <a:t>attitudes toward joint-decisions and shared responsibilities on family planning  </a:t>
            </a:r>
          </a:p>
          <a:p>
            <a:pPr marL="158265" indent="-158265">
              <a:buFont typeface="Wingdings" panose="05000000000000000000" pitchFamily="2" charset="2"/>
              <a:buChar char="v"/>
            </a:pPr>
            <a:r>
              <a:rPr lang="en-GB" sz="2000" dirty="0">
                <a:solidFill>
                  <a:schemeClr val="bg1"/>
                </a:solidFill>
                <a:latin typeface="Calibri" panose="020F0502020204030204" pitchFamily="34" charset="0"/>
                <a:cs typeface="Calibri" panose="020F0502020204030204" pitchFamily="34" charset="0"/>
              </a:rPr>
              <a:t>An increased number of community and religious leaders take public positions in support to family planning and to equal and non violent relationships</a:t>
            </a:r>
          </a:p>
        </p:txBody>
      </p:sp>
    </p:spTree>
    <p:extLst>
      <p:ext uri="{BB962C8B-B14F-4D97-AF65-F5344CB8AC3E}">
        <p14:creationId xmlns:p14="http://schemas.microsoft.com/office/powerpoint/2010/main" val="3505276259"/>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B1458-2ED7-42DF-AC36-8A587DB8FFE7}"/>
              </a:ext>
            </a:extLst>
          </p:cNvPr>
          <p:cNvSpPr>
            <a:spLocks noGrp="1"/>
          </p:cNvSpPr>
          <p:nvPr>
            <p:ph type="ctrTitle"/>
          </p:nvPr>
        </p:nvSpPr>
        <p:spPr>
          <a:xfrm>
            <a:off x="587074" y="1879600"/>
            <a:ext cx="8074325" cy="1549400"/>
          </a:xfrm>
        </p:spPr>
        <p:txBody>
          <a:bodyPr/>
          <a:lstStyle/>
          <a:p>
            <a:pPr algn="ctr"/>
            <a:r>
              <a:rPr lang="en-US" dirty="0"/>
              <a:t>QUESTIONS? </a:t>
            </a:r>
          </a:p>
        </p:txBody>
      </p:sp>
    </p:spTree>
    <p:extLst>
      <p:ext uri="{BB962C8B-B14F-4D97-AF65-F5344CB8AC3E}">
        <p14:creationId xmlns:p14="http://schemas.microsoft.com/office/powerpoint/2010/main" val="3361963444"/>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9F7E192-E649-448A-9846-8BDCCCF50BA8}"/>
              </a:ext>
            </a:extLst>
          </p:cNvPr>
          <p:cNvSpPr>
            <a:spLocks noGrp="1"/>
          </p:cNvSpPr>
          <p:nvPr>
            <p:ph type="ctrTitle"/>
          </p:nvPr>
        </p:nvSpPr>
        <p:spPr>
          <a:xfrm>
            <a:off x="1371600" y="1368552"/>
            <a:ext cx="6400800" cy="1371600"/>
          </a:xfrm>
        </p:spPr>
        <p:txBody>
          <a:bodyPr/>
          <a:lstStyle/>
          <a:p>
            <a:pPr algn="ctr"/>
            <a:r>
              <a:rPr lang="en-US" sz="4000" dirty="0"/>
              <a:t>Operationalizing the</a:t>
            </a:r>
            <a:br>
              <a:rPr lang="en-US" sz="4000" dirty="0"/>
            </a:br>
            <a:br>
              <a:rPr lang="en-US" sz="4000" dirty="0"/>
            </a:br>
            <a:r>
              <a:rPr lang="en-US" sz="4000" dirty="0"/>
              <a:t>Minimum Commitments</a:t>
            </a:r>
          </a:p>
        </p:txBody>
      </p:sp>
      <p:sp>
        <p:nvSpPr>
          <p:cNvPr id="4" name="Date Placeholder 3">
            <a:extLst>
              <a:ext uri="{FF2B5EF4-FFF2-40B4-BE49-F238E27FC236}">
                <a16:creationId xmlns:a16="http://schemas.microsoft.com/office/drawing/2014/main" id="{D1FE325F-A58F-4F55-87CA-3CD779DA1620}"/>
              </a:ext>
            </a:extLst>
          </p:cNvPr>
          <p:cNvSpPr>
            <a:spLocks noGrp="1"/>
          </p:cNvSpPr>
          <p:nvPr>
            <p:ph type="dt" sz="half" idx="4294967295"/>
          </p:nvPr>
        </p:nvSpPr>
        <p:spPr>
          <a:xfrm>
            <a:off x="0" y="6321425"/>
            <a:ext cx="1828800" cy="184150"/>
          </a:xfrm>
        </p:spPr>
        <p:txBody>
          <a:bodyPr/>
          <a:lstStyle/>
          <a:p>
            <a:pPr>
              <a:defRPr/>
            </a:pPr>
            <a:fld id="{3586ABEE-8AC9-4F47-86BA-B6E3F43D9F60}" type="datetime4">
              <a:rPr lang="en-US" smtClean="0"/>
              <a:pPr>
                <a:defRPr/>
              </a:pPr>
              <a:t>September 10, 2020</a:t>
            </a:fld>
            <a:endParaRPr lang="en-US" dirty="0"/>
          </a:p>
        </p:txBody>
      </p:sp>
      <p:sp>
        <p:nvSpPr>
          <p:cNvPr id="5" name="Slide Number Placeholder 4">
            <a:extLst>
              <a:ext uri="{FF2B5EF4-FFF2-40B4-BE49-F238E27FC236}">
                <a16:creationId xmlns:a16="http://schemas.microsoft.com/office/drawing/2014/main" id="{65BEF755-ABEF-4051-BE53-712C8A99E1B1}"/>
              </a:ext>
            </a:extLst>
          </p:cNvPr>
          <p:cNvSpPr>
            <a:spLocks noGrp="1"/>
          </p:cNvSpPr>
          <p:nvPr>
            <p:ph type="sldNum" sz="quarter" idx="4294967295"/>
          </p:nvPr>
        </p:nvSpPr>
        <p:spPr>
          <a:xfrm>
            <a:off x="0" y="6140450"/>
            <a:ext cx="365125" cy="184150"/>
          </a:xfrm>
        </p:spPr>
        <p:txBody>
          <a:bodyPr/>
          <a:lstStyle/>
          <a:p>
            <a:pPr>
              <a:defRPr/>
            </a:pPr>
            <a:fld id="{5568D7B8-E013-48AD-8461-B4DFAAB1460C}" type="slidenum">
              <a:rPr lang="en-US" smtClean="0"/>
              <a:pPr>
                <a:defRPr/>
              </a:pPr>
              <a:t>27</a:t>
            </a:fld>
            <a:endParaRPr lang="en-US" dirty="0"/>
          </a:p>
        </p:txBody>
      </p:sp>
      <p:sp>
        <p:nvSpPr>
          <p:cNvPr id="2" name="TextBox 1">
            <a:extLst>
              <a:ext uri="{FF2B5EF4-FFF2-40B4-BE49-F238E27FC236}">
                <a16:creationId xmlns:a16="http://schemas.microsoft.com/office/drawing/2014/main" id="{EE56C98E-1B0B-41FD-900D-4CDA36CC50EB}"/>
              </a:ext>
            </a:extLst>
          </p:cNvPr>
          <p:cNvSpPr txBox="1"/>
          <p:nvPr/>
        </p:nvSpPr>
        <p:spPr>
          <a:xfrm>
            <a:off x="1516380" y="5487988"/>
            <a:ext cx="6111240" cy="553998"/>
          </a:xfrm>
          <a:prstGeom prst="rect">
            <a:avLst/>
          </a:prstGeom>
          <a:noFill/>
        </p:spPr>
        <p:txBody>
          <a:bodyPr wrap="square" rtlCol="0">
            <a:spAutoFit/>
          </a:bodyPr>
          <a:lstStyle/>
          <a:p>
            <a:pPr algn="ctr"/>
            <a:r>
              <a:rPr lang="en-US" sz="3000" b="1" dirty="0">
                <a:solidFill>
                  <a:schemeClr val="bg1"/>
                </a:solidFill>
              </a:rPr>
              <a:t>THE SELF-ASSESSMENT</a:t>
            </a:r>
          </a:p>
        </p:txBody>
      </p:sp>
    </p:spTree>
    <p:extLst>
      <p:ext uri="{BB962C8B-B14F-4D97-AF65-F5344CB8AC3E}">
        <p14:creationId xmlns:p14="http://schemas.microsoft.com/office/powerpoint/2010/main" val="3053433824"/>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90C0E-D738-4591-AE89-0AC31CEC9FD1}"/>
              </a:ext>
            </a:extLst>
          </p:cNvPr>
          <p:cNvSpPr>
            <a:spLocks noGrp="1"/>
          </p:cNvSpPr>
          <p:nvPr>
            <p:ph type="title"/>
          </p:nvPr>
        </p:nvSpPr>
        <p:spPr/>
        <p:txBody>
          <a:bodyPr/>
          <a:lstStyle/>
          <a:p>
            <a:r>
              <a:rPr lang="en-US" dirty="0"/>
              <a:t>Purpose of the Self-Assessment Questionnaire</a:t>
            </a:r>
          </a:p>
        </p:txBody>
      </p:sp>
      <p:sp>
        <p:nvSpPr>
          <p:cNvPr id="3" name="Content Placeholder 2">
            <a:extLst>
              <a:ext uri="{FF2B5EF4-FFF2-40B4-BE49-F238E27FC236}">
                <a16:creationId xmlns:a16="http://schemas.microsoft.com/office/drawing/2014/main" id="{11073AF1-D689-4B25-A566-2A0B793B32F8}"/>
              </a:ext>
            </a:extLst>
          </p:cNvPr>
          <p:cNvSpPr>
            <a:spLocks noGrp="1"/>
          </p:cNvSpPr>
          <p:nvPr>
            <p:ph idx="1"/>
          </p:nvPr>
        </p:nvSpPr>
        <p:spPr/>
        <p:txBody>
          <a:bodyPr/>
          <a:lstStyle/>
          <a:p>
            <a:r>
              <a:rPr lang="en-US" dirty="0"/>
              <a:t>To help you reflect on how services are designed and delivered in a way that takes into account the unique and multiple needs of the users, in a way that addresses existing power dynamics. </a:t>
            </a:r>
          </a:p>
          <a:p>
            <a:pPr marL="0" indent="0">
              <a:buNone/>
            </a:pPr>
            <a:endParaRPr lang="en-US" dirty="0"/>
          </a:p>
          <a:p>
            <a:r>
              <a:rPr lang="en-US" dirty="0"/>
              <a:t>To serve as a collective tool, with your partners, to address any existing challenge that may limit the access and use of services by ALL. </a:t>
            </a:r>
          </a:p>
        </p:txBody>
      </p:sp>
      <p:sp>
        <p:nvSpPr>
          <p:cNvPr id="4" name="Date Placeholder 3">
            <a:extLst>
              <a:ext uri="{FF2B5EF4-FFF2-40B4-BE49-F238E27FC236}">
                <a16:creationId xmlns:a16="http://schemas.microsoft.com/office/drawing/2014/main" id="{5D47CD46-71D8-4333-9DC3-AF7FBC327A9B}"/>
              </a:ext>
            </a:extLst>
          </p:cNvPr>
          <p:cNvSpPr>
            <a:spLocks noGrp="1"/>
          </p:cNvSpPr>
          <p:nvPr>
            <p:ph type="dt" sz="half" idx="10"/>
          </p:nvPr>
        </p:nvSpPr>
        <p:spPr/>
        <p:txBody>
          <a:bodyPr/>
          <a:lstStyle/>
          <a:p>
            <a:pPr>
              <a:defRPr/>
            </a:pPr>
            <a:fld id="{3586ABEE-8AC9-4F47-86BA-B6E3F43D9F60}" type="datetime4">
              <a:rPr lang="en-US" smtClean="0"/>
              <a:pPr>
                <a:defRPr/>
              </a:pPr>
              <a:t>September 10, 2020</a:t>
            </a:fld>
            <a:endParaRPr lang="en-US" dirty="0"/>
          </a:p>
        </p:txBody>
      </p:sp>
      <p:sp>
        <p:nvSpPr>
          <p:cNvPr id="5" name="Slide Number Placeholder 4">
            <a:extLst>
              <a:ext uri="{FF2B5EF4-FFF2-40B4-BE49-F238E27FC236}">
                <a16:creationId xmlns:a16="http://schemas.microsoft.com/office/drawing/2014/main" id="{3DBEE814-8160-400D-AE1E-47FB2262B19C}"/>
              </a:ext>
            </a:extLst>
          </p:cNvPr>
          <p:cNvSpPr>
            <a:spLocks noGrp="1"/>
          </p:cNvSpPr>
          <p:nvPr>
            <p:ph type="sldNum" sz="quarter" idx="11"/>
          </p:nvPr>
        </p:nvSpPr>
        <p:spPr/>
        <p:txBody>
          <a:bodyPr/>
          <a:lstStyle/>
          <a:p>
            <a:pPr>
              <a:defRPr/>
            </a:pPr>
            <a:fld id="{5568D7B8-E013-48AD-8461-B4DFAAB1460C}" type="slidenum">
              <a:rPr lang="en-US" smtClean="0"/>
              <a:pPr>
                <a:defRPr/>
              </a:pPr>
              <a:t>28</a:t>
            </a:fld>
            <a:endParaRPr lang="en-US" dirty="0"/>
          </a:p>
        </p:txBody>
      </p:sp>
    </p:spTree>
    <p:extLst>
      <p:ext uri="{BB962C8B-B14F-4D97-AF65-F5344CB8AC3E}">
        <p14:creationId xmlns:p14="http://schemas.microsoft.com/office/powerpoint/2010/main" val="297403602"/>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33AF6D6-9114-476E-A40A-EFB458F49717}"/>
              </a:ext>
            </a:extLst>
          </p:cNvPr>
          <p:cNvSpPr>
            <a:spLocks noGrp="1"/>
          </p:cNvSpPr>
          <p:nvPr>
            <p:ph type="title"/>
          </p:nvPr>
        </p:nvSpPr>
        <p:spPr/>
        <p:txBody>
          <a:bodyPr/>
          <a:lstStyle/>
          <a:p>
            <a:r>
              <a:rPr lang="en-US" dirty="0"/>
              <a:t>Completing the Self-Assessment Questionnaire </a:t>
            </a:r>
          </a:p>
        </p:txBody>
      </p:sp>
      <p:sp>
        <p:nvSpPr>
          <p:cNvPr id="6" name="Content Placeholder 5">
            <a:extLst>
              <a:ext uri="{FF2B5EF4-FFF2-40B4-BE49-F238E27FC236}">
                <a16:creationId xmlns:a16="http://schemas.microsoft.com/office/drawing/2014/main" id="{EAC8D61C-F510-4B8D-A242-4EA69E764218}"/>
              </a:ext>
            </a:extLst>
          </p:cNvPr>
          <p:cNvSpPr>
            <a:spLocks noGrp="1"/>
          </p:cNvSpPr>
          <p:nvPr>
            <p:ph idx="1"/>
          </p:nvPr>
        </p:nvSpPr>
        <p:spPr/>
        <p:txBody>
          <a:bodyPr/>
          <a:lstStyle/>
          <a:p>
            <a:r>
              <a:rPr lang="en-US" dirty="0">
                <a:solidFill>
                  <a:schemeClr val="bg1"/>
                </a:solidFill>
                <a:latin typeface="+mj-lt"/>
              </a:rPr>
              <a:t>Fill in the questionnaire at the beginning, mid-implementation and at the end phase of your project. </a:t>
            </a:r>
          </a:p>
          <a:p>
            <a:r>
              <a:rPr lang="en-US" dirty="0">
                <a:solidFill>
                  <a:schemeClr val="bg1"/>
                </a:solidFill>
                <a:latin typeface="+mj-lt"/>
              </a:rPr>
              <a:t>Per project, identifying the ones that are performing well or less well in order to prioritize those that need support / guidance; </a:t>
            </a:r>
          </a:p>
          <a:p>
            <a:r>
              <a:rPr lang="en-US" dirty="0">
                <a:solidFill>
                  <a:schemeClr val="bg1"/>
                </a:solidFill>
                <a:latin typeface="+mj-lt"/>
              </a:rPr>
              <a:t>Per phase, identifying the phases where the problems lay and taking corrective actions to address the identified challenges. </a:t>
            </a:r>
          </a:p>
          <a:p>
            <a:r>
              <a:rPr lang="en-US" dirty="0">
                <a:solidFill>
                  <a:schemeClr val="bg1"/>
                </a:solidFill>
                <a:latin typeface="+mj-lt"/>
              </a:rPr>
              <a:t>Identify specific areas of support needed from within other staff in the CO, the global </a:t>
            </a:r>
            <a:r>
              <a:rPr lang="en-US" dirty="0" err="1">
                <a:solidFill>
                  <a:schemeClr val="bg1"/>
                </a:solidFill>
                <a:latin typeface="+mj-lt"/>
              </a:rPr>
              <a:t>SRHRiE</a:t>
            </a:r>
            <a:r>
              <a:rPr lang="en-US" dirty="0">
                <a:solidFill>
                  <a:schemeClr val="bg1"/>
                </a:solidFill>
                <a:latin typeface="+mj-lt"/>
              </a:rPr>
              <a:t> and/or </a:t>
            </a:r>
            <a:r>
              <a:rPr lang="en-US" dirty="0" err="1">
                <a:solidFill>
                  <a:schemeClr val="bg1"/>
                </a:solidFill>
                <a:latin typeface="+mj-lt"/>
              </a:rPr>
              <a:t>GiE</a:t>
            </a:r>
            <a:r>
              <a:rPr lang="en-US" dirty="0">
                <a:solidFill>
                  <a:schemeClr val="bg1"/>
                </a:solidFill>
                <a:latin typeface="+mj-lt"/>
              </a:rPr>
              <a:t> teams</a:t>
            </a:r>
          </a:p>
          <a:p>
            <a:endParaRPr lang="en-US" dirty="0"/>
          </a:p>
          <a:p>
            <a:pPr marL="214313" indent="-214313">
              <a:buFont typeface="Arial" panose="020B0604020202020204" pitchFamily="34" charset="0"/>
              <a:buChar char="•"/>
            </a:pPr>
            <a:endParaRPr lang="en-US" dirty="0">
              <a:solidFill>
                <a:prstClr val="black"/>
              </a:solidFill>
              <a:latin typeface="Calibri"/>
            </a:endParaRPr>
          </a:p>
          <a:p>
            <a:endParaRPr lang="en-US" dirty="0">
              <a:solidFill>
                <a:prstClr val="black"/>
              </a:solidFill>
              <a:latin typeface="Calibri"/>
            </a:endParaRPr>
          </a:p>
        </p:txBody>
      </p:sp>
    </p:spTree>
    <p:extLst>
      <p:ext uri="{BB962C8B-B14F-4D97-AF65-F5344CB8AC3E}">
        <p14:creationId xmlns:p14="http://schemas.microsoft.com/office/powerpoint/2010/main" val="1403234564"/>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6A67F-2676-4021-BEA4-F439F6B8AC35}"/>
              </a:ext>
            </a:extLst>
          </p:cNvPr>
          <p:cNvSpPr>
            <a:spLocks noGrp="1"/>
          </p:cNvSpPr>
          <p:nvPr>
            <p:ph type="title"/>
          </p:nvPr>
        </p:nvSpPr>
        <p:spPr/>
        <p:txBody>
          <a:bodyPr/>
          <a:lstStyle/>
          <a:p>
            <a:r>
              <a:rPr lang="en-US" dirty="0"/>
              <a:t>Assessment Section of Questionnaire </a:t>
            </a:r>
          </a:p>
        </p:txBody>
      </p:sp>
      <p:graphicFrame>
        <p:nvGraphicFramePr>
          <p:cNvPr id="6" name="Content Placeholder 5">
            <a:extLst>
              <a:ext uri="{FF2B5EF4-FFF2-40B4-BE49-F238E27FC236}">
                <a16:creationId xmlns:a16="http://schemas.microsoft.com/office/drawing/2014/main" id="{13CBC3A1-98C3-4CFF-9EC6-EB3D0FB7418F}"/>
              </a:ext>
            </a:extLst>
          </p:cNvPr>
          <p:cNvGraphicFramePr>
            <a:graphicFrameLocks noGrp="1"/>
          </p:cNvGraphicFramePr>
          <p:nvPr>
            <p:ph idx="1"/>
          </p:nvPr>
        </p:nvGraphicFramePr>
        <p:xfrm>
          <a:off x="1120174" y="1409700"/>
          <a:ext cx="6903652" cy="4267200"/>
        </p:xfrm>
        <a:graphic>
          <a:graphicData uri="http://schemas.openxmlformats.org/drawingml/2006/table">
            <a:tbl>
              <a:tblPr/>
              <a:tblGrid>
                <a:gridCol w="251426">
                  <a:extLst>
                    <a:ext uri="{9D8B030D-6E8A-4147-A177-3AD203B41FA5}">
                      <a16:colId xmlns:a16="http://schemas.microsoft.com/office/drawing/2014/main" val="3828839425"/>
                    </a:ext>
                  </a:extLst>
                </a:gridCol>
                <a:gridCol w="3743325">
                  <a:extLst>
                    <a:ext uri="{9D8B030D-6E8A-4147-A177-3AD203B41FA5}">
                      <a16:colId xmlns:a16="http://schemas.microsoft.com/office/drawing/2014/main" val="813477552"/>
                    </a:ext>
                  </a:extLst>
                </a:gridCol>
                <a:gridCol w="251426">
                  <a:extLst>
                    <a:ext uri="{9D8B030D-6E8A-4147-A177-3AD203B41FA5}">
                      <a16:colId xmlns:a16="http://schemas.microsoft.com/office/drawing/2014/main" val="865151651"/>
                    </a:ext>
                  </a:extLst>
                </a:gridCol>
                <a:gridCol w="800100">
                  <a:extLst>
                    <a:ext uri="{9D8B030D-6E8A-4147-A177-3AD203B41FA5}">
                      <a16:colId xmlns:a16="http://schemas.microsoft.com/office/drawing/2014/main" val="3429486076"/>
                    </a:ext>
                  </a:extLst>
                </a:gridCol>
                <a:gridCol w="1857375">
                  <a:extLst>
                    <a:ext uri="{9D8B030D-6E8A-4147-A177-3AD203B41FA5}">
                      <a16:colId xmlns:a16="http://schemas.microsoft.com/office/drawing/2014/main" val="422803796"/>
                    </a:ext>
                  </a:extLst>
                </a:gridCol>
              </a:tblGrid>
              <a:tr h="0">
                <a:tc gridSpan="3">
                  <a:txBody>
                    <a:bodyPr/>
                    <a:lstStyle/>
                    <a:p>
                      <a:pPr algn="ctr" rtl="0" fontAlgn="base"/>
                      <a:r>
                        <a:rPr lang="en-NZ" sz="1000" b="0" i="0">
                          <a:effectLst/>
                          <a:latin typeface="Calibri" panose="020F0502020204030204" pitchFamily="34" charset="0"/>
                        </a:rPr>
                        <a:t> </a:t>
                      </a:r>
                    </a:p>
                    <a:p>
                      <a:pPr algn="r" rtl="0" fontAlgn="base"/>
                      <a:r>
                        <a:rPr lang="en-NZ" sz="1000" b="0" i="0">
                          <a:effectLst/>
                          <a:latin typeface="Calibri" panose="020F0502020204030204" pitchFamily="34" charset="0"/>
                        </a:rPr>
                        <a:t>Question related to commitment #</a:t>
                      </a:r>
                      <a:r>
                        <a:rPr lang="en-NZ" sz="1000" b="0" i="1">
                          <a:effectLst/>
                          <a:latin typeface="Calibri" panose="020F0502020204030204" pitchFamily="34" charset="0"/>
                        </a:rPr>
                        <a:t>↓</a:t>
                      </a:r>
                      <a:r>
                        <a:rPr lang="en-NZ" sz="1000" b="0" i="0">
                          <a:effectLst/>
                          <a:latin typeface="Calibri" panose="020F0502020204030204" pitchFamily="34" charset="0"/>
                        </a:rPr>
                        <a:t> </a:t>
                      </a:r>
                      <a:endParaRPr lang="en-NZ" b="0" i="0">
                        <a:effectLst/>
                      </a:endParaRP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D9D9D9"/>
                    </a:solidFill>
                  </a:tcPr>
                </a:tc>
                <a:tc hMerge="1">
                  <a:txBody>
                    <a:bodyPr/>
                    <a:lstStyle/>
                    <a:p>
                      <a:endParaRPr lang="en-US"/>
                    </a:p>
                  </a:txBody>
                  <a:tcPr/>
                </a:tc>
                <a:tc hMerge="1">
                  <a:txBody>
                    <a:bodyPr/>
                    <a:lstStyle/>
                    <a:p>
                      <a:endParaRPr lang="en-US"/>
                    </a:p>
                  </a:txBody>
                  <a:tcPr/>
                </a:tc>
                <a:tc>
                  <a:txBody>
                    <a:bodyPr/>
                    <a:lstStyle/>
                    <a:p>
                      <a:pPr algn="ctr" rtl="0" fontAlgn="base"/>
                      <a:r>
                        <a:rPr lang="en-US" sz="1000" b="1" i="0">
                          <a:effectLst/>
                          <a:latin typeface="Calibri" panose="020F0502020204030204" pitchFamily="34" charset="0"/>
                        </a:rPr>
                        <a:t>Response</a:t>
                      </a:r>
                      <a:r>
                        <a:rPr lang="en-US" sz="1000" b="0" i="0">
                          <a:effectLst/>
                          <a:latin typeface="Calibri" panose="020F0502020204030204" pitchFamily="34" charset="0"/>
                        </a:rPr>
                        <a:t> </a:t>
                      </a:r>
                      <a:endParaRPr lang="en-US" b="0" i="0">
                        <a:effectLst/>
                      </a:endParaRPr>
                    </a:p>
                    <a:p>
                      <a:pPr algn="ctr" rtl="0" fontAlgn="base"/>
                      <a:r>
                        <a:rPr lang="en-US" sz="1000" b="1" i="0">
                          <a:effectLst/>
                          <a:latin typeface="Calibri" panose="020F0502020204030204" pitchFamily="34" charset="0"/>
                        </a:rPr>
                        <a:t>(Yes, Partly, No, Not Applicable N/A)</a:t>
                      </a:r>
                      <a:r>
                        <a:rPr lang="en-US" sz="1000" b="0" i="0">
                          <a:effectLst/>
                          <a:latin typeface="Calibri" panose="020F0502020204030204" pitchFamily="34" charset="0"/>
                        </a:rPr>
                        <a:t> </a:t>
                      </a:r>
                      <a:endParaRPr lang="en-US" b="0" i="0">
                        <a:effectLst/>
                      </a:endParaRPr>
                    </a:p>
                  </a:txBody>
                  <a:tcPr>
                    <a:lnL w="9525" cap="flat" cmpd="sng" algn="ctr">
                      <a:solidFill>
                        <a:schemeClr val="bg1"/>
                      </a:solidFill>
                      <a:prstDash val="solid"/>
                      <a:round/>
                      <a:headEnd type="none" w="med" len="med"/>
                      <a:tailEnd type="none" w="med" len="med"/>
                    </a:lnL>
                    <a:lnR w="9525" cap="flat" cmpd="sng" algn="ctr">
                      <a:solidFill>
                        <a:srgbClr val="200B6B"/>
                      </a:solidFill>
                      <a:prstDash val="solid"/>
                      <a:round/>
                      <a:headEnd type="none" w="med" len="med"/>
                      <a:tailEnd type="none" w="med" len="med"/>
                    </a:lnR>
                    <a:lnT w="9525" cap="flat" cmpd="sng" algn="ctr">
                      <a:solidFill>
                        <a:srgbClr val="200B6B"/>
                      </a:solidFill>
                      <a:prstDash val="solid"/>
                      <a:round/>
                      <a:headEnd type="none" w="med" len="med"/>
                      <a:tailEnd type="none" w="med" len="med"/>
                    </a:lnT>
                    <a:lnB w="9525" cap="flat" cmpd="sng" algn="ctr">
                      <a:solidFill>
                        <a:srgbClr val="200B6B"/>
                      </a:solidFill>
                      <a:prstDash val="solid"/>
                      <a:round/>
                      <a:headEnd type="none" w="med" len="med"/>
                      <a:tailEnd type="none" w="med" len="med"/>
                    </a:lnB>
                    <a:solidFill>
                      <a:srgbClr val="D9D9D9"/>
                    </a:solidFill>
                  </a:tcPr>
                </a:tc>
                <a:tc>
                  <a:txBody>
                    <a:bodyPr/>
                    <a:lstStyle/>
                    <a:p>
                      <a:pPr algn="ctr" rtl="0" fontAlgn="base"/>
                      <a:r>
                        <a:rPr lang="en-GB" sz="1000" b="1" i="0">
                          <a:effectLst/>
                          <a:latin typeface="Calibri" panose="020F0502020204030204" pitchFamily="34" charset="0"/>
                        </a:rPr>
                        <a:t>Comments</a:t>
                      </a:r>
                      <a:r>
                        <a:rPr lang="en-GB" sz="1000" b="0" i="0">
                          <a:effectLst/>
                          <a:latin typeface="Calibri" panose="020F0502020204030204" pitchFamily="34" charset="0"/>
                        </a:rPr>
                        <a:t> </a:t>
                      </a:r>
                      <a:endParaRPr lang="en-GB" b="0" i="0">
                        <a:effectLst/>
                      </a:endParaRPr>
                    </a:p>
                  </a:txBody>
                  <a:tcPr>
                    <a:lnL w="9525" cap="flat" cmpd="sng" algn="ctr">
                      <a:solidFill>
                        <a:srgbClr val="200B6B"/>
                      </a:solidFill>
                      <a:prstDash val="solid"/>
                      <a:round/>
                      <a:headEnd type="none" w="med" len="med"/>
                      <a:tailEnd type="none" w="med" len="med"/>
                    </a:lnL>
                    <a:lnR w="9525" cap="flat" cmpd="sng" algn="ctr">
                      <a:solidFill>
                        <a:srgbClr val="400F6B"/>
                      </a:solidFill>
                      <a:prstDash val="solid"/>
                      <a:round/>
                      <a:headEnd type="none" w="med" len="med"/>
                      <a:tailEnd type="none" w="med" len="med"/>
                    </a:lnR>
                    <a:lnT w="9525" cap="flat" cmpd="sng" algn="ctr">
                      <a:solidFill>
                        <a:srgbClr val="400F6B"/>
                      </a:solidFill>
                      <a:prstDash val="solid"/>
                      <a:round/>
                      <a:headEnd type="none" w="med" len="med"/>
                      <a:tailEnd type="none" w="med" len="med"/>
                    </a:lnT>
                    <a:lnB w="9525" cap="flat" cmpd="sng" algn="ctr">
                      <a:solidFill>
                        <a:srgbClr val="400F6B"/>
                      </a:solidFill>
                      <a:prstDash val="solid"/>
                      <a:round/>
                      <a:headEnd type="none" w="med" len="med"/>
                      <a:tailEnd type="none" w="med" len="med"/>
                    </a:lnB>
                    <a:solidFill>
                      <a:srgbClr val="D9D9D9"/>
                    </a:solidFill>
                  </a:tcPr>
                </a:tc>
                <a:extLst>
                  <a:ext uri="{0D108BD9-81ED-4DB2-BD59-A6C34878D82A}">
                    <a16:rowId xmlns:a16="http://schemas.microsoft.com/office/drawing/2014/main" val="2531674892"/>
                  </a:ext>
                </a:extLst>
              </a:tr>
              <a:tr h="0">
                <a:tc>
                  <a:txBody>
                    <a:bodyPr/>
                    <a:lstStyle/>
                    <a:p>
                      <a:pPr algn="l" rtl="0" fontAlgn="base"/>
                      <a:r>
                        <a:rPr lang="en-GB" sz="1000" b="0" i="0">
                          <a:effectLst/>
                          <a:latin typeface="Calibri" panose="020F0502020204030204" pitchFamily="34" charset="0"/>
                        </a:rPr>
                        <a:t>1 </a:t>
                      </a:r>
                      <a:endParaRPr lang="en-GB" b="0" i="0">
                        <a:effectLst/>
                      </a:endParaRPr>
                    </a:p>
                  </a:txBody>
                  <a:tcPr>
                    <a:lnL w="9525" cap="flat" cmpd="sng" algn="ctr">
                      <a:solidFill>
                        <a:srgbClr val="60196B"/>
                      </a:solidFill>
                      <a:prstDash val="solid"/>
                      <a:round/>
                      <a:headEnd type="none" w="med" len="med"/>
                      <a:tailEnd type="none" w="med" len="med"/>
                    </a:lnL>
                    <a:lnR w="9525" cap="flat" cmpd="sng" algn="ctr">
                      <a:solidFill>
                        <a:srgbClr val="60196B"/>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60196B"/>
                      </a:solidFill>
                      <a:prstDash val="solid"/>
                      <a:round/>
                      <a:headEnd type="none" w="med" len="med"/>
                      <a:tailEnd type="none" w="med" len="med"/>
                    </a:lnB>
                  </a:tcPr>
                </a:tc>
                <a:tc>
                  <a:txBody>
                    <a:bodyPr/>
                    <a:lstStyle/>
                    <a:p>
                      <a:pPr algn="l" rtl="0" fontAlgn="base"/>
                      <a:r>
                        <a:rPr lang="en-US" sz="1000" b="0" i="0">
                          <a:effectLst/>
                          <a:latin typeface="Calibri" panose="020F0502020204030204" pitchFamily="34" charset="0"/>
                        </a:rPr>
                        <a:t>Have you discussed separately with women and men to understand who makes </a:t>
                      </a:r>
                      <a:r>
                        <a:rPr lang="en-US" sz="1000" b="1" i="0">
                          <a:effectLst/>
                          <a:latin typeface="Calibri" panose="020F0502020204030204" pitchFamily="34" charset="0"/>
                        </a:rPr>
                        <a:t>decisions within the home</a:t>
                      </a:r>
                      <a:r>
                        <a:rPr lang="en-US" sz="1000" b="0" i="0">
                          <a:effectLst/>
                          <a:latin typeface="Calibri" panose="020F0502020204030204" pitchFamily="34" charset="0"/>
                        </a:rPr>
                        <a:t> on issues such as use of contraception, child spacing, the number of children the family will have, delivery?  </a:t>
                      </a:r>
                      <a:endParaRPr lang="en-US" b="0" i="0">
                        <a:effectLst/>
                      </a:endParaRPr>
                    </a:p>
                  </a:txBody>
                  <a:tcPr>
                    <a:lnL w="9525" cap="flat" cmpd="sng" algn="ctr">
                      <a:solidFill>
                        <a:srgbClr val="60196B"/>
                      </a:solidFill>
                      <a:prstDash val="solid"/>
                      <a:round/>
                      <a:headEnd type="none" w="med" len="med"/>
                      <a:tailEnd type="none" w="med" len="med"/>
                    </a:lnL>
                    <a:lnR w="9525" cap="flat" cmpd="sng" algn="ctr">
                      <a:solidFill>
                        <a:srgbClr val="A0166B"/>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A0166B"/>
                      </a:solidFill>
                      <a:prstDash val="solid"/>
                      <a:round/>
                      <a:headEnd type="none" w="med" len="med"/>
                      <a:tailEnd type="none" w="med" len="med"/>
                    </a:lnB>
                  </a:tcPr>
                </a:tc>
                <a:tc>
                  <a:txBody>
                    <a:bodyPr/>
                    <a:lstStyle/>
                    <a:p>
                      <a:pPr algn="l" rtl="0" fontAlgn="base"/>
                      <a:r>
                        <a:rPr lang="en-GB" sz="1000" b="0" i="0">
                          <a:effectLst/>
                          <a:latin typeface="Calibri" panose="020F0502020204030204" pitchFamily="34" charset="0"/>
                        </a:rPr>
                        <a:t>1 </a:t>
                      </a:r>
                      <a:endParaRPr lang="en-GB" b="0" i="0">
                        <a:effectLst/>
                      </a:endParaRPr>
                    </a:p>
                  </a:txBody>
                  <a:tcPr>
                    <a:lnL w="9525" cap="flat" cmpd="sng" algn="ctr">
                      <a:solidFill>
                        <a:srgbClr val="A0166B"/>
                      </a:solidFill>
                      <a:prstDash val="solid"/>
                      <a:round/>
                      <a:headEnd type="none" w="med" len="med"/>
                      <a:tailEnd type="none" w="med" len="med"/>
                    </a:lnL>
                    <a:lnR w="9525" cap="flat" cmpd="sng" algn="ctr">
                      <a:solidFill>
                        <a:srgbClr val="001D6B"/>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001D6B"/>
                      </a:solidFill>
                      <a:prstDash val="solid"/>
                      <a:round/>
                      <a:headEnd type="none" w="med" len="med"/>
                      <a:tailEnd type="none" w="med" len="med"/>
                    </a:lnB>
                  </a:tcPr>
                </a:tc>
                <a:tc>
                  <a:txBody>
                    <a:bodyPr/>
                    <a:lstStyle/>
                    <a:p>
                      <a:pPr algn="l" rtl="0" fontAlgn="base"/>
                      <a:r>
                        <a:rPr lang="en-GB" sz="1000" b="0" i="0">
                          <a:effectLst/>
                          <a:latin typeface="Calibri" panose="020F0502020204030204" pitchFamily="34" charset="0"/>
                        </a:rPr>
                        <a:t> </a:t>
                      </a:r>
                    </a:p>
                  </a:txBody>
                  <a:tcPr>
                    <a:lnL w="9525" cap="flat" cmpd="sng" algn="ctr">
                      <a:solidFill>
                        <a:srgbClr val="001D6B"/>
                      </a:solidFill>
                      <a:prstDash val="solid"/>
                      <a:round/>
                      <a:headEnd type="none" w="med" len="med"/>
                      <a:tailEnd type="none" w="med" len="med"/>
                    </a:lnL>
                    <a:lnR w="9525" cap="flat" cmpd="sng" algn="ctr">
                      <a:solidFill>
                        <a:srgbClr val="20276B"/>
                      </a:solidFill>
                      <a:prstDash val="solid"/>
                      <a:round/>
                      <a:headEnd type="none" w="med" len="med"/>
                      <a:tailEnd type="none" w="med" len="med"/>
                    </a:lnR>
                    <a:lnT w="9525" cap="flat" cmpd="sng" algn="ctr">
                      <a:solidFill>
                        <a:srgbClr val="200B6B"/>
                      </a:solidFill>
                      <a:prstDash val="solid"/>
                      <a:round/>
                      <a:headEnd type="none" w="med" len="med"/>
                      <a:tailEnd type="none" w="med" len="med"/>
                    </a:lnT>
                    <a:lnB w="9525" cap="flat" cmpd="sng" algn="ctr">
                      <a:solidFill>
                        <a:srgbClr val="20276B"/>
                      </a:solidFill>
                      <a:prstDash val="solid"/>
                      <a:round/>
                      <a:headEnd type="none" w="med" len="med"/>
                      <a:tailEnd type="none" w="med" len="med"/>
                    </a:lnB>
                  </a:tcPr>
                </a:tc>
                <a:tc>
                  <a:txBody>
                    <a:bodyPr/>
                    <a:lstStyle/>
                    <a:p>
                      <a:pPr algn="l" rtl="0" fontAlgn="base"/>
                      <a:r>
                        <a:rPr lang="en-GB" sz="1000" b="0" i="0">
                          <a:effectLst/>
                          <a:latin typeface="Calibri" panose="020F0502020204030204" pitchFamily="34" charset="0"/>
                        </a:rPr>
                        <a:t> </a:t>
                      </a:r>
                    </a:p>
                  </a:txBody>
                  <a:tcPr>
                    <a:lnL w="9525" cap="flat" cmpd="sng" algn="ctr">
                      <a:solidFill>
                        <a:srgbClr val="20276B"/>
                      </a:solidFill>
                      <a:prstDash val="solid"/>
                      <a:round/>
                      <a:headEnd type="none" w="med" len="med"/>
                      <a:tailEnd type="none" w="med" len="med"/>
                    </a:lnL>
                    <a:lnR w="9525" cap="flat" cmpd="sng" algn="ctr">
                      <a:solidFill>
                        <a:srgbClr val="60286B"/>
                      </a:solidFill>
                      <a:prstDash val="solid"/>
                      <a:round/>
                      <a:headEnd type="none" w="med" len="med"/>
                      <a:tailEnd type="none" w="med" len="med"/>
                    </a:lnR>
                    <a:lnT w="9525" cap="flat" cmpd="sng" algn="ctr">
                      <a:solidFill>
                        <a:srgbClr val="400F6B"/>
                      </a:solidFill>
                      <a:prstDash val="solid"/>
                      <a:round/>
                      <a:headEnd type="none" w="med" len="med"/>
                      <a:tailEnd type="none" w="med" len="med"/>
                    </a:lnT>
                    <a:lnB w="9525" cap="flat" cmpd="sng" algn="ctr">
                      <a:solidFill>
                        <a:srgbClr val="60286B"/>
                      </a:solidFill>
                      <a:prstDash val="solid"/>
                      <a:round/>
                      <a:headEnd type="none" w="med" len="med"/>
                      <a:tailEnd type="none" w="med" len="med"/>
                    </a:lnB>
                  </a:tcPr>
                </a:tc>
                <a:extLst>
                  <a:ext uri="{0D108BD9-81ED-4DB2-BD59-A6C34878D82A}">
                    <a16:rowId xmlns:a16="http://schemas.microsoft.com/office/drawing/2014/main" val="3198901431"/>
                  </a:ext>
                </a:extLst>
              </a:tr>
              <a:tr h="0">
                <a:tc>
                  <a:txBody>
                    <a:bodyPr/>
                    <a:lstStyle/>
                    <a:p>
                      <a:pPr algn="l" rtl="0" fontAlgn="base"/>
                      <a:r>
                        <a:rPr lang="en-GB" sz="1000" b="0" i="0">
                          <a:effectLst/>
                          <a:latin typeface="Calibri" panose="020F0502020204030204" pitchFamily="34" charset="0"/>
                        </a:rPr>
                        <a:t>2 </a:t>
                      </a:r>
                      <a:endParaRPr lang="en-GB" b="0" i="0">
                        <a:effectLst/>
                      </a:endParaRPr>
                    </a:p>
                  </a:txBody>
                  <a:tcPr>
                    <a:lnL w="9525" cap="flat" cmpd="sng" algn="ctr">
                      <a:solidFill>
                        <a:srgbClr val="20286B"/>
                      </a:solidFill>
                      <a:prstDash val="solid"/>
                      <a:round/>
                      <a:headEnd type="none" w="med" len="med"/>
                      <a:tailEnd type="none" w="med" len="med"/>
                    </a:lnL>
                    <a:lnR w="9525" cap="flat" cmpd="sng" algn="ctr">
                      <a:solidFill>
                        <a:srgbClr val="20286B"/>
                      </a:solidFill>
                      <a:prstDash val="solid"/>
                      <a:round/>
                      <a:headEnd type="none" w="med" len="med"/>
                      <a:tailEnd type="none" w="med" len="med"/>
                    </a:lnR>
                    <a:lnT w="9525" cap="flat" cmpd="sng" algn="ctr">
                      <a:solidFill>
                        <a:srgbClr val="60196B"/>
                      </a:solidFill>
                      <a:prstDash val="solid"/>
                      <a:round/>
                      <a:headEnd type="none" w="med" len="med"/>
                      <a:tailEnd type="none" w="med" len="med"/>
                    </a:lnT>
                    <a:lnB w="9525" cap="flat" cmpd="sng" algn="ctr">
                      <a:solidFill>
                        <a:srgbClr val="20286B"/>
                      </a:solidFill>
                      <a:prstDash val="solid"/>
                      <a:round/>
                      <a:headEnd type="none" w="med" len="med"/>
                      <a:tailEnd type="none" w="med" len="med"/>
                    </a:lnB>
                  </a:tcPr>
                </a:tc>
                <a:tc>
                  <a:txBody>
                    <a:bodyPr/>
                    <a:lstStyle/>
                    <a:p>
                      <a:pPr algn="l" rtl="0" fontAlgn="base"/>
                      <a:r>
                        <a:rPr lang="en-US" sz="1000" b="0" i="0">
                          <a:effectLst/>
                          <a:latin typeface="Calibri" panose="020F0502020204030204" pitchFamily="34" charset="0"/>
                        </a:rPr>
                        <a:t>Have you</a:t>
                      </a:r>
                      <a:r>
                        <a:rPr lang="en-US" sz="1000" b="0" i="0" strike="sngStrike">
                          <a:effectLst/>
                          <a:latin typeface="Calibri" panose="020F0502020204030204" pitchFamily="34" charset="0"/>
                        </a:rPr>
                        <a:t> </a:t>
                      </a:r>
                      <a:r>
                        <a:rPr lang="en-US" sz="1000" b="0" i="0">
                          <a:effectLst/>
                          <a:latin typeface="Calibri" panose="020F0502020204030204" pitchFamily="34" charset="0"/>
                        </a:rPr>
                        <a:t>identified with them who are the </a:t>
                      </a:r>
                      <a:r>
                        <a:rPr lang="en-US" sz="1000" b="1" i="0">
                          <a:effectLst/>
                          <a:latin typeface="Calibri" panose="020F0502020204030204" pitchFamily="34" charset="0"/>
                        </a:rPr>
                        <a:t>influencers, in the community</a:t>
                      </a:r>
                      <a:r>
                        <a:rPr lang="en-US" sz="1000" b="0" i="0">
                          <a:effectLst/>
                          <a:latin typeface="Calibri" panose="020F0502020204030204" pitchFamily="34" charset="0"/>
                        </a:rPr>
                        <a:t>, preventing or, on the contrary, supporting girls’ and women’s access to modern family planning methods and other SRH services? </a:t>
                      </a:r>
                      <a:endParaRPr lang="en-US" b="0" i="0">
                        <a:effectLst/>
                      </a:endParaRPr>
                    </a:p>
                  </a:txBody>
                  <a:tcPr>
                    <a:lnL w="9525" cap="flat" cmpd="sng" algn="ctr">
                      <a:solidFill>
                        <a:srgbClr val="20286B"/>
                      </a:solidFill>
                      <a:prstDash val="solid"/>
                      <a:round/>
                      <a:headEnd type="none" w="med" len="med"/>
                      <a:tailEnd type="none" w="med" len="med"/>
                    </a:lnL>
                    <a:lnR w="9525" cap="flat" cmpd="sng" algn="ctr">
                      <a:solidFill>
                        <a:srgbClr val="40366B"/>
                      </a:solidFill>
                      <a:prstDash val="solid"/>
                      <a:round/>
                      <a:headEnd type="none" w="med" len="med"/>
                      <a:tailEnd type="none" w="med" len="med"/>
                    </a:lnR>
                    <a:lnT w="9525" cap="flat" cmpd="sng" algn="ctr">
                      <a:solidFill>
                        <a:srgbClr val="A0166B"/>
                      </a:solidFill>
                      <a:prstDash val="solid"/>
                      <a:round/>
                      <a:headEnd type="none" w="med" len="med"/>
                      <a:tailEnd type="none" w="med" len="med"/>
                    </a:lnT>
                    <a:lnB w="9525" cap="flat" cmpd="sng" algn="ctr">
                      <a:solidFill>
                        <a:srgbClr val="40366B"/>
                      </a:solidFill>
                      <a:prstDash val="solid"/>
                      <a:round/>
                      <a:headEnd type="none" w="med" len="med"/>
                      <a:tailEnd type="none" w="med" len="med"/>
                    </a:lnB>
                  </a:tcPr>
                </a:tc>
                <a:tc>
                  <a:txBody>
                    <a:bodyPr/>
                    <a:lstStyle/>
                    <a:p>
                      <a:pPr algn="l" rtl="0" fontAlgn="base"/>
                      <a:r>
                        <a:rPr lang="en-GB" sz="1000" b="0" i="0">
                          <a:effectLst/>
                          <a:latin typeface="Calibri" panose="020F0502020204030204" pitchFamily="34" charset="0"/>
                        </a:rPr>
                        <a:t>1 </a:t>
                      </a:r>
                      <a:endParaRPr lang="en-GB" b="0" i="0">
                        <a:effectLst/>
                      </a:endParaRPr>
                    </a:p>
                  </a:txBody>
                  <a:tcPr>
                    <a:lnL w="9525" cap="flat" cmpd="sng" algn="ctr">
                      <a:solidFill>
                        <a:srgbClr val="40366B"/>
                      </a:solidFill>
                      <a:prstDash val="solid"/>
                      <a:round/>
                      <a:headEnd type="none" w="med" len="med"/>
                      <a:tailEnd type="none" w="med" len="med"/>
                    </a:lnL>
                    <a:lnR w="9525" cap="flat" cmpd="sng" algn="ctr">
                      <a:solidFill>
                        <a:srgbClr val="E0356B"/>
                      </a:solidFill>
                      <a:prstDash val="solid"/>
                      <a:round/>
                      <a:headEnd type="none" w="med" len="med"/>
                      <a:tailEnd type="none" w="med" len="med"/>
                    </a:lnR>
                    <a:lnT w="9525" cap="flat" cmpd="sng" algn="ctr">
                      <a:solidFill>
                        <a:srgbClr val="001D6B"/>
                      </a:solidFill>
                      <a:prstDash val="solid"/>
                      <a:round/>
                      <a:headEnd type="none" w="med" len="med"/>
                      <a:tailEnd type="none" w="med" len="med"/>
                    </a:lnT>
                    <a:lnB w="9525" cap="flat" cmpd="sng" algn="ctr">
                      <a:solidFill>
                        <a:srgbClr val="E0356B"/>
                      </a:solidFill>
                      <a:prstDash val="solid"/>
                      <a:round/>
                      <a:headEnd type="none" w="med" len="med"/>
                      <a:tailEnd type="none" w="med" len="med"/>
                    </a:lnB>
                  </a:tcPr>
                </a:tc>
                <a:tc>
                  <a:txBody>
                    <a:bodyPr/>
                    <a:lstStyle/>
                    <a:p>
                      <a:pPr algn="l" rtl="0" fontAlgn="base"/>
                      <a:r>
                        <a:rPr lang="en-GB" sz="1000" b="0" i="0">
                          <a:effectLst/>
                          <a:latin typeface="Calibri" panose="020F0502020204030204" pitchFamily="34" charset="0"/>
                        </a:rPr>
                        <a:t> </a:t>
                      </a:r>
                    </a:p>
                  </a:txBody>
                  <a:tcPr>
                    <a:lnL w="9525" cap="flat" cmpd="sng" algn="ctr">
                      <a:solidFill>
                        <a:srgbClr val="E0356B"/>
                      </a:solidFill>
                      <a:prstDash val="solid"/>
                      <a:round/>
                      <a:headEnd type="none" w="med" len="med"/>
                      <a:tailEnd type="none" w="med" len="med"/>
                    </a:lnL>
                    <a:lnR w="9525" cap="flat" cmpd="sng" algn="ctr">
                      <a:solidFill>
                        <a:srgbClr val="A0406B"/>
                      </a:solidFill>
                      <a:prstDash val="solid"/>
                      <a:round/>
                      <a:headEnd type="none" w="med" len="med"/>
                      <a:tailEnd type="none" w="med" len="med"/>
                    </a:lnR>
                    <a:lnT w="9525" cap="flat" cmpd="sng" algn="ctr">
                      <a:solidFill>
                        <a:srgbClr val="20276B"/>
                      </a:solidFill>
                      <a:prstDash val="solid"/>
                      <a:round/>
                      <a:headEnd type="none" w="med" len="med"/>
                      <a:tailEnd type="none" w="med" len="med"/>
                    </a:lnT>
                    <a:lnB w="9525" cap="flat" cmpd="sng" algn="ctr">
                      <a:solidFill>
                        <a:srgbClr val="A0406B"/>
                      </a:solidFill>
                      <a:prstDash val="solid"/>
                      <a:round/>
                      <a:headEnd type="none" w="med" len="med"/>
                      <a:tailEnd type="none" w="med" len="med"/>
                    </a:lnB>
                  </a:tcPr>
                </a:tc>
                <a:tc>
                  <a:txBody>
                    <a:bodyPr/>
                    <a:lstStyle/>
                    <a:p>
                      <a:pPr algn="l" rtl="0" fontAlgn="base"/>
                      <a:r>
                        <a:rPr lang="en-GB" sz="1000" b="0" i="0">
                          <a:effectLst/>
                          <a:latin typeface="Calibri" panose="020F0502020204030204" pitchFamily="34" charset="0"/>
                        </a:rPr>
                        <a:t> </a:t>
                      </a:r>
                    </a:p>
                  </a:txBody>
                  <a:tcPr>
                    <a:lnL w="9525" cap="flat" cmpd="sng" algn="ctr">
                      <a:solidFill>
                        <a:srgbClr val="A0406B"/>
                      </a:solidFill>
                      <a:prstDash val="solid"/>
                      <a:round/>
                      <a:headEnd type="none" w="med" len="med"/>
                      <a:tailEnd type="none" w="med" len="med"/>
                    </a:lnL>
                    <a:lnR w="9525" cap="flat" cmpd="sng" algn="ctr">
                      <a:solidFill>
                        <a:srgbClr val="80416B"/>
                      </a:solidFill>
                      <a:prstDash val="solid"/>
                      <a:round/>
                      <a:headEnd type="none" w="med" len="med"/>
                      <a:tailEnd type="none" w="med" len="med"/>
                    </a:lnR>
                    <a:lnT w="9525" cap="flat" cmpd="sng" algn="ctr">
                      <a:solidFill>
                        <a:srgbClr val="60286B"/>
                      </a:solidFill>
                      <a:prstDash val="solid"/>
                      <a:round/>
                      <a:headEnd type="none" w="med" len="med"/>
                      <a:tailEnd type="none" w="med" len="med"/>
                    </a:lnT>
                    <a:lnB w="9525" cap="flat" cmpd="sng" algn="ctr">
                      <a:solidFill>
                        <a:srgbClr val="80416B"/>
                      </a:solidFill>
                      <a:prstDash val="solid"/>
                      <a:round/>
                      <a:headEnd type="none" w="med" len="med"/>
                      <a:tailEnd type="none" w="med" len="med"/>
                    </a:lnB>
                  </a:tcPr>
                </a:tc>
                <a:extLst>
                  <a:ext uri="{0D108BD9-81ED-4DB2-BD59-A6C34878D82A}">
                    <a16:rowId xmlns:a16="http://schemas.microsoft.com/office/drawing/2014/main" val="4205693442"/>
                  </a:ext>
                </a:extLst>
              </a:tr>
              <a:tr h="0">
                <a:tc>
                  <a:txBody>
                    <a:bodyPr/>
                    <a:lstStyle/>
                    <a:p>
                      <a:pPr algn="l" rtl="0" fontAlgn="base"/>
                      <a:r>
                        <a:rPr lang="en-GB" sz="1000" b="0" i="0">
                          <a:effectLst/>
                          <a:latin typeface="Calibri" panose="020F0502020204030204" pitchFamily="34" charset="0"/>
                        </a:rPr>
                        <a:t>3 </a:t>
                      </a:r>
                      <a:endParaRPr lang="en-GB" b="0" i="0">
                        <a:effectLst/>
                      </a:endParaRPr>
                    </a:p>
                  </a:txBody>
                  <a:tcPr>
                    <a:lnL w="9525" cap="flat" cmpd="sng" algn="ctr">
                      <a:solidFill>
                        <a:srgbClr val="E0446B"/>
                      </a:solidFill>
                      <a:prstDash val="solid"/>
                      <a:round/>
                      <a:headEnd type="none" w="med" len="med"/>
                      <a:tailEnd type="none" w="med" len="med"/>
                    </a:lnL>
                    <a:lnR w="9525" cap="flat" cmpd="sng" algn="ctr">
                      <a:solidFill>
                        <a:srgbClr val="E0446B"/>
                      </a:solidFill>
                      <a:prstDash val="solid"/>
                      <a:round/>
                      <a:headEnd type="none" w="med" len="med"/>
                      <a:tailEnd type="none" w="med" len="med"/>
                    </a:lnR>
                    <a:lnT w="9525" cap="flat" cmpd="sng" algn="ctr">
                      <a:solidFill>
                        <a:srgbClr val="20286B"/>
                      </a:solidFill>
                      <a:prstDash val="solid"/>
                      <a:round/>
                      <a:headEnd type="none" w="med" len="med"/>
                      <a:tailEnd type="none" w="med" len="med"/>
                    </a:lnT>
                    <a:lnB w="9525" cap="flat" cmpd="sng" algn="ctr">
                      <a:solidFill>
                        <a:srgbClr val="E0446B"/>
                      </a:solidFill>
                      <a:prstDash val="solid"/>
                      <a:round/>
                      <a:headEnd type="none" w="med" len="med"/>
                      <a:tailEnd type="none" w="med" len="med"/>
                    </a:lnB>
                  </a:tcPr>
                </a:tc>
                <a:tc>
                  <a:txBody>
                    <a:bodyPr/>
                    <a:lstStyle/>
                    <a:p>
                      <a:pPr algn="l" rtl="0" fontAlgn="base"/>
                      <a:r>
                        <a:rPr lang="en-US" sz="1000" b="0" i="0">
                          <a:effectLst/>
                          <a:latin typeface="Calibri" panose="020F0502020204030204" pitchFamily="34" charset="0"/>
                        </a:rPr>
                        <a:t>Have you </a:t>
                      </a:r>
                      <a:r>
                        <a:rPr lang="en-US" sz="1000" b="1" i="0">
                          <a:effectLst/>
                          <a:latin typeface="Calibri" panose="020F0502020204030204" pitchFamily="34" charset="0"/>
                        </a:rPr>
                        <a:t>consulted separately adolescent girls and women</a:t>
                      </a:r>
                      <a:r>
                        <a:rPr lang="en-US" sz="1000" b="0" i="0">
                          <a:effectLst/>
                          <a:latin typeface="Calibri" panose="020F0502020204030204" pitchFamily="34" charset="0"/>
                        </a:rPr>
                        <a:t> about the specific constraints they may face in accessing services (For example, not allowed by their husband or father to use contraceptive methods, cultural, physical and security-related mobility restrictions, location or opening hours of services not convenient for them)?  </a:t>
                      </a:r>
                      <a:endParaRPr lang="en-US" b="0" i="0">
                        <a:effectLst/>
                      </a:endParaRPr>
                    </a:p>
                  </a:txBody>
                  <a:tcPr>
                    <a:lnL w="9525" cap="flat" cmpd="sng" algn="ctr">
                      <a:solidFill>
                        <a:srgbClr val="E0446B"/>
                      </a:solidFill>
                      <a:prstDash val="solid"/>
                      <a:round/>
                      <a:headEnd type="none" w="med" len="med"/>
                      <a:tailEnd type="none" w="med" len="med"/>
                    </a:lnL>
                    <a:lnR w="9525" cap="flat" cmpd="sng" algn="ctr">
                      <a:solidFill>
                        <a:srgbClr val="004D6B"/>
                      </a:solidFill>
                      <a:prstDash val="solid"/>
                      <a:round/>
                      <a:headEnd type="none" w="med" len="med"/>
                      <a:tailEnd type="none" w="med" len="med"/>
                    </a:lnR>
                    <a:lnT w="9525" cap="flat" cmpd="sng" algn="ctr">
                      <a:solidFill>
                        <a:srgbClr val="40366B"/>
                      </a:solidFill>
                      <a:prstDash val="solid"/>
                      <a:round/>
                      <a:headEnd type="none" w="med" len="med"/>
                      <a:tailEnd type="none" w="med" len="med"/>
                    </a:lnT>
                    <a:lnB w="9525" cap="flat" cmpd="sng" algn="ctr">
                      <a:solidFill>
                        <a:srgbClr val="004D6B"/>
                      </a:solidFill>
                      <a:prstDash val="solid"/>
                      <a:round/>
                      <a:headEnd type="none" w="med" len="med"/>
                      <a:tailEnd type="none" w="med" len="med"/>
                    </a:lnB>
                  </a:tcPr>
                </a:tc>
                <a:tc>
                  <a:txBody>
                    <a:bodyPr/>
                    <a:lstStyle/>
                    <a:p>
                      <a:pPr algn="l" rtl="0" fontAlgn="base"/>
                      <a:r>
                        <a:rPr lang="en-GB" sz="1000" b="0" i="0">
                          <a:effectLst/>
                          <a:latin typeface="Calibri" panose="020F0502020204030204" pitchFamily="34" charset="0"/>
                        </a:rPr>
                        <a:t>1 </a:t>
                      </a:r>
                      <a:endParaRPr lang="en-GB" b="0" i="0">
                        <a:effectLst/>
                      </a:endParaRPr>
                    </a:p>
                    <a:p>
                      <a:pPr algn="l" rtl="0" fontAlgn="base"/>
                      <a:r>
                        <a:rPr lang="en-GB" sz="1000" b="0" i="0">
                          <a:effectLst/>
                          <a:latin typeface="Calibri" panose="020F0502020204030204" pitchFamily="34" charset="0"/>
                        </a:rPr>
                        <a:t> </a:t>
                      </a:r>
                      <a:endParaRPr lang="en-GB" b="0" i="0">
                        <a:effectLst/>
                      </a:endParaRPr>
                    </a:p>
                  </a:txBody>
                  <a:tcPr>
                    <a:lnL w="9525" cap="flat" cmpd="sng" algn="ctr">
                      <a:solidFill>
                        <a:srgbClr val="004D6B"/>
                      </a:solidFill>
                      <a:prstDash val="solid"/>
                      <a:round/>
                      <a:headEnd type="none" w="med" len="med"/>
                      <a:tailEnd type="none" w="med" len="med"/>
                    </a:lnL>
                    <a:lnR w="9525" cap="flat" cmpd="sng" algn="ctr">
                      <a:solidFill>
                        <a:srgbClr val="C04A6B"/>
                      </a:solidFill>
                      <a:prstDash val="solid"/>
                      <a:round/>
                      <a:headEnd type="none" w="med" len="med"/>
                      <a:tailEnd type="none" w="med" len="med"/>
                    </a:lnR>
                    <a:lnT w="9525" cap="flat" cmpd="sng" algn="ctr">
                      <a:solidFill>
                        <a:srgbClr val="E0356B"/>
                      </a:solidFill>
                      <a:prstDash val="solid"/>
                      <a:round/>
                      <a:headEnd type="none" w="med" len="med"/>
                      <a:tailEnd type="none" w="med" len="med"/>
                    </a:lnT>
                    <a:lnB w="9525" cap="flat" cmpd="sng" algn="ctr">
                      <a:solidFill>
                        <a:srgbClr val="C04A6B"/>
                      </a:solidFill>
                      <a:prstDash val="solid"/>
                      <a:round/>
                      <a:headEnd type="none" w="med" len="med"/>
                      <a:tailEnd type="none" w="med" len="med"/>
                    </a:lnB>
                  </a:tcPr>
                </a:tc>
                <a:tc>
                  <a:txBody>
                    <a:bodyPr/>
                    <a:lstStyle/>
                    <a:p>
                      <a:pPr algn="l" rtl="0" fontAlgn="base"/>
                      <a:r>
                        <a:rPr lang="en-GB" sz="1000" b="0" i="0">
                          <a:effectLst/>
                          <a:latin typeface="Calibri" panose="020F0502020204030204" pitchFamily="34" charset="0"/>
                        </a:rPr>
                        <a:t> </a:t>
                      </a:r>
                    </a:p>
                  </a:txBody>
                  <a:tcPr>
                    <a:lnL w="9525" cap="flat" cmpd="sng" algn="ctr">
                      <a:solidFill>
                        <a:srgbClr val="C04A6B"/>
                      </a:solidFill>
                      <a:prstDash val="solid"/>
                      <a:round/>
                      <a:headEnd type="none" w="med" len="med"/>
                      <a:tailEnd type="none" w="med" len="med"/>
                    </a:lnL>
                    <a:lnR w="9525" cap="flat" cmpd="sng" algn="ctr">
                      <a:solidFill>
                        <a:srgbClr val="40536B"/>
                      </a:solidFill>
                      <a:prstDash val="solid"/>
                      <a:round/>
                      <a:headEnd type="none" w="med" len="med"/>
                      <a:tailEnd type="none" w="med" len="med"/>
                    </a:lnR>
                    <a:lnT w="9525" cap="flat" cmpd="sng" algn="ctr">
                      <a:solidFill>
                        <a:srgbClr val="A0406B"/>
                      </a:solidFill>
                      <a:prstDash val="solid"/>
                      <a:round/>
                      <a:headEnd type="none" w="med" len="med"/>
                      <a:tailEnd type="none" w="med" len="med"/>
                    </a:lnT>
                    <a:lnB w="9525" cap="flat" cmpd="sng" algn="ctr">
                      <a:solidFill>
                        <a:srgbClr val="40536B"/>
                      </a:solidFill>
                      <a:prstDash val="solid"/>
                      <a:round/>
                      <a:headEnd type="none" w="med" len="med"/>
                      <a:tailEnd type="none" w="med" len="med"/>
                    </a:lnB>
                  </a:tcPr>
                </a:tc>
                <a:tc>
                  <a:txBody>
                    <a:bodyPr/>
                    <a:lstStyle/>
                    <a:p>
                      <a:pPr algn="l" rtl="0" fontAlgn="base"/>
                      <a:r>
                        <a:rPr lang="en-GB" sz="1000" b="0" i="0">
                          <a:effectLst/>
                          <a:latin typeface="Calibri" panose="020F0502020204030204" pitchFamily="34" charset="0"/>
                        </a:rPr>
                        <a:t> </a:t>
                      </a:r>
                    </a:p>
                  </a:txBody>
                  <a:tcPr>
                    <a:lnL w="9525" cap="flat" cmpd="sng" algn="ctr">
                      <a:solidFill>
                        <a:srgbClr val="40536B"/>
                      </a:solidFill>
                      <a:prstDash val="solid"/>
                      <a:round/>
                      <a:headEnd type="none" w="med" len="med"/>
                      <a:tailEnd type="none" w="med" len="med"/>
                    </a:lnL>
                    <a:lnR w="9525" cap="flat" cmpd="sng" algn="ctr">
                      <a:solidFill>
                        <a:srgbClr val="00576B"/>
                      </a:solidFill>
                      <a:prstDash val="solid"/>
                      <a:round/>
                      <a:headEnd type="none" w="med" len="med"/>
                      <a:tailEnd type="none" w="med" len="med"/>
                    </a:lnR>
                    <a:lnT w="9525" cap="flat" cmpd="sng" algn="ctr">
                      <a:solidFill>
                        <a:srgbClr val="80416B"/>
                      </a:solidFill>
                      <a:prstDash val="solid"/>
                      <a:round/>
                      <a:headEnd type="none" w="med" len="med"/>
                      <a:tailEnd type="none" w="med" len="med"/>
                    </a:lnT>
                    <a:lnB w="9525" cap="flat" cmpd="sng" algn="ctr">
                      <a:solidFill>
                        <a:srgbClr val="00576B"/>
                      </a:solidFill>
                      <a:prstDash val="solid"/>
                      <a:round/>
                      <a:headEnd type="none" w="med" len="med"/>
                      <a:tailEnd type="none" w="med" len="med"/>
                    </a:lnB>
                  </a:tcPr>
                </a:tc>
                <a:extLst>
                  <a:ext uri="{0D108BD9-81ED-4DB2-BD59-A6C34878D82A}">
                    <a16:rowId xmlns:a16="http://schemas.microsoft.com/office/drawing/2014/main" val="968646279"/>
                  </a:ext>
                </a:extLst>
              </a:tr>
              <a:tr h="0">
                <a:tc>
                  <a:txBody>
                    <a:bodyPr/>
                    <a:lstStyle/>
                    <a:p>
                      <a:pPr algn="l" rtl="0" fontAlgn="base"/>
                      <a:r>
                        <a:rPr lang="en-GB" sz="1000" b="0" i="0">
                          <a:effectLst/>
                          <a:latin typeface="Calibri" panose="020F0502020204030204" pitchFamily="34" charset="0"/>
                        </a:rPr>
                        <a:t>4 </a:t>
                      </a:r>
                      <a:endParaRPr lang="en-GB" b="0" i="0">
                        <a:effectLst/>
                      </a:endParaRPr>
                    </a:p>
                  </a:txBody>
                  <a:tcPr>
                    <a:lnL w="9525" cap="flat" cmpd="sng" algn="ctr">
                      <a:solidFill>
                        <a:srgbClr val="20586B"/>
                      </a:solidFill>
                      <a:prstDash val="solid"/>
                      <a:round/>
                      <a:headEnd type="none" w="med" len="med"/>
                      <a:tailEnd type="none" w="med" len="med"/>
                    </a:lnL>
                    <a:lnR w="9525" cap="flat" cmpd="sng" algn="ctr">
                      <a:solidFill>
                        <a:srgbClr val="20586B"/>
                      </a:solidFill>
                      <a:prstDash val="solid"/>
                      <a:round/>
                      <a:headEnd type="none" w="med" len="med"/>
                      <a:tailEnd type="none" w="med" len="med"/>
                    </a:lnR>
                    <a:lnT w="9525" cap="flat" cmpd="sng" algn="ctr">
                      <a:solidFill>
                        <a:srgbClr val="E0446B"/>
                      </a:solidFill>
                      <a:prstDash val="solid"/>
                      <a:round/>
                      <a:headEnd type="none" w="med" len="med"/>
                      <a:tailEnd type="none" w="med" len="med"/>
                    </a:lnT>
                    <a:lnB w="9525" cap="flat" cmpd="sng" algn="ctr">
                      <a:solidFill>
                        <a:srgbClr val="20586B"/>
                      </a:solidFill>
                      <a:prstDash val="solid"/>
                      <a:round/>
                      <a:headEnd type="none" w="med" len="med"/>
                      <a:tailEnd type="none" w="med" len="med"/>
                    </a:lnB>
                  </a:tcPr>
                </a:tc>
                <a:tc>
                  <a:txBody>
                    <a:bodyPr/>
                    <a:lstStyle/>
                    <a:p>
                      <a:pPr algn="l" rtl="0" fontAlgn="base"/>
                      <a:r>
                        <a:rPr lang="en-US" sz="1000" b="0" i="0">
                          <a:effectLst/>
                          <a:latin typeface="Calibri" panose="020F0502020204030204" pitchFamily="34" charset="0"/>
                        </a:rPr>
                        <a:t>Based on your analysis of existing power dynamics, is your </a:t>
                      </a:r>
                      <a:r>
                        <a:rPr lang="en-US" sz="1000" b="1" i="0">
                          <a:effectLst/>
                          <a:latin typeface="Calibri" panose="020F0502020204030204" pitchFamily="34" charset="0"/>
                        </a:rPr>
                        <a:t>support designed to sensitize boys and men</a:t>
                      </a:r>
                      <a:r>
                        <a:rPr lang="en-US" sz="1000" b="0" i="0">
                          <a:effectLst/>
                          <a:latin typeface="Calibri" panose="020F0502020204030204" pitchFamily="34" charset="0"/>
                        </a:rPr>
                        <a:t>, including community and religious leaders, to take joint decisions, to share responsibility on the use of contraception and to promote women and girls’ sexual and reproductive health, well-being and rights?  </a:t>
                      </a:r>
                      <a:endParaRPr lang="en-US" b="0" i="0">
                        <a:effectLst/>
                      </a:endParaRPr>
                    </a:p>
                  </a:txBody>
                  <a:tcPr>
                    <a:lnL w="9525" cap="flat" cmpd="sng" algn="ctr">
                      <a:solidFill>
                        <a:srgbClr val="20586B"/>
                      </a:solidFill>
                      <a:prstDash val="solid"/>
                      <a:round/>
                      <a:headEnd type="none" w="med" len="med"/>
                      <a:tailEnd type="none" w="med" len="med"/>
                    </a:lnL>
                    <a:lnR w="9525" cap="flat" cmpd="sng" algn="ctr">
                      <a:solidFill>
                        <a:srgbClr val="40716B"/>
                      </a:solidFill>
                      <a:prstDash val="solid"/>
                      <a:round/>
                      <a:headEnd type="none" w="med" len="med"/>
                      <a:tailEnd type="none" w="med" len="med"/>
                    </a:lnR>
                    <a:lnT w="9525" cap="flat" cmpd="sng" algn="ctr">
                      <a:solidFill>
                        <a:srgbClr val="004D6B"/>
                      </a:solidFill>
                      <a:prstDash val="solid"/>
                      <a:round/>
                      <a:headEnd type="none" w="med" len="med"/>
                      <a:tailEnd type="none" w="med" len="med"/>
                    </a:lnT>
                    <a:lnB w="9525" cap="flat" cmpd="sng" algn="ctr">
                      <a:solidFill>
                        <a:srgbClr val="40716B"/>
                      </a:solidFill>
                      <a:prstDash val="solid"/>
                      <a:round/>
                      <a:headEnd type="none" w="med" len="med"/>
                      <a:tailEnd type="none" w="med" len="med"/>
                    </a:lnB>
                  </a:tcPr>
                </a:tc>
                <a:tc>
                  <a:txBody>
                    <a:bodyPr/>
                    <a:lstStyle/>
                    <a:p>
                      <a:pPr algn="l" rtl="0" fontAlgn="base"/>
                      <a:r>
                        <a:rPr lang="en-GB" sz="1000" b="0" i="0">
                          <a:effectLst/>
                          <a:latin typeface="Calibri" panose="020F0502020204030204" pitchFamily="34" charset="0"/>
                        </a:rPr>
                        <a:t>5 </a:t>
                      </a:r>
                      <a:endParaRPr lang="en-GB" b="0" i="0">
                        <a:effectLst/>
                      </a:endParaRPr>
                    </a:p>
                  </a:txBody>
                  <a:tcPr>
                    <a:lnL w="9525" cap="flat" cmpd="sng" algn="ctr">
                      <a:solidFill>
                        <a:srgbClr val="40716B"/>
                      </a:solidFill>
                      <a:prstDash val="solid"/>
                      <a:round/>
                      <a:headEnd type="none" w="med" len="med"/>
                      <a:tailEnd type="none" w="med" len="med"/>
                    </a:lnL>
                    <a:lnR w="9525" cap="flat" cmpd="sng" algn="ctr">
                      <a:solidFill>
                        <a:srgbClr val="80736B"/>
                      </a:solidFill>
                      <a:prstDash val="solid"/>
                      <a:round/>
                      <a:headEnd type="none" w="med" len="med"/>
                      <a:tailEnd type="none" w="med" len="med"/>
                    </a:lnR>
                    <a:lnT w="9525" cap="flat" cmpd="sng" algn="ctr">
                      <a:solidFill>
                        <a:srgbClr val="C04A6B"/>
                      </a:solidFill>
                      <a:prstDash val="solid"/>
                      <a:round/>
                      <a:headEnd type="none" w="med" len="med"/>
                      <a:tailEnd type="none" w="med" len="med"/>
                    </a:lnT>
                    <a:lnB w="9525" cap="flat" cmpd="sng" algn="ctr">
                      <a:solidFill>
                        <a:srgbClr val="80736B"/>
                      </a:solidFill>
                      <a:prstDash val="solid"/>
                      <a:round/>
                      <a:headEnd type="none" w="med" len="med"/>
                      <a:tailEnd type="none" w="med" len="med"/>
                    </a:lnB>
                  </a:tcPr>
                </a:tc>
                <a:tc>
                  <a:txBody>
                    <a:bodyPr/>
                    <a:lstStyle/>
                    <a:p>
                      <a:pPr algn="l" rtl="0" fontAlgn="base"/>
                      <a:r>
                        <a:rPr lang="en-GB" sz="1000" b="0" i="0">
                          <a:effectLst/>
                          <a:latin typeface="Calibri" panose="020F0502020204030204" pitchFamily="34" charset="0"/>
                        </a:rPr>
                        <a:t> </a:t>
                      </a:r>
                    </a:p>
                  </a:txBody>
                  <a:tcPr>
                    <a:lnL w="9525" cap="flat" cmpd="sng" algn="ctr">
                      <a:solidFill>
                        <a:srgbClr val="80736B"/>
                      </a:solidFill>
                      <a:prstDash val="solid"/>
                      <a:round/>
                      <a:headEnd type="none" w="med" len="med"/>
                      <a:tailEnd type="none" w="med" len="med"/>
                    </a:lnL>
                    <a:lnR w="9525" cap="flat" cmpd="sng" algn="ctr">
                      <a:solidFill>
                        <a:srgbClr val="40EB6B"/>
                      </a:solidFill>
                      <a:prstDash val="solid"/>
                      <a:round/>
                      <a:headEnd type="none" w="med" len="med"/>
                      <a:tailEnd type="none" w="med" len="med"/>
                    </a:lnR>
                    <a:lnT w="9525" cap="flat" cmpd="sng" algn="ctr">
                      <a:solidFill>
                        <a:srgbClr val="40536B"/>
                      </a:solidFill>
                      <a:prstDash val="solid"/>
                      <a:round/>
                      <a:headEnd type="none" w="med" len="med"/>
                      <a:tailEnd type="none" w="med" len="med"/>
                    </a:lnT>
                    <a:lnB w="9525" cap="flat" cmpd="sng" algn="ctr">
                      <a:solidFill>
                        <a:srgbClr val="40EB6B"/>
                      </a:solidFill>
                      <a:prstDash val="solid"/>
                      <a:round/>
                      <a:headEnd type="none" w="med" len="med"/>
                      <a:tailEnd type="none" w="med" len="med"/>
                    </a:lnB>
                  </a:tcPr>
                </a:tc>
                <a:tc>
                  <a:txBody>
                    <a:bodyPr/>
                    <a:lstStyle/>
                    <a:p>
                      <a:pPr algn="l" rtl="0" fontAlgn="base"/>
                      <a:r>
                        <a:rPr lang="en-GB" sz="1000" b="0" i="0" dirty="0">
                          <a:effectLst/>
                          <a:latin typeface="Calibri" panose="020F0502020204030204" pitchFamily="34" charset="0"/>
                        </a:rPr>
                        <a:t> </a:t>
                      </a:r>
                    </a:p>
                  </a:txBody>
                  <a:tcPr>
                    <a:lnL w="9525" cap="flat" cmpd="sng" algn="ctr">
                      <a:solidFill>
                        <a:srgbClr val="40EB6B"/>
                      </a:solidFill>
                      <a:prstDash val="solid"/>
                      <a:round/>
                      <a:headEnd type="none" w="med" len="med"/>
                      <a:tailEnd type="none" w="med" len="med"/>
                    </a:lnL>
                    <a:lnR w="9525" cap="flat" cmpd="sng" algn="ctr">
                      <a:solidFill>
                        <a:srgbClr val="60F66A"/>
                      </a:solidFill>
                      <a:prstDash val="solid"/>
                      <a:round/>
                      <a:headEnd type="none" w="med" len="med"/>
                      <a:tailEnd type="none" w="med" len="med"/>
                    </a:lnR>
                    <a:lnT w="9525" cap="flat" cmpd="sng" algn="ctr">
                      <a:solidFill>
                        <a:srgbClr val="00576B"/>
                      </a:solidFill>
                      <a:prstDash val="solid"/>
                      <a:round/>
                      <a:headEnd type="none" w="med" len="med"/>
                      <a:tailEnd type="none" w="med" len="med"/>
                    </a:lnT>
                    <a:lnB w="9525" cap="flat" cmpd="sng" algn="ctr">
                      <a:solidFill>
                        <a:srgbClr val="60F66A"/>
                      </a:solidFill>
                      <a:prstDash val="solid"/>
                      <a:round/>
                      <a:headEnd type="none" w="med" len="med"/>
                      <a:tailEnd type="none" w="med" len="med"/>
                    </a:lnB>
                  </a:tcPr>
                </a:tc>
                <a:extLst>
                  <a:ext uri="{0D108BD9-81ED-4DB2-BD59-A6C34878D82A}">
                    <a16:rowId xmlns:a16="http://schemas.microsoft.com/office/drawing/2014/main" val="387474774"/>
                  </a:ext>
                </a:extLst>
              </a:tr>
            </a:tbl>
          </a:graphicData>
        </a:graphic>
      </p:graphicFrame>
      <p:sp>
        <p:nvSpPr>
          <p:cNvPr id="4" name="Date Placeholder 3">
            <a:extLst>
              <a:ext uri="{FF2B5EF4-FFF2-40B4-BE49-F238E27FC236}">
                <a16:creationId xmlns:a16="http://schemas.microsoft.com/office/drawing/2014/main" id="{D1BF9436-A381-4FF3-9A38-E830EEA6840A}"/>
              </a:ext>
            </a:extLst>
          </p:cNvPr>
          <p:cNvSpPr>
            <a:spLocks noGrp="1"/>
          </p:cNvSpPr>
          <p:nvPr>
            <p:ph type="dt" sz="half" idx="10"/>
          </p:nvPr>
        </p:nvSpPr>
        <p:spPr/>
        <p:txBody>
          <a:bodyPr/>
          <a:lstStyle/>
          <a:p>
            <a:pPr>
              <a:defRPr/>
            </a:pPr>
            <a:fld id="{3586ABEE-8AC9-4F47-86BA-B6E3F43D9F60}" type="datetime4">
              <a:rPr lang="en-US" smtClean="0"/>
              <a:pPr>
                <a:defRPr/>
              </a:pPr>
              <a:t>September 10, 2020</a:t>
            </a:fld>
            <a:endParaRPr lang="en-US" dirty="0"/>
          </a:p>
        </p:txBody>
      </p:sp>
      <p:sp>
        <p:nvSpPr>
          <p:cNvPr id="5" name="Slide Number Placeholder 4">
            <a:extLst>
              <a:ext uri="{FF2B5EF4-FFF2-40B4-BE49-F238E27FC236}">
                <a16:creationId xmlns:a16="http://schemas.microsoft.com/office/drawing/2014/main" id="{85C1B9F1-ED7B-45E7-9906-D372365762B5}"/>
              </a:ext>
            </a:extLst>
          </p:cNvPr>
          <p:cNvSpPr>
            <a:spLocks noGrp="1"/>
          </p:cNvSpPr>
          <p:nvPr>
            <p:ph type="sldNum" sz="quarter" idx="11"/>
          </p:nvPr>
        </p:nvSpPr>
        <p:spPr/>
        <p:txBody>
          <a:bodyPr/>
          <a:lstStyle/>
          <a:p>
            <a:pPr>
              <a:defRPr/>
            </a:pPr>
            <a:fld id="{5568D7B8-E013-48AD-8461-B4DFAAB1460C}" type="slidenum">
              <a:rPr lang="en-US" smtClean="0"/>
              <a:pPr>
                <a:defRPr/>
              </a:pPr>
              <a:t>30</a:t>
            </a:fld>
            <a:endParaRPr lang="en-US" dirty="0"/>
          </a:p>
        </p:txBody>
      </p:sp>
      <p:sp>
        <p:nvSpPr>
          <p:cNvPr id="7" name="Rectangle 1">
            <a:extLst>
              <a:ext uri="{FF2B5EF4-FFF2-40B4-BE49-F238E27FC236}">
                <a16:creationId xmlns:a16="http://schemas.microsoft.com/office/drawing/2014/main" id="{2702BCB6-D0F2-45E8-93CD-B5C053D7E075}"/>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1" i="0" u="sng" strike="noStrike" cap="none" normalizeH="0" baseline="0">
                <a:ln>
                  <a:noFill/>
                </a:ln>
                <a:solidFill>
                  <a:schemeClr val="tx1"/>
                </a:solidFill>
                <a:effectLst/>
                <a:latin typeface="Calibri" panose="020F0502020204030204" pitchFamily="34" charset="0"/>
                <a:cs typeface="Calibri" panose="020F0502020204030204" pitchFamily="34" charset="0"/>
              </a:rPr>
              <a:t>ASSESSMENT</a:t>
            </a:r>
            <a:r>
              <a:rPr kumimoji="0" lang="en-GB" altLang="en-US" sz="1200" b="0" i="0" u="none" strike="noStrike" cap="none" normalizeH="0" baseline="0">
                <a:ln>
                  <a:noFill/>
                </a:ln>
                <a:solidFill>
                  <a:schemeClr val="tx1"/>
                </a:solidFill>
                <a:effectLst/>
                <a:latin typeface="Calibri" panose="020F0502020204030204" pitchFamily="34" charset="0"/>
                <a:cs typeface="Calibri" panose="020F0502020204030204" pitchFamily="34" charset="0"/>
              </a:rPr>
              <a:t> </a:t>
            </a:r>
            <a:endParaRPr kumimoji="0" lang="en-GB" altLang="en-US"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589167802"/>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B1458-2ED7-42DF-AC36-8A587DB8FFE7}"/>
              </a:ext>
            </a:extLst>
          </p:cNvPr>
          <p:cNvSpPr>
            <a:spLocks noGrp="1"/>
          </p:cNvSpPr>
          <p:nvPr>
            <p:ph type="ctrTitle"/>
          </p:nvPr>
        </p:nvSpPr>
        <p:spPr>
          <a:xfrm>
            <a:off x="587074" y="1879600"/>
            <a:ext cx="8074325" cy="1549400"/>
          </a:xfrm>
        </p:spPr>
        <p:txBody>
          <a:bodyPr/>
          <a:lstStyle/>
          <a:p>
            <a:pPr algn="ctr"/>
            <a:r>
              <a:rPr lang="en-US" sz="4500" dirty="0"/>
              <a:t>GROUP WORK</a:t>
            </a:r>
            <a:br>
              <a:rPr lang="en-US" sz="4500" dirty="0"/>
            </a:br>
            <a:endParaRPr lang="en-US" sz="4500" dirty="0"/>
          </a:p>
        </p:txBody>
      </p:sp>
      <p:sp>
        <p:nvSpPr>
          <p:cNvPr id="4" name="TextBox 3">
            <a:extLst>
              <a:ext uri="{FF2B5EF4-FFF2-40B4-BE49-F238E27FC236}">
                <a16:creationId xmlns:a16="http://schemas.microsoft.com/office/drawing/2014/main" id="{5A9D2F2B-CE37-4D78-8665-82D2EECF1C76}"/>
              </a:ext>
            </a:extLst>
          </p:cNvPr>
          <p:cNvSpPr txBox="1"/>
          <p:nvPr/>
        </p:nvSpPr>
        <p:spPr>
          <a:xfrm>
            <a:off x="1508760" y="5532120"/>
            <a:ext cx="6217920" cy="707886"/>
          </a:xfrm>
          <a:prstGeom prst="rect">
            <a:avLst/>
          </a:prstGeom>
          <a:noFill/>
        </p:spPr>
        <p:txBody>
          <a:bodyPr wrap="square" rtlCol="0">
            <a:spAutoFit/>
          </a:bodyPr>
          <a:lstStyle/>
          <a:p>
            <a:pPr algn="ctr"/>
            <a:r>
              <a:rPr lang="en-US" sz="4000" b="1" dirty="0">
                <a:solidFill>
                  <a:schemeClr val="bg1"/>
                </a:solidFill>
              </a:rPr>
              <a:t>SELF-ASSESSMENT</a:t>
            </a:r>
          </a:p>
        </p:txBody>
      </p:sp>
    </p:spTree>
    <p:extLst>
      <p:ext uri="{BB962C8B-B14F-4D97-AF65-F5344CB8AC3E}">
        <p14:creationId xmlns:p14="http://schemas.microsoft.com/office/powerpoint/2010/main" val="2236360882"/>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221A0-AD9A-4D5A-B95A-727CDEBA8D3F}"/>
              </a:ext>
            </a:extLst>
          </p:cNvPr>
          <p:cNvSpPr>
            <a:spLocks noGrp="1"/>
          </p:cNvSpPr>
          <p:nvPr>
            <p:ph type="title"/>
          </p:nvPr>
        </p:nvSpPr>
        <p:spPr>
          <a:xfrm>
            <a:off x="457200" y="142875"/>
            <a:ext cx="7734300" cy="685800"/>
          </a:xfrm>
        </p:spPr>
        <p:txBody>
          <a:bodyPr/>
          <a:lstStyle/>
          <a:p>
            <a:pPr algn="ctr"/>
            <a:r>
              <a:rPr lang="en-US" sz="3000" dirty="0"/>
              <a:t>Report Back</a:t>
            </a:r>
          </a:p>
        </p:txBody>
      </p:sp>
      <p:sp>
        <p:nvSpPr>
          <p:cNvPr id="3" name="Content Placeholder 2">
            <a:extLst>
              <a:ext uri="{FF2B5EF4-FFF2-40B4-BE49-F238E27FC236}">
                <a16:creationId xmlns:a16="http://schemas.microsoft.com/office/drawing/2014/main" id="{8794EBA0-E2AB-48B7-B8EE-D52E10E63D89}"/>
              </a:ext>
            </a:extLst>
          </p:cNvPr>
          <p:cNvSpPr>
            <a:spLocks noGrp="1"/>
          </p:cNvSpPr>
          <p:nvPr>
            <p:ph idx="1"/>
          </p:nvPr>
        </p:nvSpPr>
        <p:spPr>
          <a:xfrm>
            <a:off x="457200" y="1803400"/>
            <a:ext cx="8229600" cy="3721100"/>
          </a:xfrm>
        </p:spPr>
        <p:txBody>
          <a:bodyPr/>
          <a:lstStyle/>
          <a:p>
            <a:r>
              <a:rPr lang="en-US" sz="2200" dirty="0"/>
              <a:t>Was there a question or term you had trouble understanding? </a:t>
            </a:r>
          </a:p>
          <a:p>
            <a:endParaRPr lang="en-US" sz="2200" dirty="0"/>
          </a:p>
          <a:p>
            <a:r>
              <a:rPr lang="en-US" sz="2200" dirty="0"/>
              <a:t>How did your project score? </a:t>
            </a:r>
          </a:p>
          <a:p>
            <a:endParaRPr lang="en-US" sz="2200" dirty="0"/>
          </a:p>
          <a:p>
            <a:r>
              <a:rPr lang="en-US" sz="2200" dirty="0"/>
              <a:t>Which phases scored well and which did not? </a:t>
            </a:r>
          </a:p>
          <a:p>
            <a:pPr marL="0" indent="0">
              <a:buNone/>
            </a:pPr>
            <a:endParaRPr lang="en-US" sz="2200" dirty="0"/>
          </a:p>
          <a:p>
            <a:r>
              <a:rPr lang="en-US" sz="2200" dirty="0"/>
              <a:t>What support, resources or guidance do you need to improve your score? </a:t>
            </a:r>
          </a:p>
        </p:txBody>
      </p:sp>
      <p:sp>
        <p:nvSpPr>
          <p:cNvPr id="4" name="Date Placeholder 3">
            <a:extLst>
              <a:ext uri="{FF2B5EF4-FFF2-40B4-BE49-F238E27FC236}">
                <a16:creationId xmlns:a16="http://schemas.microsoft.com/office/drawing/2014/main" id="{0C60EA9A-9BFA-4F11-94E0-2E8F0C37EAAF}"/>
              </a:ext>
            </a:extLst>
          </p:cNvPr>
          <p:cNvSpPr>
            <a:spLocks noGrp="1"/>
          </p:cNvSpPr>
          <p:nvPr>
            <p:ph type="dt" sz="half" idx="10"/>
          </p:nvPr>
        </p:nvSpPr>
        <p:spPr/>
        <p:txBody>
          <a:bodyPr/>
          <a:lstStyle/>
          <a:p>
            <a:pPr>
              <a:defRPr/>
            </a:pPr>
            <a:fld id="{3586ABEE-8AC9-4F47-86BA-B6E3F43D9F60}" type="datetime4">
              <a:rPr lang="en-US" smtClean="0"/>
              <a:pPr>
                <a:defRPr/>
              </a:pPr>
              <a:t>September 10, 2020</a:t>
            </a:fld>
            <a:endParaRPr lang="en-US" dirty="0"/>
          </a:p>
        </p:txBody>
      </p:sp>
      <p:sp>
        <p:nvSpPr>
          <p:cNvPr id="5" name="Slide Number Placeholder 4">
            <a:extLst>
              <a:ext uri="{FF2B5EF4-FFF2-40B4-BE49-F238E27FC236}">
                <a16:creationId xmlns:a16="http://schemas.microsoft.com/office/drawing/2014/main" id="{8473CCF2-BAB9-43AD-98D1-6468ED25A18E}"/>
              </a:ext>
            </a:extLst>
          </p:cNvPr>
          <p:cNvSpPr>
            <a:spLocks noGrp="1"/>
          </p:cNvSpPr>
          <p:nvPr>
            <p:ph type="sldNum" sz="quarter" idx="11"/>
          </p:nvPr>
        </p:nvSpPr>
        <p:spPr/>
        <p:txBody>
          <a:bodyPr/>
          <a:lstStyle/>
          <a:p>
            <a:pPr>
              <a:defRPr/>
            </a:pPr>
            <a:fld id="{5568D7B8-E013-48AD-8461-B4DFAAB1460C}" type="slidenum">
              <a:rPr lang="en-US" smtClean="0"/>
              <a:pPr>
                <a:defRPr/>
              </a:pPr>
              <a:t>32</a:t>
            </a:fld>
            <a:endParaRPr lang="en-US" dirty="0"/>
          </a:p>
        </p:txBody>
      </p:sp>
    </p:spTree>
    <p:extLst>
      <p:ext uri="{BB962C8B-B14F-4D97-AF65-F5344CB8AC3E}">
        <p14:creationId xmlns:p14="http://schemas.microsoft.com/office/powerpoint/2010/main" val="1056861908"/>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B1458-2ED7-42DF-AC36-8A587DB8FFE7}"/>
              </a:ext>
            </a:extLst>
          </p:cNvPr>
          <p:cNvSpPr>
            <a:spLocks noGrp="1"/>
          </p:cNvSpPr>
          <p:nvPr>
            <p:ph type="ctrTitle"/>
          </p:nvPr>
        </p:nvSpPr>
        <p:spPr>
          <a:xfrm>
            <a:off x="587074" y="1879600"/>
            <a:ext cx="8074325" cy="1549400"/>
          </a:xfrm>
        </p:spPr>
        <p:txBody>
          <a:bodyPr/>
          <a:lstStyle/>
          <a:p>
            <a:pPr algn="ctr"/>
            <a:r>
              <a:rPr lang="en-US" dirty="0"/>
              <a:t>QUESTIONS? </a:t>
            </a:r>
          </a:p>
        </p:txBody>
      </p:sp>
    </p:spTree>
    <p:extLst>
      <p:ext uri="{BB962C8B-B14F-4D97-AF65-F5344CB8AC3E}">
        <p14:creationId xmlns:p14="http://schemas.microsoft.com/office/powerpoint/2010/main" val="10708098"/>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63D0B8A-D0B1-45E2-83CB-388AA799BB26}"/>
              </a:ext>
            </a:extLst>
          </p:cNvPr>
          <p:cNvSpPr>
            <a:spLocks noGrp="1"/>
          </p:cNvSpPr>
          <p:nvPr>
            <p:ph type="ctrTitle"/>
          </p:nvPr>
        </p:nvSpPr>
        <p:spPr>
          <a:xfrm>
            <a:off x="890437" y="1810512"/>
            <a:ext cx="7363125" cy="1371600"/>
          </a:xfrm>
        </p:spPr>
        <p:txBody>
          <a:bodyPr/>
          <a:lstStyle/>
          <a:p>
            <a:pPr algn="ctr"/>
            <a:r>
              <a:rPr lang="en-US" sz="4000" dirty="0"/>
              <a:t>Monitoring the Minimum Commitments </a:t>
            </a:r>
          </a:p>
        </p:txBody>
      </p:sp>
      <p:sp>
        <p:nvSpPr>
          <p:cNvPr id="7" name="Subtitle 6">
            <a:extLst>
              <a:ext uri="{FF2B5EF4-FFF2-40B4-BE49-F238E27FC236}">
                <a16:creationId xmlns:a16="http://schemas.microsoft.com/office/drawing/2014/main" id="{DBD34DD5-43FD-4E09-AD55-EAFDA0E77ACE}"/>
              </a:ext>
            </a:extLst>
          </p:cNvPr>
          <p:cNvSpPr>
            <a:spLocks noGrp="1"/>
          </p:cNvSpPr>
          <p:nvPr>
            <p:ph type="subTitle" idx="1"/>
          </p:nvPr>
        </p:nvSpPr>
        <p:spPr>
          <a:xfrm>
            <a:off x="1371600" y="5257800"/>
            <a:ext cx="6400800" cy="955548"/>
          </a:xfrm>
        </p:spPr>
        <p:txBody>
          <a:bodyPr/>
          <a:lstStyle/>
          <a:p>
            <a:pPr algn="ctr"/>
            <a:r>
              <a:rPr lang="en-US" sz="3000" b="1" dirty="0">
                <a:solidFill>
                  <a:schemeClr val="bg1"/>
                </a:solidFill>
              </a:rPr>
              <a:t>Traffic Light System </a:t>
            </a:r>
          </a:p>
          <a:p>
            <a:pPr algn="ctr"/>
            <a:r>
              <a:rPr lang="en-US" sz="3000" b="1" dirty="0">
                <a:solidFill>
                  <a:schemeClr val="bg1"/>
                </a:solidFill>
              </a:rPr>
              <a:t>Action Planning</a:t>
            </a:r>
          </a:p>
        </p:txBody>
      </p:sp>
    </p:spTree>
    <p:extLst>
      <p:ext uri="{BB962C8B-B14F-4D97-AF65-F5344CB8AC3E}">
        <p14:creationId xmlns:p14="http://schemas.microsoft.com/office/powerpoint/2010/main" val="3795639711"/>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A9E6C-6030-4079-AD2D-41896F06A981}"/>
              </a:ext>
            </a:extLst>
          </p:cNvPr>
          <p:cNvSpPr>
            <a:spLocks noGrp="1"/>
          </p:cNvSpPr>
          <p:nvPr>
            <p:ph type="title"/>
          </p:nvPr>
        </p:nvSpPr>
        <p:spPr>
          <a:xfrm>
            <a:off x="457200" y="190500"/>
            <a:ext cx="7759700" cy="685800"/>
          </a:xfrm>
        </p:spPr>
        <p:txBody>
          <a:bodyPr/>
          <a:lstStyle/>
          <a:p>
            <a:pPr algn="ctr"/>
            <a:r>
              <a:rPr lang="en-US" dirty="0"/>
              <a:t>Why monitoring the MCs?</a:t>
            </a:r>
          </a:p>
        </p:txBody>
      </p:sp>
      <p:sp>
        <p:nvSpPr>
          <p:cNvPr id="3" name="Content Placeholder 2">
            <a:extLst>
              <a:ext uri="{FF2B5EF4-FFF2-40B4-BE49-F238E27FC236}">
                <a16:creationId xmlns:a16="http://schemas.microsoft.com/office/drawing/2014/main" id="{30EB3C1F-18BF-46B7-8D23-5B914D20A2B6}"/>
              </a:ext>
            </a:extLst>
          </p:cNvPr>
          <p:cNvSpPr>
            <a:spLocks noGrp="1"/>
          </p:cNvSpPr>
          <p:nvPr>
            <p:ph idx="1"/>
          </p:nvPr>
        </p:nvSpPr>
        <p:spPr/>
        <p:txBody>
          <a:bodyPr/>
          <a:lstStyle/>
          <a:p>
            <a:r>
              <a:rPr lang="en-US" dirty="0"/>
              <a:t>To monitor responses and programs using a gender, age and diversity lens</a:t>
            </a:r>
          </a:p>
          <a:p>
            <a:endParaRPr lang="en-US" dirty="0"/>
          </a:p>
          <a:p>
            <a:r>
              <a:rPr lang="en-US" dirty="0"/>
              <a:t>To show where corrective actions are necessary. </a:t>
            </a:r>
          </a:p>
          <a:p>
            <a:endParaRPr lang="en-US" dirty="0"/>
          </a:p>
          <a:p>
            <a:r>
              <a:rPr lang="en-US" dirty="0"/>
              <a:t>To help you monitor how well your field interventions apply the minimum commitments. </a:t>
            </a:r>
          </a:p>
          <a:p>
            <a:endParaRPr lang="en-US" dirty="0"/>
          </a:p>
          <a:p>
            <a:r>
              <a:rPr lang="en-US" dirty="0"/>
              <a:t>The idea is </a:t>
            </a:r>
            <a:r>
              <a:rPr lang="en-US" b="1" u="sng" dirty="0"/>
              <a:t>NOT</a:t>
            </a:r>
            <a:r>
              <a:rPr lang="en-US" dirty="0"/>
              <a:t> to evaluate or rank the quality of the programs</a:t>
            </a:r>
          </a:p>
        </p:txBody>
      </p:sp>
      <p:sp>
        <p:nvSpPr>
          <p:cNvPr id="4" name="Date Placeholder 3">
            <a:extLst>
              <a:ext uri="{FF2B5EF4-FFF2-40B4-BE49-F238E27FC236}">
                <a16:creationId xmlns:a16="http://schemas.microsoft.com/office/drawing/2014/main" id="{DA3CD98E-736E-4163-AF5A-B7827953C4CF}"/>
              </a:ext>
            </a:extLst>
          </p:cNvPr>
          <p:cNvSpPr>
            <a:spLocks noGrp="1"/>
          </p:cNvSpPr>
          <p:nvPr>
            <p:ph type="dt" sz="half" idx="10"/>
          </p:nvPr>
        </p:nvSpPr>
        <p:spPr/>
        <p:txBody>
          <a:bodyPr/>
          <a:lstStyle/>
          <a:p>
            <a:pPr>
              <a:defRPr/>
            </a:pPr>
            <a:fld id="{3586ABEE-8AC9-4F47-86BA-B6E3F43D9F60}" type="datetime4">
              <a:rPr lang="en-US" smtClean="0"/>
              <a:pPr>
                <a:defRPr/>
              </a:pPr>
              <a:t>September 10, 2020</a:t>
            </a:fld>
            <a:endParaRPr lang="en-US" dirty="0"/>
          </a:p>
        </p:txBody>
      </p:sp>
      <p:sp>
        <p:nvSpPr>
          <p:cNvPr id="5" name="Slide Number Placeholder 4">
            <a:extLst>
              <a:ext uri="{FF2B5EF4-FFF2-40B4-BE49-F238E27FC236}">
                <a16:creationId xmlns:a16="http://schemas.microsoft.com/office/drawing/2014/main" id="{3F9175B5-FEF8-4C79-8637-175B0C72C1D9}"/>
              </a:ext>
            </a:extLst>
          </p:cNvPr>
          <p:cNvSpPr>
            <a:spLocks noGrp="1"/>
          </p:cNvSpPr>
          <p:nvPr>
            <p:ph type="sldNum" sz="quarter" idx="11"/>
          </p:nvPr>
        </p:nvSpPr>
        <p:spPr/>
        <p:txBody>
          <a:bodyPr/>
          <a:lstStyle/>
          <a:p>
            <a:pPr>
              <a:defRPr/>
            </a:pPr>
            <a:fld id="{5568D7B8-E013-48AD-8461-B4DFAAB1460C}" type="slidenum">
              <a:rPr lang="en-US" smtClean="0"/>
              <a:pPr>
                <a:defRPr/>
              </a:pPr>
              <a:t>35</a:t>
            </a:fld>
            <a:endParaRPr lang="en-US" dirty="0"/>
          </a:p>
        </p:txBody>
      </p:sp>
    </p:spTree>
    <p:extLst>
      <p:ext uri="{BB962C8B-B14F-4D97-AF65-F5344CB8AC3E}">
        <p14:creationId xmlns:p14="http://schemas.microsoft.com/office/powerpoint/2010/main" val="1248769931"/>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B01B6-0EE5-4F2C-80D2-5D0677A56F97}"/>
              </a:ext>
            </a:extLst>
          </p:cNvPr>
          <p:cNvSpPr>
            <a:spLocks noGrp="1"/>
          </p:cNvSpPr>
          <p:nvPr>
            <p:ph type="title"/>
          </p:nvPr>
        </p:nvSpPr>
        <p:spPr>
          <a:xfrm>
            <a:off x="457200" y="190500"/>
            <a:ext cx="7721600" cy="685800"/>
          </a:xfrm>
        </p:spPr>
        <p:txBody>
          <a:bodyPr/>
          <a:lstStyle/>
          <a:p>
            <a:pPr algn="ctr"/>
            <a:r>
              <a:rPr lang="en-US" dirty="0"/>
              <a:t>Stages of Monitoring for MCs</a:t>
            </a:r>
          </a:p>
        </p:txBody>
      </p:sp>
      <p:sp>
        <p:nvSpPr>
          <p:cNvPr id="3" name="Content Placeholder 2">
            <a:extLst>
              <a:ext uri="{FF2B5EF4-FFF2-40B4-BE49-F238E27FC236}">
                <a16:creationId xmlns:a16="http://schemas.microsoft.com/office/drawing/2014/main" id="{F96F18AD-AA89-4C6C-9916-C25F05B46246}"/>
              </a:ext>
            </a:extLst>
          </p:cNvPr>
          <p:cNvSpPr>
            <a:spLocks noGrp="1"/>
          </p:cNvSpPr>
          <p:nvPr>
            <p:ph idx="1"/>
          </p:nvPr>
        </p:nvSpPr>
        <p:spPr/>
        <p:txBody>
          <a:bodyPr/>
          <a:lstStyle/>
          <a:p>
            <a:r>
              <a:rPr lang="en-US" dirty="0"/>
              <a:t>Self-Assessment Questionnaire</a:t>
            </a:r>
          </a:p>
          <a:p>
            <a:pPr marL="0" indent="0">
              <a:buNone/>
            </a:pPr>
            <a:r>
              <a:rPr lang="en-US" dirty="0"/>
              <a:t> </a:t>
            </a:r>
          </a:p>
          <a:p>
            <a:r>
              <a:rPr lang="en-US" dirty="0"/>
              <a:t>Traffic light system</a:t>
            </a:r>
          </a:p>
          <a:p>
            <a:endParaRPr lang="en-US" dirty="0"/>
          </a:p>
          <a:p>
            <a:r>
              <a:rPr lang="en-US" dirty="0"/>
              <a:t> Action plan</a:t>
            </a:r>
          </a:p>
          <a:p>
            <a:endParaRPr lang="en-US" dirty="0"/>
          </a:p>
          <a:p>
            <a:r>
              <a:rPr lang="en-US" dirty="0"/>
              <a:t>Lessons Learned</a:t>
            </a:r>
          </a:p>
          <a:p>
            <a:endParaRPr lang="en-US" dirty="0"/>
          </a:p>
        </p:txBody>
      </p:sp>
      <p:sp>
        <p:nvSpPr>
          <p:cNvPr id="4" name="Date Placeholder 3">
            <a:extLst>
              <a:ext uri="{FF2B5EF4-FFF2-40B4-BE49-F238E27FC236}">
                <a16:creationId xmlns:a16="http://schemas.microsoft.com/office/drawing/2014/main" id="{A88C656D-C757-431B-8CA5-64FA6D72918A}"/>
              </a:ext>
            </a:extLst>
          </p:cNvPr>
          <p:cNvSpPr>
            <a:spLocks noGrp="1"/>
          </p:cNvSpPr>
          <p:nvPr>
            <p:ph type="dt" sz="half" idx="10"/>
          </p:nvPr>
        </p:nvSpPr>
        <p:spPr/>
        <p:txBody>
          <a:bodyPr/>
          <a:lstStyle/>
          <a:p>
            <a:pPr>
              <a:defRPr/>
            </a:pPr>
            <a:fld id="{3586ABEE-8AC9-4F47-86BA-B6E3F43D9F60}" type="datetime4">
              <a:rPr lang="en-US" smtClean="0"/>
              <a:pPr>
                <a:defRPr/>
              </a:pPr>
              <a:t>September 10, 2020</a:t>
            </a:fld>
            <a:endParaRPr lang="en-US" dirty="0"/>
          </a:p>
        </p:txBody>
      </p:sp>
      <p:sp>
        <p:nvSpPr>
          <p:cNvPr id="5" name="Slide Number Placeholder 4">
            <a:extLst>
              <a:ext uri="{FF2B5EF4-FFF2-40B4-BE49-F238E27FC236}">
                <a16:creationId xmlns:a16="http://schemas.microsoft.com/office/drawing/2014/main" id="{81F2C054-E758-425C-AD61-A6848120C147}"/>
              </a:ext>
            </a:extLst>
          </p:cNvPr>
          <p:cNvSpPr>
            <a:spLocks noGrp="1"/>
          </p:cNvSpPr>
          <p:nvPr>
            <p:ph type="sldNum" sz="quarter" idx="11"/>
          </p:nvPr>
        </p:nvSpPr>
        <p:spPr/>
        <p:txBody>
          <a:bodyPr/>
          <a:lstStyle/>
          <a:p>
            <a:pPr>
              <a:defRPr/>
            </a:pPr>
            <a:fld id="{5568D7B8-E013-48AD-8461-B4DFAAB1460C}" type="slidenum">
              <a:rPr lang="en-US" smtClean="0"/>
              <a:pPr>
                <a:defRPr/>
              </a:pPr>
              <a:t>36</a:t>
            </a:fld>
            <a:endParaRPr lang="en-US" dirty="0"/>
          </a:p>
        </p:txBody>
      </p:sp>
    </p:spTree>
    <p:extLst>
      <p:ext uri="{BB962C8B-B14F-4D97-AF65-F5344CB8AC3E}">
        <p14:creationId xmlns:p14="http://schemas.microsoft.com/office/powerpoint/2010/main" val="2639489973"/>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D8073-17B7-4FE4-871A-83CF8D28028B}"/>
              </a:ext>
            </a:extLst>
          </p:cNvPr>
          <p:cNvSpPr>
            <a:spLocks noGrp="1"/>
          </p:cNvSpPr>
          <p:nvPr>
            <p:ph type="title"/>
          </p:nvPr>
        </p:nvSpPr>
        <p:spPr>
          <a:xfrm>
            <a:off x="457200" y="295275"/>
            <a:ext cx="8229600" cy="685800"/>
          </a:xfrm>
        </p:spPr>
        <p:txBody>
          <a:bodyPr/>
          <a:lstStyle/>
          <a:p>
            <a:r>
              <a:rPr lang="en-US" dirty="0"/>
              <a:t>Traffic Light System</a:t>
            </a:r>
          </a:p>
        </p:txBody>
      </p:sp>
      <p:graphicFrame>
        <p:nvGraphicFramePr>
          <p:cNvPr id="6" name="Content Placeholder 5">
            <a:extLst>
              <a:ext uri="{FF2B5EF4-FFF2-40B4-BE49-F238E27FC236}">
                <a16:creationId xmlns:a16="http://schemas.microsoft.com/office/drawing/2014/main" id="{3D91BB51-F59D-4E29-8871-448479F0E0D9}"/>
              </a:ext>
            </a:extLst>
          </p:cNvPr>
          <p:cNvGraphicFramePr>
            <a:graphicFrameLocks noGrp="1"/>
          </p:cNvGraphicFramePr>
          <p:nvPr>
            <p:ph idx="1"/>
            <p:extLst>
              <p:ext uri="{D42A27DB-BD31-4B8C-83A1-F6EECF244321}">
                <p14:modId xmlns:p14="http://schemas.microsoft.com/office/powerpoint/2010/main" val="1704588014"/>
              </p:ext>
            </p:extLst>
          </p:nvPr>
        </p:nvGraphicFramePr>
        <p:xfrm>
          <a:off x="457200" y="1955800"/>
          <a:ext cx="8026400" cy="3017520"/>
        </p:xfrm>
        <a:graphic>
          <a:graphicData uri="http://schemas.openxmlformats.org/drawingml/2006/table">
            <a:tbl>
              <a:tblPr/>
              <a:tblGrid>
                <a:gridCol w="5799640">
                  <a:extLst>
                    <a:ext uri="{9D8B030D-6E8A-4147-A177-3AD203B41FA5}">
                      <a16:colId xmlns:a16="http://schemas.microsoft.com/office/drawing/2014/main" val="2456999044"/>
                    </a:ext>
                  </a:extLst>
                </a:gridCol>
                <a:gridCol w="2226760">
                  <a:extLst>
                    <a:ext uri="{9D8B030D-6E8A-4147-A177-3AD203B41FA5}">
                      <a16:colId xmlns:a16="http://schemas.microsoft.com/office/drawing/2014/main" val="1188483683"/>
                    </a:ext>
                  </a:extLst>
                </a:gridCol>
              </a:tblGrid>
              <a:tr h="320887">
                <a:tc>
                  <a:txBody>
                    <a:bodyPr/>
                    <a:lstStyle/>
                    <a:p>
                      <a:pPr algn="just" rtl="0" fontAlgn="base"/>
                      <a:r>
                        <a:rPr lang="en-US" sz="2000" b="1" i="0" dirty="0">
                          <a:effectLst/>
                          <a:latin typeface="Calibri" panose="020F0502020204030204" pitchFamily="34" charset="0"/>
                        </a:rPr>
                        <a:t>All</a:t>
                      </a:r>
                      <a:r>
                        <a:rPr lang="en-US" sz="2000" b="0" i="0" dirty="0">
                          <a:effectLst/>
                          <a:latin typeface="Calibri" panose="020F0502020204030204" pitchFamily="34" charset="0"/>
                        </a:rPr>
                        <a:t> the answers to the questions are “YES” </a:t>
                      </a:r>
                      <a:endParaRPr lang="en-US" sz="2000" b="0" i="0" dirty="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tc>
                  <a:txBody>
                    <a:bodyPr/>
                    <a:lstStyle/>
                    <a:p>
                      <a:pPr algn="ctr" rtl="0" fontAlgn="base"/>
                      <a:r>
                        <a:rPr lang="en-GB" sz="2000" b="1" i="0">
                          <a:effectLst/>
                          <a:latin typeface="Calibri" panose="020F0502020204030204" pitchFamily="34" charset="0"/>
                        </a:rPr>
                        <a:t> </a:t>
                      </a:r>
                    </a:p>
                    <a:p>
                      <a:pPr algn="ctr" rtl="0" fontAlgn="base"/>
                      <a:r>
                        <a:rPr lang="en-GB" sz="2000" b="1" i="0">
                          <a:effectLst/>
                          <a:latin typeface="Calibri" panose="020F0502020204030204" pitchFamily="34" charset="0"/>
                        </a:rPr>
                        <a:t>GREEN</a:t>
                      </a:r>
                      <a:r>
                        <a:rPr lang="en-GB" sz="2000" b="0" i="0">
                          <a:effectLst/>
                          <a:latin typeface="Calibri" panose="020F0502020204030204" pitchFamily="34" charset="0"/>
                        </a:rPr>
                        <a:t> </a:t>
                      </a:r>
                      <a:endParaRPr lang="en-GB" sz="2000" b="0" i="0">
                        <a:effectLst/>
                      </a:endParaRPr>
                    </a:p>
                    <a:p>
                      <a:pPr algn="ctr" rtl="0" fontAlgn="base"/>
                      <a:r>
                        <a:rPr lang="en-GB" sz="2000" b="0" i="0">
                          <a:effectLst/>
                          <a:latin typeface="Times New Roman" panose="02020603050405020304" pitchFamily="18" charset="0"/>
                        </a:rPr>
                        <a:t> </a:t>
                      </a:r>
                      <a:endParaRPr lang="en-GB" sz="2000" b="0" i="0">
                        <a:effectLst/>
                      </a:endParaRPr>
                    </a:p>
                  </a:txBody>
                  <a:tcPr>
                    <a:lnL w="9525" cap="flat" cmpd="sng" algn="ctr">
                      <a:solidFill>
                        <a:schemeClr val="bg1"/>
                      </a:solidFill>
                      <a:prstDash val="solid"/>
                      <a:round/>
                      <a:headEnd type="none" w="med" len="med"/>
                      <a:tailEnd type="none" w="med" len="med"/>
                    </a:lnL>
                    <a:lnR w="9525" cap="flat" cmpd="sng" algn="ctr">
                      <a:solidFill>
                        <a:srgbClr val="481745"/>
                      </a:solidFill>
                      <a:prstDash val="solid"/>
                      <a:round/>
                      <a:headEnd type="none" w="med" len="med"/>
                      <a:tailEnd type="none" w="med" len="med"/>
                    </a:lnR>
                    <a:lnT w="9525" cap="flat" cmpd="sng" algn="ctr">
                      <a:solidFill>
                        <a:srgbClr val="481745"/>
                      </a:solidFill>
                      <a:prstDash val="solid"/>
                      <a:round/>
                      <a:headEnd type="none" w="med" len="med"/>
                      <a:tailEnd type="none" w="med" len="med"/>
                    </a:lnT>
                    <a:lnB w="9525" cap="flat" cmpd="sng" algn="ctr">
                      <a:solidFill>
                        <a:srgbClr val="481745"/>
                      </a:solidFill>
                      <a:prstDash val="solid"/>
                      <a:round/>
                      <a:headEnd type="none" w="med" len="med"/>
                      <a:tailEnd type="none" w="med" len="med"/>
                    </a:lnB>
                    <a:solidFill>
                      <a:srgbClr val="92D050"/>
                    </a:solidFill>
                  </a:tcPr>
                </a:tc>
                <a:extLst>
                  <a:ext uri="{0D108BD9-81ED-4DB2-BD59-A6C34878D82A}">
                    <a16:rowId xmlns:a16="http://schemas.microsoft.com/office/drawing/2014/main" val="969121712"/>
                  </a:ext>
                </a:extLst>
              </a:tr>
              <a:tr h="973667">
                <a:tc>
                  <a:txBody>
                    <a:bodyPr/>
                    <a:lstStyle/>
                    <a:p>
                      <a:pPr algn="just" rtl="0" fontAlgn="base"/>
                      <a:r>
                        <a:rPr lang="en-US" sz="2000" b="1" i="0" dirty="0">
                          <a:effectLst/>
                          <a:latin typeface="Calibri" panose="020F0502020204030204" pitchFamily="34" charset="0"/>
                        </a:rPr>
                        <a:t>More than half </a:t>
                      </a:r>
                      <a:r>
                        <a:rPr lang="en-US" sz="2000" b="0" i="0" dirty="0">
                          <a:effectLst/>
                          <a:latin typeface="Calibri" panose="020F0502020204030204" pitchFamily="34" charset="0"/>
                        </a:rPr>
                        <a:t>of the answers to the questions are “YES” </a:t>
                      </a:r>
                      <a:endParaRPr lang="en-US" sz="2000" b="0" i="0" dirty="0">
                        <a:effectLst/>
                      </a:endParaRPr>
                    </a:p>
                  </a:txBody>
                  <a:tcPr>
                    <a:lnL w="9525" cap="flat" cmpd="sng" algn="ctr">
                      <a:solidFill>
                        <a:srgbClr val="A81645"/>
                      </a:solidFill>
                      <a:prstDash val="solid"/>
                      <a:round/>
                      <a:headEnd type="none" w="med" len="med"/>
                      <a:tailEnd type="none" w="med" len="med"/>
                    </a:lnL>
                    <a:lnR w="9525" cap="flat" cmpd="sng" algn="ctr">
                      <a:solidFill>
                        <a:srgbClr val="A81645"/>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A81645"/>
                      </a:solidFill>
                      <a:prstDash val="solid"/>
                      <a:round/>
                      <a:headEnd type="none" w="med" len="med"/>
                      <a:tailEnd type="none" w="med" len="med"/>
                    </a:lnB>
                  </a:tcPr>
                </a:tc>
                <a:tc>
                  <a:txBody>
                    <a:bodyPr/>
                    <a:lstStyle/>
                    <a:p>
                      <a:pPr algn="ctr" rtl="0" fontAlgn="base"/>
                      <a:r>
                        <a:rPr lang="en-GB" sz="2000" b="1" i="0">
                          <a:effectLst/>
                          <a:latin typeface="Calibri" panose="020F0502020204030204" pitchFamily="34" charset="0"/>
                        </a:rPr>
                        <a:t> </a:t>
                      </a:r>
                    </a:p>
                    <a:p>
                      <a:pPr algn="ctr" rtl="0" fontAlgn="base"/>
                      <a:r>
                        <a:rPr lang="en-GB" sz="2000" b="1" i="0">
                          <a:effectLst/>
                          <a:latin typeface="Calibri" panose="020F0502020204030204" pitchFamily="34" charset="0"/>
                        </a:rPr>
                        <a:t>ORANGE</a:t>
                      </a:r>
                      <a:r>
                        <a:rPr lang="en-GB" sz="2000" b="0" i="0">
                          <a:effectLst/>
                          <a:latin typeface="Calibri" panose="020F0502020204030204" pitchFamily="34" charset="0"/>
                        </a:rPr>
                        <a:t> </a:t>
                      </a:r>
                      <a:endParaRPr lang="en-GB" sz="2000" b="0" i="0">
                        <a:effectLst/>
                      </a:endParaRPr>
                    </a:p>
                    <a:p>
                      <a:pPr algn="ctr" rtl="0" fontAlgn="base"/>
                      <a:r>
                        <a:rPr lang="en-GB" sz="2000" b="0" i="0">
                          <a:effectLst/>
                          <a:latin typeface="Times New Roman" panose="02020603050405020304" pitchFamily="18" charset="0"/>
                        </a:rPr>
                        <a:t> </a:t>
                      </a:r>
                      <a:endParaRPr lang="en-GB" sz="2000" b="0" i="0">
                        <a:effectLst/>
                      </a:endParaRPr>
                    </a:p>
                  </a:txBody>
                  <a:tcPr>
                    <a:lnL w="9525" cap="flat" cmpd="sng" algn="ctr">
                      <a:solidFill>
                        <a:srgbClr val="A81645"/>
                      </a:solidFill>
                      <a:prstDash val="solid"/>
                      <a:round/>
                      <a:headEnd type="none" w="med" len="med"/>
                      <a:tailEnd type="none" w="med" len="med"/>
                    </a:lnL>
                    <a:lnR w="9525" cap="flat" cmpd="sng" algn="ctr">
                      <a:solidFill>
                        <a:srgbClr val="308A38"/>
                      </a:solidFill>
                      <a:prstDash val="solid"/>
                      <a:round/>
                      <a:headEnd type="none" w="med" len="med"/>
                      <a:tailEnd type="none" w="med" len="med"/>
                    </a:lnR>
                    <a:lnT w="9525" cap="flat" cmpd="sng" algn="ctr">
                      <a:solidFill>
                        <a:srgbClr val="481745"/>
                      </a:solidFill>
                      <a:prstDash val="solid"/>
                      <a:round/>
                      <a:headEnd type="none" w="med" len="med"/>
                      <a:tailEnd type="none" w="med" len="med"/>
                    </a:lnT>
                    <a:lnB w="9525" cap="flat" cmpd="sng" algn="ctr">
                      <a:solidFill>
                        <a:srgbClr val="308A38"/>
                      </a:solidFill>
                      <a:prstDash val="solid"/>
                      <a:round/>
                      <a:headEnd type="none" w="med" len="med"/>
                      <a:tailEnd type="none" w="med" len="med"/>
                    </a:lnB>
                    <a:solidFill>
                      <a:srgbClr val="FFC000"/>
                    </a:solidFill>
                  </a:tcPr>
                </a:tc>
                <a:extLst>
                  <a:ext uri="{0D108BD9-81ED-4DB2-BD59-A6C34878D82A}">
                    <a16:rowId xmlns:a16="http://schemas.microsoft.com/office/drawing/2014/main" val="3385887759"/>
                  </a:ext>
                </a:extLst>
              </a:tr>
              <a:tr h="973667">
                <a:tc>
                  <a:txBody>
                    <a:bodyPr/>
                    <a:lstStyle/>
                    <a:p>
                      <a:pPr algn="just" rtl="0" fontAlgn="base"/>
                      <a:r>
                        <a:rPr lang="en-US" sz="2000" b="1" i="0" dirty="0">
                          <a:effectLst/>
                          <a:latin typeface="Calibri" panose="020F0502020204030204" pitchFamily="34" charset="0"/>
                        </a:rPr>
                        <a:t>Half or less</a:t>
                      </a:r>
                      <a:r>
                        <a:rPr lang="en-US" sz="2000" b="0" i="0" dirty="0">
                          <a:effectLst/>
                          <a:latin typeface="Calibri" panose="020F0502020204030204" pitchFamily="34" charset="0"/>
                        </a:rPr>
                        <a:t> of the answers to the question are “YES” </a:t>
                      </a:r>
                      <a:endParaRPr lang="en-US" sz="2000" b="0" i="0" dirty="0">
                        <a:effectLst/>
                      </a:endParaRPr>
                    </a:p>
                  </a:txBody>
                  <a:tcPr>
                    <a:lnL w="9525" cap="flat" cmpd="sng" algn="ctr">
                      <a:solidFill>
                        <a:srgbClr val="909B38"/>
                      </a:solidFill>
                      <a:prstDash val="solid"/>
                      <a:round/>
                      <a:headEnd type="none" w="med" len="med"/>
                      <a:tailEnd type="none" w="med" len="med"/>
                    </a:lnL>
                    <a:lnR w="9525" cap="flat" cmpd="sng" algn="ctr">
                      <a:solidFill>
                        <a:srgbClr val="909B38"/>
                      </a:solidFill>
                      <a:prstDash val="solid"/>
                      <a:round/>
                      <a:headEnd type="none" w="med" len="med"/>
                      <a:tailEnd type="none" w="med" len="med"/>
                    </a:lnR>
                    <a:lnT w="9525" cap="flat" cmpd="sng" algn="ctr">
                      <a:solidFill>
                        <a:srgbClr val="A81645"/>
                      </a:solidFill>
                      <a:prstDash val="solid"/>
                      <a:round/>
                      <a:headEnd type="none" w="med" len="med"/>
                      <a:tailEnd type="none" w="med" len="med"/>
                    </a:lnT>
                    <a:lnB w="9525" cap="flat" cmpd="sng" algn="ctr">
                      <a:solidFill>
                        <a:srgbClr val="909B38"/>
                      </a:solidFill>
                      <a:prstDash val="solid"/>
                      <a:round/>
                      <a:headEnd type="none" w="med" len="med"/>
                      <a:tailEnd type="none" w="med" len="med"/>
                    </a:lnB>
                  </a:tcPr>
                </a:tc>
                <a:tc>
                  <a:txBody>
                    <a:bodyPr/>
                    <a:lstStyle/>
                    <a:p>
                      <a:pPr algn="ctr" rtl="0" fontAlgn="base"/>
                      <a:r>
                        <a:rPr lang="en-GB" sz="2000" b="1" i="0" dirty="0">
                          <a:effectLst/>
                          <a:latin typeface="Calibri" panose="020F0502020204030204" pitchFamily="34" charset="0"/>
                        </a:rPr>
                        <a:t> </a:t>
                      </a:r>
                    </a:p>
                    <a:p>
                      <a:pPr algn="ctr" rtl="0" fontAlgn="base"/>
                      <a:r>
                        <a:rPr lang="en-GB" sz="2000" b="1" i="0" dirty="0">
                          <a:effectLst/>
                          <a:latin typeface="Calibri" panose="020F0502020204030204" pitchFamily="34" charset="0"/>
                        </a:rPr>
                        <a:t>RED</a:t>
                      </a:r>
                      <a:r>
                        <a:rPr lang="en-GB" sz="2000" b="0" i="0" dirty="0">
                          <a:effectLst/>
                          <a:latin typeface="Calibri" panose="020F0502020204030204" pitchFamily="34" charset="0"/>
                        </a:rPr>
                        <a:t> </a:t>
                      </a:r>
                      <a:endParaRPr lang="en-GB" sz="2000" b="0" i="0" dirty="0">
                        <a:effectLst/>
                      </a:endParaRPr>
                    </a:p>
                    <a:p>
                      <a:pPr algn="ctr" rtl="0" fontAlgn="base"/>
                      <a:r>
                        <a:rPr lang="en-GB" sz="2000" b="0" i="0" dirty="0">
                          <a:effectLst/>
                          <a:latin typeface="Times New Roman" panose="02020603050405020304" pitchFamily="18" charset="0"/>
                        </a:rPr>
                        <a:t> </a:t>
                      </a:r>
                      <a:endParaRPr lang="en-GB" sz="2000" b="0" i="0" dirty="0">
                        <a:effectLst/>
                      </a:endParaRPr>
                    </a:p>
                  </a:txBody>
                  <a:tcPr>
                    <a:lnL w="9525" cap="flat" cmpd="sng" algn="ctr">
                      <a:solidFill>
                        <a:srgbClr val="909B38"/>
                      </a:solidFill>
                      <a:prstDash val="solid"/>
                      <a:round/>
                      <a:headEnd type="none" w="med" len="med"/>
                      <a:tailEnd type="none" w="med" len="med"/>
                    </a:lnL>
                    <a:lnR w="9525" cap="flat" cmpd="sng" algn="ctr">
                      <a:solidFill>
                        <a:srgbClr val="50A538"/>
                      </a:solidFill>
                      <a:prstDash val="solid"/>
                      <a:round/>
                      <a:headEnd type="none" w="med" len="med"/>
                      <a:tailEnd type="none" w="med" len="med"/>
                    </a:lnR>
                    <a:lnT w="9525" cap="flat" cmpd="sng" algn="ctr">
                      <a:solidFill>
                        <a:srgbClr val="308A38"/>
                      </a:solidFill>
                      <a:prstDash val="solid"/>
                      <a:round/>
                      <a:headEnd type="none" w="med" len="med"/>
                      <a:tailEnd type="none" w="med" len="med"/>
                    </a:lnT>
                    <a:lnB w="9525" cap="flat" cmpd="sng" algn="ctr">
                      <a:solidFill>
                        <a:srgbClr val="50A538"/>
                      </a:solidFill>
                      <a:prstDash val="solid"/>
                      <a:round/>
                      <a:headEnd type="none" w="med" len="med"/>
                      <a:tailEnd type="none" w="med" len="med"/>
                    </a:lnB>
                    <a:solidFill>
                      <a:srgbClr val="FF0000"/>
                    </a:solidFill>
                  </a:tcPr>
                </a:tc>
                <a:extLst>
                  <a:ext uri="{0D108BD9-81ED-4DB2-BD59-A6C34878D82A}">
                    <a16:rowId xmlns:a16="http://schemas.microsoft.com/office/drawing/2014/main" val="1556021753"/>
                  </a:ext>
                </a:extLst>
              </a:tr>
            </a:tbl>
          </a:graphicData>
        </a:graphic>
      </p:graphicFrame>
      <p:sp>
        <p:nvSpPr>
          <p:cNvPr id="4" name="Date Placeholder 3">
            <a:extLst>
              <a:ext uri="{FF2B5EF4-FFF2-40B4-BE49-F238E27FC236}">
                <a16:creationId xmlns:a16="http://schemas.microsoft.com/office/drawing/2014/main" id="{FE8AC874-5770-4547-B0A8-D99583E871FB}"/>
              </a:ext>
            </a:extLst>
          </p:cNvPr>
          <p:cNvSpPr>
            <a:spLocks noGrp="1"/>
          </p:cNvSpPr>
          <p:nvPr>
            <p:ph type="dt" sz="half" idx="10"/>
          </p:nvPr>
        </p:nvSpPr>
        <p:spPr/>
        <p:txBody>
          <a:bodyPr/>
          <a:lstStyle/>
          <a:p>
            <a:pPr>
              <a:defRPr/>
            </a:pPr>
            <a:fld id="{3586ABEE-8AC9-4F47-86BA-B6E3F43D9F60}" type="datetime4">
              <a:rPr lang="en-US" smtClean="0"/>
              <a:pPr>
                <a:defRPr/>
              </a:pPr>
              <a:t>September 10, 2020</a:t>
            </a:fld>
            <a:endParaRPr lang="en-US" dirty="0"/>
          </a:p>
        </p:txBody>
      </p:sp>
      <p:sp>
        <p:nvSpPr>
          <p:cNvPr id="5" name="Slide Number Placeholder 4">
            <a:extLst>
              <a:ext uri="{FF2B5EF4-FFF2-40B4-BE49-F238E27FC236}">
                <a16:creationId xmlns:a16="http://schemas.microsoft.com/office/drawing/2014/main" id="{25C5EA5A-3CC2-47BC-AC50-6FFC79146D93}"/>
              </a:ext>
            </a:extLst>
          </p:cNvPr>
          <p:cNvSpPr>
            <a:spLocks noGrp="1"/>
          </p:cNvSpPr>
          <p:nvPr>
            <p:ph type="sldNum" sz="quarter" idx="11"/>
          </p:nvPr>
        </p:nvSpPr>
        <p:spPr/>
        <p:txBody>
          <a:bodyPr/>
          <a:lstStyle/>
          <a:p>
            <a:pPr>
              <a:defRPr/>
            </a:pPr>
            <a:fld id="{5568D7B8-E013-48AD-8461-B4DFAAB1460C}" type="slidenum">
              <a:rPr lang="en-US" smtClean="0"/>
              <a:pPr>
                <a:defRPr/>
              </a:pPr>
              <a:t>37</a:t>
            </a:fld>
            <a:endParaRPr lang="en-US" dirty="0"/>
          </a:p>
        </p:txBody>
      </p:sp>
      <p:sp>
        <p:nvSpPr>
          <p:cNvPr id="7" name="Rectangle 1">
            <a:extLst>
              <a:ext uri="{FF2B5EF4-FFF2-40B4-BE49-F238E27FC236}">
                <a16:creationId xmlns:a16="http://schemas.microsoft.com/office/drawing/2014/main" id="{6078C16B-C4AB-4854-9D66-00572E65F5F8}"/>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 </a:t>
            </a:r>
            <a:endParaRPr kumimoji="0" lang="en-US" altLang="en-US"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a:ln>
                  <a:noFill/>
                </a:ln>
                <a:solidFill>
                  <a:schemeClr val="tx1"/>
                </a:solidFill>
                <a:effectLst/>
                <a:latin typeface="Calibri" panose="020F0502020204030204" pitchFamily="34" charset="0"/>
                <a:cs typeface="Calibri" panose="020F0502020204030204" pitchFamily="34" charset="0"/>
              </a:rPr>
              <a:t>For each phase: </a:t>
            </a:r>
            <a:endParaRPr kumimoji="0" lang="en-GB" altLang="en-US"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042822375"/>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5901B-25DC-44B4-8A72-B280A4594A52}"/>
              </a:ext>
            </a:extLst>
          </p:cNvPr>
          <p:cNvSpPr>
            <a:spLocks noGrp="1"/>
          </p:cNvSpPr>
          <p:nvPr>
            <p:ph type="title"/>
          </p:nvPr>
        </p:nvSpPr>
        <p:spPr>
          <a:xfrm>
            <a:off x="457200" y="319087"/>
            <a:ext cx="7861300" cy="685800"/>
          </a:xfrm>
        </p:spPr>
        <p:txBody>
          <a:bodyPr/>
          <a:lstStyle/>
          <a:p>
            <a:pPr algn="ctr"/>
            <a:r>
              <a:rPr lang="en-US" dirty="0"/>
              <a:t>Reflecting on your portfolio </a:t>
            </a:r>
          </a:p>
        </p:txBody>
      </p:sp>
      <p:graphicFrame>
        <p:nvGraphicFramePr>
          <p:cNvPr id="6" name="Content Placeholder 5">
            <a:extLst>
              <a:ext uri="{FF2B5EF4-FFF2-40B4-BE49-F238E27FC236}">
                <a16:creationId xmlns:a16="http://schemas.microsoft.com/office/drawing/2014/main" id="{E56CE9C8-4FFD-49A1-B3B8-3D5F9A219DB1}"/>
              </a:ext>
            </a:extLst>
          </p:cNvPr>
          <p:cNvGraphicFramePr>
            <a:graphicFrameLocks noGrp="1"/>
          </p:cNvGraphicFramePr>
          <p:nvPr>
            <p:ph idx="1"/>
            <p:extLst>
              <p:ext uri="{D42A27DB-BD31-4B8C-83A1-F6EECF244321}">
                <p14:modId xmlns:p14="http://schemas.microsoft.com/office/powerpoint/2010/main" val="2343028117"/>
              </p:ext>
            </p:extLst>
          </p:nvPr>
        </p:nvGraphicFramePr>
        <p:xfrm>
          <a:off x="457200" y="1600200"/>
          <a:ext cx="8115300" cy="3979054"/>
        </p:xfrm>
        <a:graphic>
          <a:graphicData uri="http://schemas.openxmlformats.org/drawingml/2006/table">
            <a:tbl>
              <a:tblPr/>
              <a:tblGrid>
                <a:gridCol w="2324100">
                  <a:extLst>
                    <a:ext uri="{9D8B030D-6E8A-4147-A177-3AD203B41FA5}">
                      <a16:colId xmlns:a16="http://schemas.microsoft.com/office/drawing/2014/main" val="1033725485"/>
                    </a:ext>
                  </a:extLst>
                </a:gridCol>
                <a:gridCol w="1384300">
                  <a:extLst>
                    <a:ext uri="{9D8B030D-6E8A-4147-A177-3AD203B41FA5}">
                      <a16:colId xmlns:a16="http://schemas.microsoft.com/office/drawing/2014/main" val="2949179987"/>
                    </a:ext>
                  </a:extLst>
                </a:gridCol>
                <a:gridCol w="1079500">
                  <a:extLst>
                    <a:ext uri="{9D8B030D-6E8A-4147-A177-3AD203B41FA5}">
                      <a16:colId xmlns:a16="http://schemas.microsoft.com/office/drawing/2014/main" val="2834770660"/>
                    </a:ext>
                  </a:extLst>
                </a:gridCol>
                <a:gridCol w="1714500">
                  <a:extLst>
                    <a:ext uri="{9D8B030D-6E8A-4147-A177-3AD203B41FA5}">
                      <a16:colId xmlns:a16="http://schemas.microsoft.com/office/drawing/2014/main" val="1751153768"/>
                    </a:ext>
                  </a:extLst>
                </a:gridCol>
                <a:gridCol w="1612900">
                  <a:extLst>
                    <a:ext uri="{9D8B030D-6E8A-4147-A177-3AD203B41FA5}">
                      <a16:colId xmlns:a16="http://schemas.microsoft.com/office/drawing/2014/main" val="2234681923"/>
                    </a:ext>
                  </a:extLst>
                </a:gridCol>
              </a:tblGrid>
              <a:tr h="812800">
                <a:tc>
                  <a:txBody>
                    <a:bodyPr/>
                    <a:lstStyle/>
                    <a:p>
                      <a:pPr algn="l" rtl="0" fontAlgn="base"/>
                      <a:r>
                        <a:rPr lang="en-GB" sz="1800" b="1" i="0" dirty="0">
                          <a:effectLst/>
                          <a:latin typeface="Times New Roman" panose="02020603050405020304" pitchFamily="18" charset="0"/>
                        </a:rPr>
                        <a:t> </a:t>
                      </a: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8DB3E2"/>
                    </a:solidFill>
                  </a:tcPr>
                </a:tc>
                <a:tc>
                  <a:txBody>
                    <a:bodyPr/>
                    <a:lstStyle/>
                    <a:p>
                      <a:pPr algn="ctr" rtl="0" fontAlgn="base"/>
                      <a:r>
                        <a:rPr lang="en-GB" sz="1800" b="1" i="0" dirty="0">
                          <a:effectLst/>
                          <a:latin typeface="Calibri" panose="020F0502020204030204" pitchFamily="34" charset="0"/>
                        </a:rPr>
                        <a:t>Assessment</a:t>
                      </a:r>
                      <a:r>
                        <a:rPr lang="en-GB" sz="1800" b="0" i="0" dirty="0">
                          <a:effectLst/>
                          <a:latin typeface="Calibri" panose="020F0502020204030204" pitchFamily="34" charset="0"/>
                        </a:rPr>
                        <a:t> </a:t>
                      </a:r>
                      <a:endParaRPr lang="en-GB" sz="1800" b="0" i="0" dirty="0">
                        <a:effectLst/>
                      </a:endParaRPr>
                    </a:p>
                  </a:txBody>
                  <a:tcPr>
                    <a:lnL w="9525" cap="flat" cmpd="sng" algn="ctr">
                      <a:solidFill>
                        <a:schemeClr val="bg1"/>
                      </a:solidFill>
                      <a:prstDash val="solid"/>
                      <a:round/>
                      <a:headEnd type="none" w="med" len="med"/>
                      <a:tailEnd type="none" w="med" len="med"/>
                    </a:lnL>
                    <a:lnR w="9525" cap="flat" cmpd="sng" algn="ctr">
                      <a:solidFill>
                        <a:srgbClr val="B0491E"/>
                      </a:solidFill>
                      <a:prstDash val="solid"/>
                      <a:round/>
                      <a:headEnd type="none" w="med" len="med"/>
                      <a:tailEnd type="none" w="med" len="med"/>
                    </a:lnR>
                    <a:lnT w="9525" cap="flat" cmpd="sng" algn="ctr">
                      <a:solidFill>
                        <a:srgbClr val="B0491E"/>
                      </a:solidFill>
                      <a:prstDash val="solid"/>
                      <a:round/>
                      <a:headEnd type="none" w="med" len="med"/>
                      <a:tailEnd type="none" w="med" len="med"/>
                    </a:lnT>
                    <a:lnB w="9525" cap="flat" cmpd="sng" algn="ctr">
                      <a:solidFill>
                        <a:srgbClr val="B0491E"/>
                      </a:solidFill>
                      <a:prstDash val="solid"/>
                      <a:round/>
                      <a:headEnd type="none" w="med" len="med"/>
                      <a:tailEnd type="none" w="med" len="med"/>
                    </a:lnB>
                    <a:solidFill>
                      <a:srgbClr val="8DB3E2"/>
                    </a:solidFill>
                  </a:tcPr>
                </a:tc>
                <a:tc>
                  <a:txBody>
                    <a:bodyPr/>
                    <a:lstStyle/>
                    <a:p>
                      <a:pPr algn="ctr" rtl="0" fontAlgn="base"/>
                      <a:r>
                        <a:rPr lang="en-GB" sz="1800" b="1" i="0">
                          <a:effectLst/>
                          <a:latin typeface="Calibri" panose="020F0502020204030204" pitchFamily="34" charset="0"/>
                        </a:rPr>
                        <a:t>Design</a:t>
                      </a:r>
                      <a:r>
                        <a:rPr lang="en-GB" sz="1800" b="0" i="0">
                          <a:effectLst/>
                          <a:latin typeface="Calibri" panose="020F0502020204030204" pitchFamily="34" charset="0"/>
                        </a:rPr>
                        <a:t> </a:t>
                      </a:r>
                      <a:endParaRPr lang="en-GB" sz="1800" b="0" i="0">
                        <a:effectLst/>
                      </a:endParaRPr>
                    </a:p>
                  </a:txBody>
                  <a:tcPr>
                    <a:lnL w="9525" cap="flat" cmpd="sng" algn="ctr">
                      <a:solidFill>
                        <a:srgbClr val="B0491E"/>
                      </a:solidFill>
                      <a:prstDash val="solid"/>
                      <a:round/>
                      <a:headEnd type="none" w="med" len="med"/>
                      <a:tailEnd type="none" w="med" len="med"/>
                    </a:lnL>
                    <a:lnR w="9525" cap="flat" cmpd="sng" algn="ctr">
                      <a:solidFill>
                        <a:srgbClr val="70511E"/>
                      </a:solidFill>
                      <a:prstDash val="solid"/>
                      <a:round/>
                      <a:headEnd type="none" w="med" len="med"/>
                      <a:tailEnd type="none" w="med" len="med"/>
                    </a:lnR>
                    <a:lnT w="9525" cap="flat" cmpd="sng" algn="ctr">
                      <a:solidFill>
                        <a:srgbClr val="70511E"/>
                      </a:solidFill>
                      <a:prstDash val="solid"/>
                      <a:round/>
                      <a:headEnd type="none" w="med" len="med"/>
                      <a:tailEnd type="none" w="med" len="med"/>
                    </a:lnT>
                    <a:lnB w="9525" cap="flat" cmpd="sng" algn="ctr">
                      <a:solidFill>
                        <a:srgbClr val="70511E"/>
                      </a:solidFill>
                      <a:prstDash val="solid"/>
                      <a:round/>
                      <a:headEnd type="none" w="med" len="med"/>
                      <a:tailEnd type="none" w="med" len="med"/>
                    </a:lnB>
                    <a:solidFill>
                      <a:srgbClr val="8DB3E2"/>
                    </a:solidFill>
                  </a:tcPr>
                </a:tc>
                <a:tc>
                  <a:txBody>
                    <a:bodyPr/>
                    <a:lstStyle/>
                    <a:p>
                      <a:pPr algn="ctr" rtl="0" fontAlgn="base"/>
                      <a:r>
                        <a:rPr lang="en-GB" sz="1800" b="1" i="0">
                          <a:effectLst/>
                          <a:latin typeface="Calibri" panose="020F0502020204030204" pitchFamily="34" charset="0"/>
                        </a:rPr>
                        <a:t>Implementation</a:t>
                      </a:r>
                      <a:r>
                        <a:rPr lang="en-GB" sz="1800" b="0" i="0">
                          <a:effectLst/>
                          <a:latin typeface="Calibri" panose="020F0502020204030204" pitchFamily="34" charset="0"/>
                        </a:rPr>
                        <a:t> </a:t>
                      </a:r>
                      <a:endParaRPr lang="en-GB" sz="1800" b="0" i="0">
                        <a:effectLst/>
                      </a:endParaRPr>
                    </a:p>
                  </a:txBody>
                  <a:tcPr>
                    <a:lnL w="9525" cap="flat" cmpd="sng" algn="ctr">
                      <a:solidFill>
                        <a:srgbClr val="70511E"/>
                      </a:solidFill>
                      <a:prstDash val="solid"/>
                      <a:round/>
                      <a:headEnd type="none" w="med" len="med"/>
                      <a:tailEnd type="none" w="med" len="med"/>
                    </a:lnL>
                    <a:lnR w="9525" cap="flat" cmpd="sng" algn="ctr">
                      <a:solidFill>
                        <a:srgbClr val="70461E"/>
                      </a:solidFill>
                      <a:prstDash val="solid"/>
                      <a:round/>
                      <a:headEnd type="none" w="med" len="med"/>
                      <a:tailEnd type="none" w="med" len="med"/>
                    </a:lnR>
                    <a:lnT w="9525" cap="flat" cmpd="sng" algn="ctr">
                      <a:solidFill>
                        <a:srgbClr val="70461E"/>
                      </a:solidFill>
                      <a:prstDash val="solid"/>
                      <a:round/>
                      <a:headEnd type="none" w="med" len="med"/>
                      <a:tailEnd type="none" w="med" len="med"/>
                    </a:lnT>
                    <a:lnB w="9525" cap="flat" cmpd="sng" algn="ctr">
                      <a:solidFill>
                        <a:srgbClr val="70461E"/>
                      </a:solidFill>
                      <a:prstDash val="solid"/>
                      <a:round/>
                      <a:headEnd type="none" w="med" len="med"/>
                      <a:tailEnd type="none" w="med" len="med"/>
                    </a:lnB>
                    <a:solidFill>
                      <a:srgbClr val="8DB3E2"/>
                    </a:solidFill>
                  </a:tcPr>
                </a:tc>
                <a:tc>
                  <a:txBody>
                    <a:bodyPr/>
                    <a:lstStyle/>
                    <a:p>
                      <a:pPr algn="ctr" rtl="0" fontAlgn="base"/>
                      <a:r>
                        <a:rPr lang="en-GB" sz="1800" b="1" i="0">
                          <a:effectLst/>
                          <a:latin typeface="Calibri" panose="020F0502020204030204" pitchFamily="34" charset="0"/>
                        </a:rPr>
                        <a:t>Response monitoring</a:t>
                      </a:r>
                      <a:r>
                        <a:rPr lang="en-GB" sz="1800" b="0" i="0">
                          <a:effectLst/>
                          <a:latin typeface="Calibri" panose="020F0502020204030204" pitchFamily="34" charset="0"/>
                        </a:rPr>
                        <a:t> </a:t>
                      </a:r>
                      <a:endParaRPr lang="en-GB" sz="1800" b="0" i="0">
                        <a:effectLst/>
                      </a:endParaRPr>
                    </a:p>
                  </a:txBody>
                  <a:tcPr>
                    <a:lnL w="9525" cap="flat" cmpd="sng" algn="ctr">
                      <a:solidFill>
                        <a:srgbClr val="70461E"/>
                      </a:solidFill>
                      <a:prstDash val="solid"/>
                      <a:round/>
                      <a:headEnd type="none" w="med" len="med"/>
                      <a:tailEnd type="none" w="med" len="med"/>
                    </a:lnL>
                    <a:lnR w="9525" cap="flat" cmpd="sng" algn="ctr">
                      <a:solidFill>
                        <a:srgbClr val="88E163"/>
                      </a:solidFill>
                      <a:prstDash val="solid"/>
                      <a:round/>
                      <a:headEnd type="none" w="med" len="med"/>
                      <a:tailEnd type="none" w="med" len="med"/>
                    </a:lnR>
                    <a:lnT w="9525" cap="flat" cmpd="sng" algn="ctr">
                      <a:solidFill>
                        <a:srgbClr val="88E163"/>
                      </a:solidFill>
                      <a:prstDash val="solid"/>
                      <a:round/>
                      <a:headEnd type="none" w="med" len="med"/>
                      <a:tailEnd type="none" w="med" len="med"/>
                    </a:lnT>
                    <a:lnB w="9525" cap="flat" cmpd="sng" algn="ctr">
                      <a:solidFill>
                        <a:srgbClr val="88E163"/>
                      </a:solidFill>
                      <a:prstDash val="solid"/>
                      <a:round/>
                      <a:headEnd type="none" w="med" len="med"/>
                      <a:tailEnd type="none" w="med" len="med"/>
                    </a:lnB>
                    <a:solidFill>
                      <a:srgbClr val="8DB3E2"/>
                    </a:solidFill>
                  </a:tcPr>
                </a:tc>
                <a:extLst>
                  <a:ext uri="{0D108BD9-81ED-4DB2-BD59-A6C34878D82A}">
                    <a16:rowId xmlns:a16="http://schemas.microsoft.com/office/drawing/2014/main" val="921151331"/>
                  </a:ext>
                </a:extLst>
              </a:tr>
              <a:tr h="527709">
                <a:tc>
                  <a:txBody>
                    <a:bodyPr/>
                    <a:lstStyle/>
                    <a:p>
                      <a:pPr algn="l" rtl="0" fontAlgn="base"/>
                      <a:r>
                        <a:rPr lang="en-GB" sz="1800" b="0" i="1">
                          <a:effectLst/>
                          <a:latin typeface="Calibri" panose="020F0502020204030204" pitchFamily="34" charset="0"/>
                        </a:rPr>
                        <a:t>Example: Project</a:t>
                      </a:r>
                      <a:r>
                        <a:rPr lang="en-GB" sz="1800" b="0" i="1">
                          <a:effectLst/>
                          <a:latin typeface="Times New Roman" panose="02020603050405020304" pitchFamily="18" charset="0"/>
                        </a:rPr>
                        <a:t>  </a:t>
                      </a:r>
                      <a:r>
                        <a:rPr lang="en-GB" sz="1800" b="0" i="1">
                          <a:effectLst/>
                          <a:latin typeface="Calibri" panose="020F0502020204030204" pitchFamily="34" charset="0"/>
                        </a:rPr>
                        <a:t>U</a:t>
                      </a:r>
                      <a:r>
                        <a:rPr lang="en-GB" sz="1800" b="0" i="0">
                          <a:effectLst/>
                          <a:latin typeface="Calibri" panose="020F0502020204030204" pitchFamily="34" charset="0"/>
                        </a:rPr>
                        <a:t> </a:t>
                      </a:r>
                      <a:endParaRPr lang="en-GB" sz="1800" b="0" i="0">
                        <a:effectLst/>
                      </a:endParaRPr>
                    </a:p>
                  </a:txBody>
                  <a:tcPr>
                    <a:lnL w="9525" cap="flat" cmpd="sng" algn="ctr">
                      <a:solidFill>
                        <a:srgbClr val="A8F163"/>
                      </a:solidFill>
                      <a:prstDash val="solid"/>
                      <a:round/>
                      <a:headEnd type="none" w="med" len="med"/>
                      <a:tailEnd type="none" w="med" len="med"/>
                    </a:lnL>
                    <a:lnR w="9525" cap="flat" cmpd="sng" algn="ctr">
                      <a:solidFill>
                        <a:srgbClr val="A8F163"/>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A8F163"/>
                      </a:solidFill>
                      <a:prstDash val="solid"/>
                      <a:round/>
                      <a:headEnd type="none" w="med" len="med"/>
                      <a:tailEnd type="none" w="med" len="med"/>
                    </a:lnB>
                  </a:tcPr>
                </a:tc>
                <a:tc>
                  <a:txBody>
                    <a:bodyPr/>
                    <a:lstStyle/>
                    <a:p>
                      <a:pPr algn="l" rtl="0" fontAlgn="base"/>
                      <a:r>
                        <a:rPr lang="en-GB" sz="1800" b="0" i="0" dirty="0">
                          <a:effectLst/>
                          <a:latin typeface="Times New Roman" panose="02020603050405020304" pitchFamily="18" charset="0"/>
                        </a:rPr>
                        <a:t> </a:t>
                      </a:r>
                    </a:p>
                  </a:txBody>
                  <a:tcPr>
                    <a:lnL w="9525" cap="flat" cmpd="sng" algn="ctr">
                      <a:solidFill>
                        <a:srgbClr val="A8F163"/>
                      </a:solidFill>
                      <a:prstDash val="solid"/>
                      <a:round/>
                      <a:headEnd type="none" w="med" len="med"/>
                      <a:tailEnd type="none" w="med" len="med"/>
                    </a:lnL>
                    <a:lnR w="9525" cap="flat" cmpd="sng" algn="ctr">
                      <a:solidFill>
                        <a:srgbClr val="68FB63"/>
                      </a:solidFill>
                      <a:prstDash val="solid"/>
                      <a:round/>
                      <a:headEnd type="none" w="med" len="med"/>
                      <a:tailEnd type="none" w="med" len="med"/>
                    </a:lnR>
                    <a:lnT w="9525" cap="flat" cmpd="sng" algn="ctr">
                      <a:solidFill>
                        <a:srgbClr val="B0491E"/>
                      </a:solidFill>
                      <a:prstDash val="solid"/>
                      <a:round/>
                      <a:headEnd type="none" w="med" len="med"/>
                      <a:tailEnd type="none" w="med" len="med"/>
                    </a:lnT>
                    <a:lnB w="9525" cap="flat" cmpd="sng" algn="ctr">
                      <a:solidFill>
                        <a:srgbClr val="68FB63"/>
                      </a:solidFill>
                      <a:prstDash val="solid"/>
                      <a:round/>
                      <a:headEnd type="none" w="med" len="med"/>
                      <a:tailEnd type="none" w="med" len="med"/>
                    </a:lnB>
                    <a:solidFill>
                      <a:srgbClr val="92D050"/>
                    </a:solidFill>
                  </a:tcPr>
                </a:tc>
                <a:tc>
                  <a:txBody>
                    <a:bodyPr/>
                    <a:lstStyle/>
                    <a:p>
                      <a:pPr algn="l" rtl="0" fontAlgn="base"/>
                      <a:r>
                        <a:rPr lang="en-GB" sz="1800" b="0" i="0">
                          <a:effectLst/>
                          <a:latin typeface="Times New Roman" panose="02020603050405020304" pitchFamily="18" charset="0"/>
                        </a:rPr>
                        <a:t> </a:t>
                      </a:r>
                    </a:p>
                  </a:txBody>
                  <a:tcPr>
                    <a:lnL w="9525" cap="flat" cmpd="sng" algn="ctr">
                      <a:solidFill>
                        <a:srgbClr val="68FB63"/>
                      </a:solidFill>
                      <a:prstDash val="solid"/>
                      <a:round/>
                      <a:headEnd type="none" w="med" len="med"/>
                      <a:tailEnd type="none" w="med" len="med"/>
                    </a:lnL>
                    <a:lnR w="9525" cap="flat" cmpd="sng" algn="ctr">
                      <a:solidFill>
                        <a:srgbClr val="284864"/>
                      </a:solidFill>
                      <a:prstDash val="solid"/>
                      <a:round/>
                      <a:headEnd type="none" w="med" len="med"/>
                      <a:tailEnd type="none" w="med" len="med"/>
                    </a:lnR>
                    <a:lnT w="9525" cap="flat" cmpd="sng" algn="ctr">
                      <a:solidFill>
                        <a:srgbClr val="70511E"/>
                      </a:solidFill>
                      <a:prstDash val="solid"/>
                      <a:round/>
                      <a:headEnd type="none" w="med" len="med"/>
                      <a:tailEnd type="none" w="med" len="med"/>
                    </a:lnT>
                    <a:lnB w="9525" cap="flat" cmpd="sng" algn="ctr">
                      <a:solidFill>
                        <a:srgbClr val="284864"/>
                      </a:solidFill>
                      <a:prstDash val="solid"/>
                      <a:round/>
                      <a:headEnd type="none" w="med" len="med"/>
                      <a:tailEnd type="none" w="med" len="med"/>
                    </a:lnB>
                    <a:solidFill>
                      <a:srgbClr val="92D050"/>
                    </a:solidFill>
                  </a:tcPr>
                </a:tc>
                <a:tc>
                  <a:txBody>
                    <a:bodyPr/>
                    <a:lstStyle/>
                    <a:p>
                      <a:pPr algn="l" rtl="0" fontAlgn="base"/>
                      <a:r>
                        <a:rPr lang="en-GB" sz="1800" b="0" i="0">
                          <a:effectLst/>
                          <a:latin typeface="Times New Roman" panose="02020603050405020304" pitchFamily="18" charset="0"/>
                        </a:rPr>
                        <a:t> </a:t>
                      </a:r>
                    </a:p>
                  </a:txBody>
                  <a:tcPr>
                    <a:lnL w="9525" cap="flat" cmpd="sng" algn="ctr">
                      <a:solidFill>
                        <a:srgbClr val="284864"/>
                      </a:solidFill>
                      <a:prstDash val="solid"/>
                      <a:round/>
                      <a:headEnd type="none" w="med" len="med"/>
                      <a:tailEnd type="none" w="med" len="med"/>
                    </a:lnL>
                    <a:lnR w="9525" cap="flat" cmpd="sng" algn="ctr">
                      <a:solidFill>
                        <a:srgbClr val="684664"/>
                      </a:solidFill>
                      <a:prstDash val="solid"/>
                      <a:round/>
                      <a:headEnd type="none" w="med" len="med"/>
                      <a:tailEnd type="none" w="med" len="med"/>
                    </a:lnR>
                    <a:lnT w="9525" cap="flat" cmpd="sng" algn="ctr">
                      <a:solidFill>
                        <a:srgbClr val="70461E"/>
                      </a:solidFill>
                      <a:prstDash val="solid"/>
                      <a:round/>
                      <a:headEnd type="none" w="med" len="med"/>
                      <a:tailEnd type="none" w="med" len="med"/>
                    </a:lnT>
                    <a:lnB w="9525" cap="flat" cmpd="sng" algn="ctr">
                      <a:solidFill>
                        <a:srgbClr val="684664"/>
                      </a:solidFill>
                      <a:prstDash val="solid"/>
                      <a:round/>
                      <a:headEnd type="none" w="med" len="med"/>
                      <a:tailEnd type="none" w="med" len="med"/>
                    </a:lnB>
                    <a:solidFill>
                      <a:srgbClr val="FFC000"/>
                    </a:solidFill>
                  </a:tcPr>
                </a:tc>
                <a:tc>
                  <a:txBody>
                    <a:bodyPr/>
                    <a:lstStyle/>
                    <a:p>
                      <a:pPr algn="l" rtl="0" fontAlgn="base"/>
                      <a:r>
                        <a:rPr lang="en-GB" sz="1800" b="0" i="0">
                          <a:effectLst/>
                          <a:latin typeface="Times New Roman" panose="02020603050405020304" pitchFamily="18" charset="0"/>
                        </a:rPr>
                        <a:t> </a:t>
                      </a:r>
                    </a:p>
                  </a:txBody>
                  <a:tcPr>
                    <a:lnL w="9525" cap="flat" cmpd="sng" algn="ctr">
                      <a:solidFill>
                        <a:srgbClr val="684664"/>
                      </a:solidFill>
                      <a:prstDash val="solid"/>
                      <a:round/>
                      <a:headEnd type="none" w="med" len="med"/>
                      <a:tailEnd type="none" w="med" len="med"/>
                    </a:lnL>
                    <a:lnR w="9525" cap="flat" cmpd="sng" algn="ctr">
                      <a:solidFill>
                        <a:srgbClr val="484C64"/>
                      </a:solidFill>
                      <a:prstDash val="solid"/>
                      <a:round/>
                      <a:headEnd type="none" w="med" len="med"/>
                      <a:tailEnd type="none" w="med" len="med"/>
                    </a:lnR>
                    <a:lnT w="9525" cap="flat" cmpd="sng" algn="ctr">
                      <a:solidFill>
                        <a:srgbClr val="88E163"/>
                      </a:solidFill>
                      <a:prstDash val="solid"/>
                      <a:round/>
                      <a:headEnd type="none" w="med" len="med"/>
                      <a:tailEnd type="none" w="med" len="med"/>
                    </a:lnT>
                    <a:lnB w="9525" cap="flat" cmpd="sng" algn="ctr">
                      <a:solidFill>
                        <a:srgbClr val="484C64"/>
                      </a:solidFill>
                      <a:prstDash val="solid"/>
                      <a:round/>
                      <a:headEnd type="none" w="med" len="med"/>
                      <a:tailEnd type="none" w="med" len="med"/>
                    </a:lnB>
                    <a:solidFill>
                      <a:srgbClr val="FF0000"/>
                    </a:solidFill>
                  </a:tcPr>
                </a:tc>
                <a:extLst>
                  <a:ext uri="{0D108BD9-81ED-4DB2-BD59-A6C34878D82A}">
                    <a16:rowId xmlns:a16="http://schemas.microsoft.com/office/drawing/2014/main" val="4228704994"/>
                  </a:ext>
                </a:extLst>
              </a:tr>
              <a:tr h="527709">
                <a:tc>
                  <a:txBody>
                    <a:bodyPr/>
                    <a:lstStyle/>
                    <a:p>
                      <a:pPr algn="l" rtl="0" fontAlgn="base"/>
                      <a:r>
                        <a:rPr lang="en-GB" sz="1800" b="0" i="1">
                          <a:effectLst/>
                          <a:latin typeface="Calibri" panose="020F0502020204030204" pitchFamily="34" charset="0"/>
                        </a:rPr>
                        <a:t>Example: Project</a:t>
                      </a:r>
                      <a:r>
                        <a:rPr lang="en-GB" sz="1800" b="0" i="1">
                          <a:effectLst/>
                          <a:latin typeface="Times New Roman" panose="02020603050405020304" pitchFamily="18" charset="0"/>
                        </a:rPr>
                        <a:t>   </a:t>
                      </a:r>
                      <a:r>
                        <a:rPr lang="en-GB" sz="1800" b="0" i="1">
                          <a:effectLst/>
                          <a:latin typeface="Calibri" panose="020F0502020204030204" pitchFamily="34" charset="0"/>
                        </a:rPr>
                        <a:t>V</a:t>
                      </a:r>
                      <a:r>
                        <a:rPr lang="en-GB" sz="1800" b="0" i="0">
                          <a:effectLst/>
                          <a:latin typeface="Calibri" panose="020F0502020204030204" pitchFamily="34" charset="0"/>
                        </a:rPr>
                        <a:t> </a:t>
                      </a:r>
                      <a:endParaRPr lang="en-GB" sz="1800" b="0" i="0">
                        <a:effectLst/>
                      </a:endParaRPr>
                    </a:p>
                  </a:txBody>
                  <a:tcPr>
                    <a:lnL w="9525" cap="flat" cmpd="sng" algn="ctr">
                      <a:solidFill>
                        <a:srgbClr val="084964"/>
                      </a:solidFill>
                      <a:prstDash val="solid"/>
                      <a:round/>
                      <a:headEnd type="none" w="med" len="med"/>
                      <a:tailEnd type="none" w="med" len="med"/>
                    </a:lnL>
                    <a:lnR w="9525" cap="flat" cmpd="sng" algn="ctr">
                      <a:solidFill>
                        <a:srgbClr val="084964"/>
                      </a:solidFill>
                      <a:prstDash val="solid"/>
                      <a:round/>
                      <a:headEnd type="none" w="med" len="med"/>
                      <a:tailEnd type="none" w="med" len="med"/>
                    </a:lnR>
                    <a:lnT w="9525" cap="flat" cmpd="sng" algn="ctr">
                      <a:solidFill>
                        <a:srgbClr val="A8F163"/>
                      </a:solidFill>
                      <a:prstDash val="solid"/>
                      <a:round/>
                      <a:headEnd type="none" w="med" len="med"/>
                      <a:tailEnd type="none" w="med" len="med"/>
                    </a:lnT>
                    <a:lnB w="9525" cap="flat" cmpd="sng" algn="ctr">
                      <a:solidFill>
                        <a:srgbClr val="084964"/>
                      </a:solidFill>
                      <a:prstDash val="solid"/>
                      <a:round/>
                      <a:headEnd type="none" w="med" len="med"/>
                      <a:tailEnd type="none" w="med" len="med"/>
                    </a:lnB>
                  </a:tcPr>
                </a:tc>
                <a:tc>
                  <a:txBody>
                    <a:bodyPr/>
                    <a:lstStyle/>
                    <a:p>
                      <a:pPr algn="l" rtl="0" fontAlgn="base"/>
                      <a:r>
                        <a:rPr lang="en-GB" sz="1800" b="0" i="0">
                          <a:effectLst/>
                          <a:latin typeface="Calibri" panose="020F0502020204030204" pitchFamily="34" charset="0"/>
                        </a:rPr>
                        <a:t>N/A </a:t>
                      </a:r>
                      <a:endParaRPr lang="en-GB" sz="1800" b="0" i="0">
                        <a:effectLst/>
                      </a:endParaRPr>
                    </a:p>
                  </a:txBody>
                  <a:tcPr>
                    <a:lnL w="9525" cap="flat" cmpd="sng" algn="ctr">
                      <a:solidFill>
                        <a:srgbClr val="084964"/>
                      </a:solidFill>
                      <a:prstDash val="solid"/>
                      <a:round/>
                      <a:headEnd type="none" w="med" len="med"/>
                      <a:tailEnd type="none" w="med" len="med"/>
                    </a:lnL>
                    <a:lnR w="9525" cap="flat" cmpd="sng" algn="ctr">
                      <a:solidFill>
                        <a:srgbClr val="A84D64"/>
                      </a:solidFill>
                      <a:prstDash val="solid"/>
                      <a:round/>
                      <a:headEnd type="none" w="med" len="med"/>
                      <a:tailEnd type="none" w="med" len="med"/>
                    </a:lnR>
                    <a:lnT w="9525" cap="flat" cmpd="sng" algn="ctr">
                      <a:solidFill>
                        <a:srgbClr val="68FB63"/>
                      </a:solidFill>
                      <a:prstDash val="solid"/>
                      <a:round/>
                      <a:headEnd type="none" w="med" len="med"/>
                      <a:tailEnd type="none" w="med" len="med"/>
                    </a:lnT>
                    <a:lnB w="9525" cap="flat" cmpd="sng" algn="ctr">
                      <a:solidFill>
                        <a:srgbClr val="A84D64"/>
                      </a:solidFill>
                      <a:prstDash val="solid"/>
                      <a:round/>
                      <a:headEnd type="none" w="med" len="med"/>
                      <a:tailEnd type="none" w="med" len="med"/>
                    </a:lnB>
                  </a:tcPr>
                </a:tc>
                <a:tc>
                  <a:txBody>
                    <a:bodyPr/>
                    <a:lstStyle/>
                    <a:p>
                      <a:pPr algn="l" rtl="0" fontAlgn="base"/>
                      <a:r>
                        <a:rPr lang="en-GB" sz="1800" b="0" i="0">
                          <a:effectLst/>
                          <a:latin typeface="Times New Roman" panose="02020603050405020304" pitchFamily="18" charset="0"/>
                        </a:rPr>
                        <a:t> </a:t>
                      </a:r>
                    </a:p>
                  </a:txBody>
                  <a:tcPr>
                    <a:lnL w="9525" cap="flat" cmpd="sng" algn="ctr">
                      <a:solidFill>
                        <a:srgbClr val="A84D64"/>
                      </a:solidFill>
                      <a:prstDash val="solid"/>
                      <a:round/>
                      <a:headEnd type="none" w="med" len="med"/>
                      <a:tailEnd type="none" w="med" len="med"/>
                    </a:lnL>
                    <a:lnR w="9525" cap="flat" cmpd="sng" algn="ctr">
                      <a:solidFill>
                        <a:srgbClr val="C85964"/>
                      </a:solidFill>
                      <a:prstDash val="solid"/>
                      <a:round/>
                      <a:headEnd type="none" w="med" len="med"/>
                      <a:tailEnd type="none" w="med" len="med"/>
                    </a:lnR>
                    <a:lnT w="9525" cap="flat" cmpd="sng" algn="ctr">
                      <a:solidFill>
                        <a:srgbClr val="284864"/>
                      </a:solidFill>
                      <a:prstDash val="solid"/>
                      <a:round/>
                      <a:headEnd type="none" w="med" len="med"/>
                      <a:tailEnd type="none" w="med" len="med"/>
                    </a:lnT>
                    <a:lnB w="9525" cap="flat" cmpd="sng" algn="ctr">
                      <a:solidFill>
                        <a:srgbClr val="C85964"/>
                      </a:solidFill>
                      <a:prstDash val="solid"/>
                      <a:round/>
                      <a:headEnd type="none" w="med" len="med"/>
                      <a:tailEnd type="none" w="med" len="med"/>
                    </a:lnB>
                    <a:solidFill>
                      <a:srgbClr val="92D050"/>
                    </a:solidFill>
                  </a:tcPr>
                </a:tc>
                <a:tc>
                  <a:txBody>
                    <a:bodyPr/>
                    <a:lstStyle/>
                    <a:p>
                      <a:pPr algn="l" rtl="0" fontAlgn="base"/>
                      <a:r>
                        <a:rPr lang="en-GB" sz="1800" b="0" i="0">
                          <a:effectLst/>
                          <a:latin typeface="Times New Roman" panose="02020603050405020304" pitchFamily="18" charset="0"/>
                        </a:rPr>
                        <a:t> </a:t>
                      </a:r>
                    </a:p>
                  </a:txBody>
                  <a:tcPr>
                    <a:lnL w="9525" cap="flat" cmpd="sng" algn="ctr">
                      <a:solidFill>
                        <a:srgbClr val="C85964"/>
                      </a:solidFill>
                      <a:prstDash val="solid"/>
                      <a:round/>
                      <a:headEnd type="none" w="med" len="med"/>
                      <a:tailEnd type="none" w="med" len="med"/>
                    </a:lnL>
                    <a:lnR w="9525" cap="flat" cmpd="sng" algn="ctr">
                      <a:solidFill>
                        <a:srgbClr val="686164"/>
                      </a:solidFill>
                      <a:prstDash val="solid"/>
                      <a:round/>
                      <a:headEnd type="none" w="med" len="med"/>
                      <a:tailEnd type="none" w="med" len="med"/>
                    </a:lnR>
                    <a:lnT w="9525" cap="flat" cmpd="sng" algn="ctr">
                      <a:solidFill>
                        <a:srgbClr val="684664"/>
                      </a:solidFill>
                      <a:prstDash val="solid"/>
                      <a:round/>
                      <a:headEnd type="none" w="med" len="med"/>
                      <a:tailEnd type="none" w="med" len="med"/>
                    </a:lnT>
                    <a:lnB w="9525" cap="flat" cmpd="sng" algn="ctr">
                      <a:solidFill>
                        <a:srgbClr val="686164"/>
                      </a:solidFill>
                      <a:prstDash val="solid"/>
                      <a:round/>
                      <a:headEnd type="none" w="med" len="med"/>
                      <a:tailEnd type="none" w="med" len="med"/>
                    </a:lnB>
                    <a:solidFill>
                      <a:srgbClr val="FF0000"/>
                    </a:solidFill>
                  </a:tcPr>
                </a:tc>
                <a:tc>
                  <a:txBody>
                    <a:bodyPr/>
                    <a:lstStyle/>
                    <a:p>
                      <a:pPr algn="l" rtl="0" fontAlgn="base"/>
                      <a:r>
                        <a:rPr lang="en-GB" sz="1800" b="0" i="0">
                          <a:effectLst/>
                          <a:latin typeface="Times New Roman" panose="02020603050405020304" pitchFamily="18" charset="0"/>
                        </a:rPr>
                        <a:t> </a:t>
                      </a:r>
                    </a:p>
                  </a:txBody>
                  <a:tcPr>
                    <a:lnL w="9525" cap="flat" cmpd="sng" algn="ctr">
                      <a:solidFill>
                        <a:srgbClr val="686164"/>
                      </a:solidFill>
                      <a:prstDash val="solid"/>
                      <a:round/>
                      <a:headEnd type="none" w="med" len="med"/>
                      <a:tailEnd type="none" w="med" len="med"/>
                    </a:lnL>
                    <a:lnR w="9525" cap="flat" cmpd="sng" algn="ctr">
                      <a:solidFill>
                        <a:srgbClr val="688164"/>
                      </a:solidFill>
                      <a:prstDash val="solid"/>
                      <a:round/>
                      <a:headEnd type="none" w="med" len="med"/>
                      <a:tailEnd type="none" w="med" len="med"/>
                    </a:lnR>
                    <a:lnT w="9525" cap="flat" cmpd="sng" algn="ctr">
                      <a:solidFill>
                        <a:srgbClr val="484C64"/>
                      </a:solidFill>
                      <a:prstDash val="solid"/>
                      <a:round/>
                      <a:headEnd type="none" w="med" len="med"/>
                      <a:tailEnd type="none" w="med" len="med"/>
                    </a:lnT>
                    <a:lnB w="9525" cap="flat" cmpd="sng" algn="ctr">
                      <a:solidFill>
                        <a:srgbClr val="688164"/>
                      </a:solidFill>
                      <a:prstDash val="solid"/>
                      <a:round/>
                      <a:headEnd type="none" w="med" len="med"/>
                      <a:tailEnd type="none" w="med" len="med"/>
                    </a:lnB>
                    <a:solidFill>
                      <a:srgbClr val="92D050"/>
                    </a:solidFill>
                  </a:tcPr>
                </a:tc>
                <a:extLst>
                  <a:ext uri="{0D108BD9-81ED-4DB2-BD59-A6C34878D82A}">
                    <a16:rowId xmlns:a16="http://schemas.microsoft.com/office/drawing/2014/main" val="423347663"/>
                  </a:ext>
                </a:extLst>
              </a:tr>
              <a:tr h="527709">
                <a:tc>
                  <a:txBody>
                    <a:bodyPr/>
                    <a:lstStyle/>
                    <a:p>
                      <a:pPr algn="l" rtl="0" fontAlgn="base"/>
                      <a:r>
                        <a:rPr lang="en-GB" sz="1800" b="0" i="1">
                          <a:effectLst/>
                          <a:latin typeface="Calibri" panose="020F0502020204030204" pitchFamily="34" charset="0"/>
                        </a:rPr>
                        <a:t>Example: Project W</a:t>
                      </a:r>
                      <a:r>
                        <a:rPr lang="en-GB" sz="1800" b="0" i="0">
                          <a:effectLst/>
                          <a:latin typeface="Calibri" panose="020F0502020204030204" pitchFamily="34" charset="0"/>
                        </a:rPr>
                        <a:t> </a:t>
                      </a:r>
                      <a:endParaRPr lang="en-GB" sz="1800" b="0" i="0">
                        <a:effectLst/>
                      </a:endParaRPr>
                    </a:p>
                  </a:txBody>
                  <a:tcPr>
                    <a:lnL w="9525" cap="flat" cmpd="sng" algn="ctr">
                      <a:solidFill>
                        <a:srgbClr val="E88064"/>
                      </a:solidFill>
                      <a:prstDash val="solid"/>
                      <a:round/>
                      <a:headEnd type="none" w="med" len="med"/>
                      <a:tailEnd type="none" w="med" len="med"/>
                    </a:lnL>
                    <a:lnR w="9525" cap="flat" cmpd="sng" algn="ctr">
                      <a:solidFill>
                        <a:srgbClr val="E88064"/>
                      </a:solidFill>
                      <a:prstDash val="solid"/>
                      <a:round/>
                      <a:headEnd type="none" w="med" len="med"/>
                      <a:tailEnd type="none" w="med" len="med"/>
                    </a:lnR>
                    <a:lnT w="9525" cap="flat" cmpd="sng" algn="ctr">
                      <a:solidFill>
                        <a:srgbClr val="084964"/>
                      </a:solidFill>
                      <a:prstDash val="solid"/>
                      <a:round/>
                      <a:headEnd type="none" w="med" len="med"/>
                      <a:tailEnd type="none" w="med" len="med"/>
                    </a:lnT>
                    <a:lnB w="9525" cap="flat" cmpd="sng" algn="ctr">
                      <a:solidFill>
                        <a:srgbClr val="E88064"/>
                      </a:solidFill>
                      <a:prstDash val="solid"/>
                      <a:round/>
                      <a:headEnd type="none" w="med" len="med"/>
                      <a:tailEnd type="none" w="med" len="med"/>
                    </a:lnB>
                  </a:tcPr>
                </a:tc>
                <a:tc>
                  <a:txBody>
                    <a:bodyPr/>
                    <a:lstStyle/>
                    <a:p>
                      <a:pPr algn="l" rtl="0" fontAlgn="base"/>
                      <a:r>
                        <a:rPr lang="en-GB" sz="1800" b="0" i="0">
                          <a:effectLst/>
                          <a:latin typeface="Times New Roman" panose="02020603050405020304" pitchFamily="18" charset="0"/>
                        </a:rPr>
                        <a:t> </a:t>
                      </a:r>
                    </a:p>
                  </a:txBody>
                  <a:tcPr>
                    <a:lnL w="9525" cap="flat" cmpd="sng" algn="ctr">
                      <a:solidFill>
                        <a:srgbClr val="E88064"/>
                      </a:solidFill>
                      <a:prstDash val="solid"/>
                      <a:round/>
                      <a:headEnd type="none" w="med" len="med"/>
                      <a:tailEnd type="none" w="med" len="med"/>
                    </a:lnL>
                    <a:lnR w="9525" cap="flat" cmpd="sng" algn="ctr">
                      <a:solidFill>
                        <a:srgbClr val="088664"/>
                      </a:solidFill>
                      <a:prstDash val="solid"/>
                      <a:round/>
                      <a:headEnd type="none" w="med" len="med"/>
                      <a:tailEnd type="none" w="med" len="med"/>
                    </a:lnR>
                    <a:lnT w="9525" cap="flat" cmpd="sng" algn="ctr">
                      <a:solidFill>
                        <a:srgbClr val="A84D64"/>
                      </a:solidFill>
                      <a:prstDash val="solid"/>
                      <a:round/>
                      <a:headEnd type="none" w="med" len="med"/>
                      <a:tailEnd type="none" w="med" len="med"/>
                    </a:lnT>
                    <a:lnB w="9525" cap="flat" cmpd="sng" algn="ctr">
                      <a:solidFill>
                        <a:srgbClr val="088664"/>
                      </a:solidFill>
                      <a:prstDash val="solid"/>
                      <a:round/>
                      <a:headEnd type="none" w="med" len="med"/>
                      <a:tailEnd type="none" w="med" len="med"/>
                    </a:lnB>
                    <a:solidFill>
                      <a:srgbClr val="FF0000"/>
                    </a:solidFill>
                  </a:tcPr>
                </a:tc>
                <a:tc>
                  <a:txBody>
                    <a:bodyPr/>
                    <a:lstStyle/>
                    <a:p>
                      <a:pPr algn="l" rtl="0" fontAlgn="base"/>
                      <a:r>
                        <a:rPr lang="en-GB" sz="1800" b="0" i="0">
                          <a:effectLst/>
                          <a:latin typeface="Times New Roman" panose="02020603050405020304" pitchFamily="18" charset="0"/>
                        </a:rPr>
                        <a:t> </a:t>
                      </a:r>
                    </a:p>
                  </a:txBody>
                  <a:tcPr>
                    <a:lnL w="9525" cap="flat" cmpd="sng" algn="ctr">
                      <a:solidFill>
                        <a:srgbClr val="088664"/>
                      </a:solidFill>
                      <a:prstDash val="solid"/>
                      <a:round/>
                      <a:headEnd type="none" w="med" len="med"/>
                      <a:tailEnd type="none" w="med" len="med"/>
                    </a:lnL>
                    <a:lnR w="9525" cap="flat" cmpd="sng" algn="ctr">
                      <a:solidFill>
                        <a:srgbClr val="688B64"/>
                      </a:solidFill>
                      <a:prstDash val="solid"/>
                      <a:round/>
                      <a:headEnd type="none" w="med" len="med"/>
                      <a:tailEnd type="none" w="med" len="med"/>
                    </a:lnR>
                    <a:lnT w="9525" cap="flat" cmpd="sng" algn="ctr">
                      <a:solidFill>
                        <a:srgbClr val="C85964"/>
                      </a:solidFill>
                      <a:prstDash val="solid"/>
                      <a:round/>
                      <a:headEnd type="none" w="med" len="med"/>
                      <a:tailEnd type="none" w="med" len="med"/>
                    </a:lnT>
                    <a:lnB w="9525" cap="flat" cmpd="sng" algn="ctr">
                      <a:solidFill>
                        <a:srgbClr val="688B64"/>
                      </a:solidFill>
                      <a:prstDash val="solid"/>
                      <a:round/>
                      <a:headEnd type="none" w="med" len="med"/>
                      <a:tailEnd type="none" w="med" len="med"/>
                    </a:lnB>
                    <a:solidFill>
                      <a:srgbClr val="FFC000"/>
                    </a:solidFill>
                  </a:tcPr>
                </a:tc>
                <a:tc>
                  <a:txBody>
                    <a:bodyPr/>
                    <a:lstStyle/>
                    <a:p>
                      <a:pPr algn="l" rtl="0" fontAlgn="base"/>
                      <a:r>
                        <a:rPr lang="en-GB" sz="1800" b="0" i="0">
                          <a:effectLst/>
                          <a:latin typeface="Times New Roman" panose="02020603050405020304" pitchFamily="18" charset="0"/>
                        </a:rPr>
                        <a:t> </a:t>
                      </a:r>
                    </a:p>
                  </a:txBody>
                  <a:tcPr>
                    <a:lnL w="9525" cap="flat" cmpd="sng" algn="ctr">
                      <a:solidFill>
                        <a:srgbClr val="688B64"/>
                      </a:solidFill>
                      <a:prstDash val="solid"/>
                      <a:round/>
                      <a:headEnd type="none" w="med" len="med"/>
                      <a:tailEnd type="none" w="med" len="med"/>
                    </a:lnL>
                    <a:lnR w="9525" cap="flat" cmpd="sng" algn="ctr">
                      <a:solidFill>
                        <a:srgbClr val="C88864"/>
                      </a:solidFill>
                      <a:prstDash val="solid"/>
                      <a:round/>
                      <a:headEnd type="none" w="med" len="med"/>
                      <a:tailEnd type="none" w="med" len="med"/>
                    </a:lnR>
                    <a:lnT w="9525" cap="flat" cmpd="sng" algn="ctr">
                      <a:solidFill>
                        <a:srgbClr val="686164"/>
                      </a:solidFill>
                      <a:prstDash val="solid"/>
                      <a:round/>
                      <a:headEnd type="none" w="med" len="med"/>
                      <a:tailEnd type="none" w="med" len="med"/>
                    </a:lnT>
                    <a:lnB w="9525" cap="flat" cmpd="sng" algn="ctr">
                      <a:solidFill>
                        <a:srgbClr val="C88864"/>
                      </a:solidFill>
                      <a:prstDash val="solid"/>
                      <a:round/>
                      <a:headEnd type="none" w="med" len="med"/>
                      <a:tailEnd type="none" w="med" len="med"/>
                    </a:lnB>
                    <a:solidFill>
                      <a:srgbClr val="FF0000"/>
                    </a:solidFill>
                  </a:tcPr>
                </a:tc>
                <a:tc>
                  <a:txBody>
                    <a:bodyPr/>
                    <a:lstStyle/>
                    <a:p>
                      <a:pPr algn="l" rtl="0" fontAlgn="base"/>
                      <a:r>
                        <a:rPr lang="en-GB" sz="1800" b="0" i="0">
                          <a:effectLst/>
                          <a:latin typeface="Times New Roman" panose="02020603050405020304" pitchFamily="18" charset="0"/>
                        </a:rPr>
                        <a:t> </a:t>
                      </a:r>
                    </a:p>
                  </a:txBody>
                  <a:tcPr>
                    <a:lnL w="9525" cap="flat" cmpd="sng" algn="ctr">
                      <a:solidFill>
                        <a:srgbClr val="C88864"/>
                      </a:solidFill>
                      <a:prstDash val="solid"/>
                      <a:round/>
                      <a:headEnd type="none" w="med" len="med"/>
                      <a:tailEnd type="none" w="med" len="med"/>
                    </a:lnL>
                    <a:lnR w="9525" cap="flat" cmpd="sng" algn="ctr">
                      <a:solidFill>
                        <a:srgbClr val="288E64"/>
                      </a:solidFill>
                      <a:prstDash val="solid"/>
                      <a:round/>
                      <a:headEnd type="none" w="med" len="med"/>
                      <a:tailEnd type="none" w="med" len="med"/>
                    </a:lnR>
                    <a:lnT w="9525" cap="flat" cmpd="sng" algn="ctr">
                      <a:solidFill>
                        <a:srgbClr val="688164"/>
                      </a:solidFill>
                      <a:prstDash val="solid"/>
                      <a:round/>
                      <a:headEnd type="none" w="med" len="med"/>
                      <a:tailEnd type="none" w="med" len="med"/>
                    </a:lnT>
                    <a:lnB w="9525" cap="flat" cmpd="sng" algn="ctr">
                      <a:solidFill>
                        <a:srgbClr val="288E64"/>
                      </a:solidFill>
                      <a:prstDash val="solid"/>
                      <a:round/>
                      <a:headEnd type="none" w="med" len="med"/>
                      <a:tailEnd type="none" w="med" len="med"/>
                    </a:lnB>
                    <a:solidFill>
                      <a:srgbClr val="FFC000"/>
                    </a:solidFill>
                  </a:tcPr>
                </a:tc>
                <a:extLst>
                  <a:ext uri="{0D108BD9-81ED-4DB2-BD59-A6C34878D82A}">
                    <a16:rowId xmlns:a16="http://schemas.microsoft.com/office/drawing/2014/main" val="1813218459"/>
                  </a:ext>
                </a:extLst>
              </a:tr>
              <a:tr h="527709">
                <a:tc>
                  <a:txBody>
                    <a:bodyPr/>
                    <a:lstStyle/>
                    <a:p>
                      <a:pPr algn="l" rtl="0" fontAlgn="base"/>
                      <a:r>
                        <a:rPr lang="en-GB" sz="1800" b="0" i="1">
                          <a:effectLst/>
                          <a:latin typeface="Calibri" panose="020F0502020204030204" pitchFamily="34" charset="0"/>
                        </a:rPr>
                        <a:t>Example: Project  X</a:t>
                      </a:r>
                      <a:r>
                        <a:rPr lang="en-GB" sz="1800" b="0" i="0">
                          <a:effectLst/>
                          <a:latin typeface="Calibri" panose="020F0502020204030204" pitchFamily="34" charset="0"/>
                        </a:rPr>
                        <a:t> </a:t>
                      </a:r>
                      <a:endParaRPr lang="en-GB" sz="1800" b="0" i="0">
                        <a:effectLst/>
                      </a:endParaRPr>
                    </a:p>
                  </a:txBody>
                  <a:tcPr>
                    <a:lnL w="9525" cap="flat" cmpd="sng" algn="ctr">
                      <a:solidFill>
                        <a:srgbClr val="689064"/>
                      </a:solidFill>
                      <a:prstDash val="solid"/>
                      <a:round/>
                      <a:headEnd type="none" w="med" len="med"/>
                      <a:tailEnd type="none" w="med" len="med"/>
                    </a:lnL>
                    <a:lnR w="9525" cap="flat" cmpd="sng" algn="ctr">
                      <a:solidFill>
                        <a:srgbClr val="689064"/>
                      </a:solidFill>
                      <a:prstDash val="solid"/>
                      <a:round/>
                      <a:headEnd type="none" w="med" len="med"/>
                      <a:tailEnd type="none" w="med" len="med"/>
                    </a:lnR>
                    <a:lnT w="9525" cap="flat" cmpd="sng" algn="ctr">
                      <a:solidFill>
                        <a:srgbClr val="E88064"/>
                      </a:solidFill>
                      <a:prstDash val="solid"/>
                      <a:round/>
                      <a:headEnd type="none" w="med" len="med"/>
                      <a:tailEnd type="none" w="med" len="med"/>
                    </a:lnT>
                    <a:lnB w="9525" cap="flat" cmpd="sng" algn="ctr">
                      <a:solidFill>
                        <a:srgbClr val="689064"/>
                      </a:solidFill>
                      <a:prstDash val="solid"/>
                      <a:round/>
                      <a:headEnd type="none" w="med" len="med"/>
                      <a:tailEnd type="none" w="med" len="med"/>
                    </a:lnB>
                  </a:tcPr>
                </a:tc>
                <a:tc>
                  <a:txBody>
                    <a:bodyPr/>
                    <a:lstStyle/>
                    <a:p>
                      <a:pPr algn="l" rtl="0" fontAlgn="base"/>
                      <a:r>
                        <a:rPr lang="en-GB" sz="1800" b="0" i="0">
                          <a:effectLst/>
                          <a:latin typeface="Times New Roman" panose="02020603050405020304" pitchFamily="18" charset="0"/>
                        </a:rPr>
                        <a:t> </a:t>
                      </a:r>
                    </a:p>
                  </a:txBody>
                  <a:tcPr>
                    <a:lnL w="9525" cap="flat" cmpd="sng" algn="ctr">
                      <a:solidFill>
                        <a:srgbClr val="689064"/>
                      </a:solidFill>
                      <a:prstDash val="solid"/>
                      <a:round/>
                      <a:headEnd type="none" w="med" len="med"/>
                      <a:tailEnd type="none" w="med" len="med"/>
                    </a:lnL>
                    <a:lnR w="9525" cap="flat" cmpd="sng" algn="ctr">
                      <a:solidFill>
                        <a:srgbClr val="507342"/>
                      </a:solidFill>
                      <a:prstDash val="solid"/>
                      <a:round/>
                      <a:headEnd type="none" w="med" len="med"/>
                      <a:tailEnd type="none" w="med" len="med"/>
                    </a:lnR>
                    <a:lnT w="9525" cap="flat" cmpd="sng" algn="ctr">
                      <a:solidFill>
                        <a:srgbClr val="088664"/>
                      </a:solidFill>
                      <a:prstDash val="solid"/>
                      <a:round/>
                      <a:headEnd type="none" w="med" len="med"/>
                      <a:tailEnd type="none" w="med" len="med"/>
                    </a:lnT>
                    <a:lnB w="9525" cap="flat" cmpd="sng" algn="ctr">
                      <a:solidFill>
                        <a:srgbClr val="507342"/>
                      </a:solidFill>
                      <a:prstDash val="solid"/>
                      <a:round/>
                      <a:headEnd type="none" w="med" len="med"/>
                      <a:tailEnd type="none" w="med" len="med"/>
                    </a:lnB>
                    <a:solidFill>
                      <a:srgbClr val="FFC000"/>
                    </a:solidFill>
                  </a:tcPr>
                </a:tc>
                <a:tc>
                  <a:txBody>
                    <a:bodyPr/>
                    <a:lstStyle/>
                    <a:p>
                      <a:pPr algn="l" rtl="0" fontAlgn="base"/>
                      <a:r>
                        <a:rPr lang="en-GB" sz="1800" b="0" i="0">
                          <a:effectLst/>
                          <a:latin typeface="Times New Roman" panose="02020603050405020304" pitchFamily="18" charset="0"/>
                        </a:rPr>
                        <a:t> </a:t>
                      </a:r>
                    </a:p>
                  </a:txBody>
                  <a:tcPr>
                    <a:lnL w="9525" cap="flat" cmpd="sng" algn="ctr">
                      <a:solidFill>
                        <a:srgbClr val="507342"/>
                      </a:solidFill>
                      <a:prstDash val="solid"/>
                      <a:round/>
                      <a:headEnd type="none" w="med" len="med"/>
                      <a:tailEnd type="none" w="med" len="med"/>
                    </a:lnL>
                    <a:lnR w="9525" cap="flat" cmpd="sng" algn="ctr">
                      <a:solidFill>
                        <a:srgbClr val="507642"/>
                      </a:solidFill>
                      <a:prstDash val="solid"/>
                      <a:round/>
                      <a:headEnd type="none" w="med" len="med"/>
                      <a:tailEnd type="none" w="med" len="med"/>
                    </a:lnR>
                    <a:lnT w="9525" cap="flat" cmpd="sng" algn="ctr">
                      <a:solidFill>
                        <a:srgbClr val="688B64"/>
                      </a:solidFill>
                      <a:prstDash val="solid"/>
                      <a:round/>
                      <a:headEnd type="none" w="med" len="med"/>
                      <a:tailEnd type="none" w="med" len="med"/>
                    </a:lnT>
                    <a:lnB w="9525" cap="flat" cmpd="sng" algn="ctr">
                      <a:solidFill>
                        <a:srgbClr val="507642"/>
                      </a:solidFill>
                      <a:prstDash val="solid"/>
                      <a:round/>
                      <a:headEnd type="none" w="med" len="med"/>
                      <a:tailEnd type="none" w="med" len="med"/>
                    </a:lnB>
                    <a:solidFill>
                      <a:srgbClr val="FFC000"/>
                    </a:solidFill>
                  </a:tcPr>
                </a:tc>
                <a:tc>
                  <a:txBody>
                    <a:bodyPr/>
                    <a:lstStyle/>
                    <a:p>
                      <a:pPr algn="l" rtl="0" fontAlgn="base"/>
                      <a:r>
                        <a:rPr lang="en-GB" sz="1800" b="0" i="0">
                          <a:effectLst/>
                          <a:latin typeface="Times New Roman" panose="02020603050405020304" pitchFamily="18" charset="0"/>
                        </a:rPr>
                        <a:t> </a:t>
                      </a:r>
                    </a:p>
                  </a:txBody>
                  <a:tcPr>
                    <a:lnL w="9525" cap="flat" cmpd="sng" algn="ctr">
                      <a:solidFill>
                        <a:srgbClr val="507642"/>
                      </a:solidFill>
                      <a:prstDash val="solid"/>
                      <a:round/>
                      <a:headEnd type="none" w="med" len="med"/>
                      <a:tailEnd type="none" w="med" len="med"/>
                    </a:lnL>
                    <a:lnR w="9525" cap="flat" cmpd="sng" algn="ctr">
                      <a:solidFill>
                        <a:srgbClr val="B07642"/>
                      </a:solidFill>
                      <a:prstDash val="solid"/>
                      <a:round/>
                      <a:headEnd type="none" w="med" len="med"/>
                      <a:tailEnd type="none" w="med" len="med"/>
                    </a:lnR>
                    <a:lnT w="9525" cap="flat" cmpd="sng" algn="ctr">
                      <a:solidFill>
                        <a:srgbClr val="C88864"/>
                      </a:solidFill>
                      <a:prstDash val="solid"/>
                      <a:round/>
                      <a:headEnd type="none" w="med" len="med"/>
                      <a:tailEnd type="none" w="med" len="med"/>
                    </a:lnT>
                    <a:lnB w="9525" cap="flat" cmpd="sng" algn="ctr">
                      <a:solidFill>
                        <a:srgbClr val="B07642"/>
                      </a:solidFill>
                      <a:prstDash val="solid"/>
                      <a:round/>
                      <a:headEnd type="none" w="med" len="med"/>
                      <a:tailEnd type="none" w="med" len="med"/>
                    </a:lnB>
                    <a:solidFill>
                      <a:srgbClr val="FF0000"/>
                    </a:solidFill>
                  </a:tcPr>
                </a:tc>
                <a:tc>
                  <a:txBody>
                    <a:bodyPr/>
                    <a:lstStyle/>
                    <a:p>
                      <a:pPr algn="l" rtl="0" fontAlgn="base"/>
                      <a:r>
                        <a:rPr lang="en-GB" sz="1800" b="0" i="0">
                          <a:effectLst/>
                          <a:latin typeface="Calibri" panose="020F0502020204030204" pitchFamily="34" charset="0"/>
                        </a:rPr>
                        <a:t>N/A </a:t>
                      </a:r>
                      <a:endParaRPr lang="en-GB" sz="1800" b="0" i="0">
                        <a:effectLst/>
                      </a:endParaRPr>
                    </a:p>
                  </a:txBody>
                  <a:tcPr>
                    <a:lnL w="9525" cap="flat" cmpd="sng" algn="ctr">
                      <a:solidFill>
                        <a:srgbClr val="B07642"/>
                      </a:solidFill>
                      <a:prstDash val="solid"/>
                      <a:round/>
                      <a:headEnd type="none" w="med" len="med"/>
                      <a:tailEnd type="none" w="med" len="med"/>
                    </a:lnL>
                    <a:lnR w="9525" cap="flat" cmpd="sng" algn="ctr">
                      <a:solidFill>
                        <a:srgbClr val="103B42"/>
                      </a:solidFill>
                      <a:prstDash val="solid"/>
                      <a:round/>
                      <a:headEnd type="none" w="med" len="med"/>
                      <a:tailEnd type="none" w="med" len="med"/>
                    </a:lnR>
                    <a:lnT w="9525" cap="flat" cmpd="sng" algn="ctr">
                      <a:solidFill>
                        <a:srgbClr val="288E64"/>
                      </a:solidFill>
                      <a:prstDash val="solid"/>
                      <a:round/>
                      <a:headEnd type="none" w="med" len="med"/>
                      <a:tailEnd type="none" w="med" len="med"/>
                    </a:lnT>
                    <a:lnB w="9525" cap="flat" cmpd="sng" algn="ctr">
                      <a:solidFill>
                        <a:srgbClr val="103B42"/>
                      </a:solidFill>
                      <a:prstDash val="solid"/>
                      <a:round/>
                      <a:headEnd type="none" w="med" len="med"/>
                      <a:tailEnd type="none" w="med" len="med"/>
                    </a:lnB>
                    <a:solidFill>
                      <a:srgbClr val="FFFFFF"/>
                    </a:solidFill>
                  </a:tcPr>
                </a:tc>
                <a:extLst>
                  <a:ext uri="{0D108BD9-81ED-4DB2-BD59-A6C34878D82A}">
                    <a16:rowId xmlns:a16="http://schemas.microsoft.com/office/drawing/2014/main" val="3803712179"/>
                  </a:ext>
                </a:extLst>
              </a:tr>
              <a:tr h="527709">
                <a:tc>
                  <a:txBody>
                    <a:bodyPr/>
                    <a:lstStyle/>
                    <a:p>
                      <a:pPr algn="l" rtl="0" fontAlgn="base"/>
                      <a:r>
                        <a:rPr lang="en-GB" sz="1800" b="0" i="1">
                          <a:effectLst/>
                          <a:latin typeface="Calibri" panose="020F0502020204030204" pitchFamily="34" charset="0"/>
                        </a:rPr>
                        <a:t>Example: Project</a:t>
                      </a:r>
                      <a:r>
                        <a:rPr lang="en-GB" sz="1800" b="0" i="1">
                          <a:effectLst/>
                          <a:latin typeface="Times New Roman" panose="02020603050405020304" pitchFamily="18" charset="0"/>
                        </a:rPr>
                        <a:t> </a:t>
                      </a:r>
                      <a:r>
                        <a:rPr lang="en-GB" sz="1800" b="0" i="1">
                          <a:effectLst/>
                          <a:latin typeface="Calibri" panose="020F0502020204030204" pitchFamily="34" charset="0"/>
                        </a:rPr>
                        <a:t>  Y</a:t>
                      </a:r>
                      <a:r>
                        <a:rPr lang="en-GB" sz="1800" b="0" i="0">
                          <a:effectLst/>
                          <a:latin typeface="Calibri" panose="020F0502020204030204" pitchFamily="34" charset="0"/>
                        </a:rPr>
                        <a:t> </a:t>
                      </a:r>
                      <a:endParaRPr lang="en-GB" sz="1800" b="0" i="0">
                        <a:effectLst/>
                      </a:endParaRPr>
                    </a:p>
                  </a:txBody>
                  <a:tcPr>
                    <a:lnL w="9525" cap="flat" cmpd="sng" algn="ctr">
                      <a:solidFill>
                        <a:srgbClr val="303F42"/>
                      </a:solidFill>
                      <a:prstDash val="solid"/>
                      <a:round/>
                      <a:headEnd type="none" w="med" len="med"/>
                      <a:tailEnd type="none" w="med" len="med"/>
                    </a:lnL>
                    <a:lnR w="9525" cap="flat" cmpd="sng" algn="ctr">
                      <a:solidFill>
                        <a:srgbClr val="303F42"/>
                      </a:solidFill>
                      <a:prstDash val="solid"/>
                      <a:round/>
                      <a:headEnd type="none" w="med" len="med"/>
                      <a:tailEnd type="none" w="med" len="med"/>
                    </a:lnR>
                    <a:lnT w="9525" cap="flat" cmpd="sng" algn="ctr">
                      <a:solidFill>
                        <a:srgbClr val="689064"/>
                      </a:solidFill>
                      <a:prstDash val="solid"/>
                      <a:round/>
                      <a:headEnd type="none" w="med" len="med"/>
                      <a:tailEnd type="none" w="med" len="med"/>
                    </a:lnT>
                    <a:lnB w="9525" cap="flat" cmpd="sng" algn="ctr">
                      <a:solidFill>
                        <a:srgbClr val="303F42"/>
                      </a:solidFill>
                      <a:prstDash val="solid"/>
                      <a:round/>
                      <a:headEnd type="none" w="med" len="med"/>
                      <a:tailEnd type="none" w="med" len="med"/>
                    </a:lnB>
                  </a:tcPr>
                </a:tc>
                <a:tc>
                  <a:txBody>
                    <a:bodyPr/>
                    <a:lstStyle/>
                    <a:p>
                      <a:pPr algn="l" rtl="0" fontAlgn="base"/>
                      <a:r>
                        <a:rPr lang="en-GB" sz="1800" b="0" i="0">
                          <a:effectLst/>
                          <a:latin typeface="Times New Roman" panose="02020603050405020304" pitchFamily="18" charset="0"/>
                        </a:rPr>
                        <a:t> </a:t>
                      </a:r>
                    </a:p>
                  </a:txBody>
                  <a:tcPr>
                    <a:lnL w="9525" cap="flat" cmpd="sng" algn="ctr">
                      <a:solidFill>
                        <a:srgbClr val="303F42"/>
                      </a:solidFill>
                      <a:prstDash val="solid"/>
                      <a:round/>
                      <a:headEnd type="none" w="med" len="med"/>
                      <a:tailEnd type="none" w="med" len="med"/>
                    </a:lnL>
                    <a:lnR w="9525" cap="flat" cmpd="sng" algn="ctr">
                      <a:solidFill>
                        <a:srgbClr val="104142"/>
                      </a:solidFill>
                      <a:prstDash val="solid"/>
                      <a:round/>
                      <a:headEnd type="none" w="med" len="med"/>
                      <a:tailEnd type="none" w="med" len="med"/>
                    </a:lnR>
                    <a:lnT w="9525" cap="flat" cmpd="sng" algn="ctr">
                      <a:solidFill>
                        <a:srgbClr val="507342"/>
                      </a:solidFill>
                      <a:prstDash val="solid"/>
                      <a:round/>
                      <a:headEnd type="none" w="med" len="med"/>
                      <a:tailEnd type="none" w="med" len="med"/>
                    </a:lnT>
                    <a:lnB w="9525" cap="flat" cmpd="sng" algn="ctr">
                      <a:solidFill>
                        <a:srgbClr val="104142"/>
                      </a:solidFill>
                      <a:prstDash val="solid"/>
                      <a:round/>
                      <a:headEnd type="none" w="med" len="med"/>
                      <a:tailEnd type="none" w="med" len="med"/>
                    </a:lnB>
                    <a:solidFill>
                      <a:srgbClr val="92D050"/>
                    </a:solidFill>
                  </a:tcPr>
                </a:tc>
                <a:tc>
                  <a:txBody>
                    <a:bodyPr/>
                    <a:lstStyle/>
                    <a:p>
                      <a:pPr algn="l" rtl="0" fontAlgn="base"/>
                      <a:r>
                        <a:rPr lang="en-GB" sz="1800" b="0" i="0">
                          <a:effectLst/>
                          <a:latin typeface="Times New Roman" panose="02020603050405020304" pitchFamily="18" charset="0"/>
                        </a:rPr>
                        <a:t> </a:t>
                      </a:r>
                    </a:p>
                  </a:txBody>
                  <a:tcPr>
                    <a:lnL w="9525" cap="flat" cmpd="sng" algn="ctr">
                      <a:solidFill>
                        <a:srgbClr val="104142"/>
                      </a:solidFill>
                      <a:prstDash val="solid"/>
                      <a:round/>
                      <a:headEnd type="none" w="med" len="med"/>
                      <a:tailEnd type="none" w="med" len="med"/>
                    </a:lnL>
                    <a:lnR w="9525" cap="flat" cmpd="sng" algn="ctr">
                      <a:solidFill>
                        <a:srgbClr val="504342"/>
                      </a:solidFill>
                      <a:prstDash val="solid"/>
                      <a:round/>
                      <a:headEnd type="none" w="med" len="med"/>
                      <a:tailEnd type="none" w="med" len="med"/>
                    </a:lnR>
                    <a:lnT w="9525" cap="flat" cmpd="sng" algn="ctr">
                      <a:solidFill>
                        <a:srgbClr val="507642"/>
                      </a:solidFill>
                      <a:prstDash val="solid"/>
                      <a:round/>
                      <a:headEnd type="none" w="med" len="med"/>
                      <a:tailEnd type="none" w="med" len="med"/>
                    </a:lnT>
                    <a:lnB w="9525" cap="flat" cmpd="sng" algn="ctr">
                      <a:solidFill>
                        <a:srgbClr val="504342"/>
                      </a:solidFill>
                      <a:prstDash val="solid"/>
                      <a:round/>
                      <a:headEnd type="none" w="med" len="med"/>
                      <a:tailEnd type="none" w="med" len="med"/>
                    </a:lnB>
                    <a:solidFill>
                      <a:srgbClr val="92D050"/>
                    </a:solidFill>
                  </a:tcPr>
                </a:tc>
                <a:tc>
                  <a:txBody>
                    <a:bodyPr/>
                    <a:lstStyle/>
                    <a:p>
                      <a:pPr algn="l" rtl="0" fontAlgn="base"/>
                      <a:r>
                        <a:rPr lang="en-GB" sz="1800" b="0" i="0">
                          <a:effectLst/>
                          <a:latin typeface="Times New Roman" panose="02020603050405020304" pitchFamily="18" charset="0"/>
                        </a:rPr>
                        <a:t> </a:t>
                      </a:r>
                    </a:p>
                  </a:txBody>
                  <a:tcPr>
                    <a:lnL w="9525" cap="flat" cmpd="sng" algn="ctr">
                      <a:solidFill>
                        <a:srgbClr val="504342"/>
                      </a:solidFill>
                      <a:prstDash val="solid"/>
                      <a:round/>
                      <a:headEnd type="none" w="med" len="med"/>
                      <a:tailEnd type="none" w="med" len="med"/>
                    </a:lnL>
                    <a:lnR w="9525" cap="flat" cmpd="sng" algn="ctr">
                      <a:solidFill>
                        <a:srgbClr val="D05F42"/>
                      </a:solidFill>
                      <a:prstDash val="solid"/>
                      <a:round/>
                      <a:headEnd type="none" w="med" len="med"/>
                      <a:tailEnd type="none" w="med" len="med"/>
                    </a:lnR>
                    <a:lnT w="9525" cap="flat" cmpd="sng" algn="ctr">
                      <a:solidFill>
                        <a:srgbClr val="B07642"/>
                      </a:solidFill>
                      <a:prstDash val="solid"/>
                      <a:round/>
                      <a:headEnd type="none" w="med" len="med"/>
                      <a:tailEnd type="none" w="med" len="med"/>
                    </a:lnT>
                    <a:lnB w="9525" cap="flat" cmpd="sng" algn="ctr">
                      <a:solidFill>
                        <a:srgbClr val="D05F42"/>
                      </a:solidFill>
                      <a:prstDash val="solid"/>
                      <a:round/>
                      <a:headEnd type="none" w="med" len="med"/>
                      <a:tailEnd type="none" w="med" len="med"/>
                    </a:lnB>
                    <a:solidFill>
                      <a:srgbClr val="FF0000"/>
                    </a:solidFill>
                  </a:tcPr>
                </a:tc>
                <a:tc>
                  <a:txBody>
                    <a:bodyPr/>
                    <a:lstStyle/>
                    <a:p>
                      <a:pPr algn="l" rtl="0" fontAlgn="base"/>
                      <a:r>
                        <a:rPr lang="en-GB" sz="1800" b="0" i="0">
                          <a:effectLst/>
                          <a:latin typeface="Times New Roman" panose="02020603050405020304" pitchFamily="18" charset="0"/>
                        </a:rPr>
                        <a:t> </a:t>
                      </a:r>
                    </a:p>
                  </a:txBody>
                  <a:tcPr>
                    <a:lnL w="9525" cap="flat" cmpd="sng" algn="ctr">
                      <a:solidFill>
                        <a:srgbClr val="D05F42"/>
                      </a:solidFill>
                      <a:prstDash val="solid"/>
                      <a:round/>
                      <a:headEnd type="none" w="med" len="med"/>
                      <a:tailEnd type="none" w="med" len="med"/>
                    </a:lnL>
                    <a:lnR w="9525" cap="flat" cmpd="sng" algn="ctr">
                      <a:solidFill>
                        <a:srgbClr val="706742"/>
                      </a:solidFill>
                      <a:prstDash val="solid"/>
                      <a:round/>
                      <a:headEnd type="none" w="med" len="med"/>
                      <a:tailEnd type="none" w="med" len="med"/>
                    </a:lnR>
                    <a:lnT w="9525" cap="flat" cmpd="sng" algn="ctr">
                      <a:solidFill>
                        <a:srgbClr val="103B42"/>
                      </a:solidFill>
                      <a:prstDash val="solid"/>
                      <a:round/>
                      <a:headEnd type="none" w="med" len="med"/>
                      <a:tailEnd type="none" w="med" len="med"/>
                    </a:lnT>
                    <a:lnB w="9525" cap="flat" cmpd="sng" algn="ctr">
                      <a:solidFill>
                        <a:srgbClr val="706742"/>
                      </a:solidFill>
                      <a:prstDash val="solid"/>
                      <a:round/>
                      <a:headEnd type="none" w="med" len="med"/>
                      <a:tailEnd type="none" w="med" len="med"/>
                    </a:lnB>
                    <a:solidFill>
                      <a:srgbClr val="92D050"/>
                    </a:solidFill>
                  </a:tcPr>
                </a:tc>
                <a:extLst>
                  <a:ext uri="{0D108BD9-81ED-4DB2-BD59-A6C34878D82A}">
                    <a16:rowId xmlns:a16="http://schemas.microsoft.com/office/drawing/2014/main" val="86222432"/>
                  </a:ext>
                </a:extLst>
              </a:tr>
              <a:tr h="527709">
                <a:tc>
                  <a:txBody>
                    <a:bodyPr/>
                    <a:lstStyle/>
                    <a:p>
                      <a:pPr algn="l" rtl="0" fontAlgn="base"/>
                      <a:r>
                        <a:rPr lang="en-GB" sz="1800" b="0" i="1">
                          <a:effectLst/>
                          <a:latin typeface="Calibri" panose="020F0502020204030204" pitchFamily="34" charset="0"/>
                        </a:rPr>
                        <a:t>Example: Project</a:t>
                      </a:r>
                      <a:r>
                        <a:rPr lang="en-GB" sz="1800" b="0" i="1">
                          <a:effectLst/>
                          <a:latin typeface="Times New Roman" panose="02020603050405020304" pitchFamily="18" charset="0"/>
                        </a:rPr>
                        <a:t> </a:t>
                      </a:r>
                      <a:r>
                        <a:rPr lang="en-GB" sz="1800" b="0" i="1">
                          <a:effectLst/>
                          <a:latin typeface="Calibri" panose="020F0502020204030204" pitchFamily="34" charset="0"/>
                        </a:rPr>
                        <a:t>  Z</a:t>
                      </a:r>
                      <a:r>
                        <a:rPr lang="en-GB" sz="1800" b="0" i="0">
                          <a:effectLst/>
                          <a:latin typeface="Calibri" panose="020F0502020204030204" pitchFamily="34" charset="0"/>
                        </a:rPr>
                        <a:t> </a:t>
                      </a:r>
                      <a:endParaRPr lang="en-GB" sz="1800" b="0" i="0">
                        <a:effectLst/>
                      </a:endParaRPr>
                    </a:p>
                  </a:txBody>
                  <a:tcPr>
                    <a:lnL w="9525" cap="flat" cmpd="sng" algn="ctr">
                      <a:solidFill>
                        <a:srgbClr val="106C42"/>
                      </a:solidFill>
                      <a:prstDash val="solid"/>
                      <a:round/>
                      <a:headEnd type="none" w="med" len="med"/>
                      <a:tailEnd type="none" w="med" len="med"/>
                    </a:lnL>
                    <a:lnR w="9525" cap="flat" cmpd="sng" algn="ctr">
                      <a:solidFill>
                        <a:srgbClr val="106C42"/>
                      </a:solidFill>
                      <a:prstDash val="solid"/>
                      <a:round/>
                      <a:headEnd type="none" w="med" len="med"/>
                      <a:tailEnd type="none" w="med" len="med"/>
                    </a:lnR>
                    <a:lnT w="9525" cap="flat" cmpd="sng" algn="ctr">
                      <a:solidFill>
                        <a:srgbClr val="303F42"/>
                      </a:solidFill>
                      <a:prstDash val="solid"/>
                      <a:round/>
                      <a:headEnd type="none" w="med" len="med"/>
                      <a:tailEnd type="none" w="med" len="med"/>
                    </a:lnT>
                    <a:lnB w="9525" cap="flat" cmpd="sng" algn="ctr">
                      <a:solidFill>
                        <a:srgbClr val="106C42"/>
                      </a:solidFill>
                      <a:prstDash val="solid"/>
                      <a:round/>
                      <a:headEnd type="none" w="med" len="med"/>
                      <a:tailEnd type="none" w="med" len="med"/>
                    </a:lnB>
                  </a:tcPr>
                </a:tc>
                <a:tc>
                  <a:txBody>
                    <a:bodyPr/>
                    <a:lstStyle/>
                    <a:p>
                      <a:pPr algn="l" rtl="0" fontAlgn="base"/>
                      <a:r>
                        <a:rPr lang="en-GB" sz="1800" b="0" i="0">
                          <a:solidFill>
                            <a:srgbClr val="92D050"/>
                          </a:solidFill>
                          <a:effectLst/>
                          <a:latin typeface="Times New Roman" panose="02020603050405020304" pitchFamily="18" charset="0"/>
                        </a:rPr>
                        <a:t> </a:t>
                      </a:r>
                    </a:p>
                  </a:txBody>
                  <a:tcPr>
                    <a:lnL w="9525" cap="flat" cmpd="sng" algn="ctr">
                      <a:solidFill>
                        <a:srgbClr val="106C42"/>
                      </a:solidFill>
                      <a:prstDash val="solid"/>
                      <a:round/>
                      <a:headEnd type="none" w="med" len="med"/>
                      <a:tailEnd type="none" w="med" len="med"/>
                    </a:lnL>
                    <a:lnR w="9525" cap="flat" cmpd="sng" algn="ctr">
                      <a:solidFill>
                        <a:srgbClr val="106D42"/>
                      </a:solidFill>
                      <a:prstDash val="solid"/>
                      <a:round/>
                      <a:headEnd type="none" w="med" len="med"/>
                      <a:tailEnd type="none" w="med" len="med"/>
                    </a:lnR>
                    <a:lnT w="9525" cap="flat" cmpd="sng" algn="ctr">
                      <a:solidFill>
                        <a:srgbClr val="104142"/>
                      </a:solidFill>
                      <a:prstDash val="solid"/>
                      <a:round/>
                      <a:headEnd type="none" w="med" len="med"/>
                      <a:tailEnd type="none" w="med" len="med"/>
                    </a:lnT>
                    <a:lnB w="9525" cap="flat" cmpd="sng" algn="ctr">
                      <a:solidFill>
                        <a:srgbClr val="106D42"/>
                      </a:solidFill>
                      <a:prstDash val="solid"/>
                      <a:round/>
                      <a:headEnd type="none" w="med" len="med"/>
                      <a:tailEnd type="none" w="med" len="med"/>
                    </a:lnB>
                    <a:solidFill>
                      <a:srgbClr val="FFC000"/>
                    </a:solidFill>
                  </a:tcPr>
                </a:tc>
                <a:tc>
                  <a:txBody>
                    <a:bodyPr/>
                    <a:lstStyle/>
                    <a:p>
                      <a:pPr algn="l" rtl="0" fontAlgn="base"/>
                      <a:r>
                        <a:rPr lang="en-GB" sz="1800" b="0" i="0">
                          <a:effectLst/>
                          <a:latin typeface="Times New Roman" panose="02020603050405020304" pitchFamily="18" charset="0"/>
                        </a:rPr>
                        <a:t> </a:t>
                      </a:r>
                    </a:p>
                  </a:txBody>
                  <a:tcPr>
                    <a:lnL w="9525" cap="flat" cmpd="sng" algn="ctr">
                      <a:solidFill>
                        <a:srgbClr val="106D42"/>
                      </a:solidFill>
                      <a:prstDash val="solid"/>
                      <a:round/>
                      <a:headEnd type="none" w="med" len="med"/>
                      <a:tailEnd type="none" w="med" len="med"/>
                    </a:lnL>
                    <a:lnR w="9525" cap="flat" cmpd="sng" algn="ctr">
                      <a:solidFill>
                        <a:srgbClr val="386132"/>
                      </a:solidFill>
                      <a:prstDash val="solid"/>
                      <a:round/>
                      <a:headEnd type="none" w="med" len="med"/>
                      <a:tailEnd type="none" w="med" len="med"/>
                    </a:lnR>
                    <a:lnT w="9525" cap="flat" cmpd="sng" algn="ctr">
                      <a:solidFill>
                        <a:srgbClr val="504342"/>
                      </a:solidFill>
                      <a:prstDash val="solid"/>
                      <a:round/>
                      <a:headEnd type="none" w="med" len="med"/>
                      <a:tailEnd type="none" w="med" len="med"/>
                    </a:lnT>
                    <a:lnB w="9525" cap="flat" cmpd="sng" algn="ctr">
                      <a:solidFill>
                        <a:srgbClr val="386132"/>
                      </a:solidFill>
                      <a:prstDash val="solid"/>
                      <a:round/>
                      <a:headEnd type="none" w="med" len="med"/>
                      <a:tailEnd type="none" w="med" len="med"/>
                    </a:lnB>
                    <a:solidFill>
                      <a:srgbClr val="92D050"/>
                    </a:solidFill>
                  </a:tcPr>
                </a:tc>
                <a:tc>
                  <a:txBody>
                    <a:bodyPr/>
                    <a:lstStyle/>
                    <a:p>
                      <a:pPr algn="l" rtl="0" fontAlgn="base"/>
                      <a:r>
                        <a:rPr lang="en-GB" sz="1800" b="0" i="0">
                          <a:effectLst/>
                          <a:latin typeface="Times New Roman" panose="02020603050405020304" pitchFamily="18" charset="0"/>
                        </a:rPr>
                        <a:t> </a:t>
                      </a:r>
                    </a:p>
                  </a:txBody>
                  <a:tcPr>
                    <a:lnL w="9525" cap="flat" cmpd="sng" algn="ctr">
                      <a:solidFill>
                        <a:srgbClr val="386132"/>
                      </a:solidFill>
                      <a:prstDash val="solid"/>
                      <a:round/>
                      <a:headEnd type="none" w="med" len="med"/>
                      <a:tailEnd type="none" w="med" len="med"/>
                    </a:lnL>
                    <a:lnR w="9525" cap="flat" cmpd="sng" algn="ctr">
                      <a:solidFill>
                        <a:srgbClr val="D86632"/>
                      </a:solidFill>
                      <a:prstDash val="solid"/>
                      <a:round/>
                      <a:headEnd type="none" w="med" len="med"/>
                      <a:tailEnd type="none" w="med" len="med"/>
                    </a:lnR>
                    <a:lnT w="9525" cap="flat" cmpd="sng" algn="ctr">
                      <a:solidFill>
                        <a:srgbClr val="D05F42"/>
                      </a:solidFill>
                      <a:prstDash val="solid"/>
                      <a:round/>
                      <a:headEnd type="none" w="med" len="med"/>
                      <a:tailEnd type="none" w="med" len="med"/>
                    </a:lnT>
                    <a:lnB w="9525" cap="flat" cmpd="sng" algn="ctr">
                      <a:solidFill>
                        <a:srgbClr val="D86632"/>
                      </a:solidFill>
                      <a:prstDash val="solid"/>
                      <a:round/>
                      <a:headEnd type="none" w="med" len="med"/>
                      <a:tailEnd type="none" w="med" len="med"/>
                    </a:lnB>
                    <a:solidFill>
                      <a:srgbClr val="FF0000"/>
                    </a:solidFill>
                  </a:tcPr>
                </a:tc>
                <a:tc>
                  <a:txBody>
                    <a:bodyPr/>
                    <a:lstStyle/>
                    <a:p>
                      <a:pPr algn="l" rtl="0" fontAlgn="base"/>
                      <a:r>
                        <a:rPr lang="en-GB" sz="1800" b="0" i="0" dirty="0">
                          <a:effectLst/>
                          <a:latin typeface="Times New Roman" panose="02020603050405020304" pitchFamily="18" charset="0"/>
                        </a:rPr>
                        <a:t> </a:t>
                      </a:r>
                    </a:p>
                  </a:txBody>
                  <a:tcPr>
                    <a:lnL w="9525" cap="flat" cmpd="sng" algn="ctr">
                      <a:solidFill>
                        <a:srgbClr val="D86632"/>
                      </a:solidFill>
                      <a:prstDash val="solid"/>
                      <a:round/>
                      <a:headEnd type="none" w="med" len="med"/>
                      <a:tailEnd type="none" w="med" len="med"/>
                    </a:lnL>
                    <a:lnR w="9525" cap="flat" cmpd="sng" algn="ctr">
                      <a:solidFill>
                        <a:srgbClr val="D86732"/>
                      </a:solidFill>
                      <a:prstDash val="solid"/>
                      <a:round/>
                      <a:headEnd type="none" w="med" len="med"/>
                      <a:tailEnd type="none" w="med" len="med"/>
                    </a:lnR>
                    <a:lnT w="9525" cap="flat" cmpd="sng" algn="ctr">
                      <a:solidFill>
                        <a:srgbClr val="706742"/>
                      </a:solidFill>
                      <a:prstDash val="solid"/>
                      <a:round/>
                      <a:headEnd type="none" w="med" len="med"/>
                      <a:tailEnd type="none" w="med" len="med"/>
                    </a:lnT>
                    <a:lnB w="9525" cap="flat" cmpd="sng" algn="ctr">
                      <a:solidFill>
                        <a:srgbClr val="D86732"/>
                      </a:solidFill>
                      <a:prstDash val="solid"/>
                      <a:round/>
                      <a:headEnd type="none" w="med" len="med"/>
                      <a:tailEnd type="none" w="med" len="med"/>
                    </a:lnB>
                    <a:solidFill>
                      <a:srgbClr val="92D050"/>
                    </a:solidFill>
                  </a:tcPr>
                </a:tc>
                <a:extLst>
                  <a:ext uri="{0D108BD9-81ED-4DB2-BD59-A6C34878D82A}">
                    <a16:rowId xmlns:a16="http://schemas.microsoft.com/office/drawing/2014/main" val="1128424075"/>
                  </a:ext>
                </a:extLst>
              </a:tr>
            </a:tbl>
          </a:graphicData>
        </a:graphic>
      </p:graphicFrame>
      <p:sp>
        <p:nvSpPr>
          <p:cNvPr id="4" name="Date Placeholder 3">
            <a:extLst>
              <a:ext uri="{FF2B5EF4-FFF2-40B4-BE49-F238E27FC236}">
                <a16:creationId xmlns:a16="http://schemas.microsoft.com/office/drawing/2014/main" id="{D115956E-DCB0-4AAA-9712-0066C1FB881D}"/>
              </a:ext>
            </a:extLst>
          </p:cNvPr>
          <p:cNvSpPr>
            <a:spLocks noGrp="1"/>
          </p:cNvSpPr>
          <p:nvPr>
            <p:ph type="dt" sz="half" idx="10"/>
          </p:nvPr>
        </p:nvSpPr>
        <p:spPr/>
        <p:txBody>
          <a:bodyPr/>
          <a:lstStyle/>
          <a:p>
            <a:pPr>
              <a:defRPr/>
            </a:pPr>
            <a:fld id="{3586ABEE-8AC9-4F47-86BA-B6E3F43D9F60}" type="datetime4">
              <a:rPr lang="en-US" smtClean="0"/>
              <a:pPr>
                <a:defRPr/>
              </a:pPr>
              <a:t>September 10, 2020</a:t>
            </a:fld>
            <a:endParaRPr lang="en-US" dirty="0"/>
          </a:p>
        </p:txBody>
      </p:sp>
      <p:sp>
        <p:nvSpPr>
          <p:cNvPr id="5" name="Slide Number Placeholder 4">
            <a:extLst>
              <a:ext uri="{FF2B5EF4-FFF2-40B4-BE49-F238E27FC236}">
                <a16:creationId xmlns:a16="http://schemas.microsoft.com/office/drawing/2014/main" id="{BF63D09F-45AD-4F82-8D3B-6063285A1666}"/>
              </a:ext>
            </a:extLst>
          </p:cNvPr>
          <p:cNvSpPr>
            <a:spLocks noGrp="1"/>
          </p:cNvSpPr>
          <p:nvPr>
            <p:ph type="sldNum" sz="quarter" idx="11"/>
          </p:nvPr>
        </p:nvSpPr>
        <p:spPr/>
        <p:txBody>
          <a:bodyPr/>
          <a:lstStyle/>
          <a:p>
            <a:pPr>
              <a:defRPr/>
            </a:pPr>
            <a:fld id="{5568D7B8-E013-48AD-8461-B4DFAAB1460C}" type="slidenum">
              <a:rPr lang="en-US" smtClean="0"/>
              <a:pPr>
                <a:defRPr/>
              </a:pPr>
              <a:t>38</a:t>
            </a:fld>
            <a:endParaRPr lang="en-US" dirty="0"/>
          </a:p>
        </p:txBody>
      </p:sp>
      <p:sp>
        <p:nvSpPr>
          <p:cNvPr id="7" name="Rectangle 1">
            <a:extLst>
              <a:ext uri="{FF2B5EF4-FFF2-40B4-BE49-F238E27FC236}">
                <a16:creationId xmlns:a16="http://schemas.microsoft.com/office/drawing/2014/main" id="{8CC7B1A0-90AB-4B1C-9DC3-50F2E957522A}"/>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NZ" altLang="en-US" sz="1100" b="0" i="0" u="none" strike="noStrike" cap="none" normalizeH="0" baseline="0">
                <a:ln>
                  <a:noFill/>
                </a:ln>
                <a:solidFill>
                  <a:schemeClr val="tx1"/>
                </a:solidFill>
                <a:effectLst/>
                <a:latin typeface="Calibri" panose="020F0502020204030204" pitchFamily="34" charset="0"/>
                <a:cs typeface="Calibri" panose="020F0502020204030204" pitchFamily="34" charset="0"/>
              </a:rPr>
              <a:t>Example: </a:t>
            </a:r>
            <a:endParaRPr kumimoji="0" lang="en-NZ" altLang="en-US"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NZ"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645498950"/>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958FC-947E-4D40-85CE-DF276E0DDAA6}"/>
              </a:ext>
            </a:extLst>
          </p:cNvPr>
          <p:cNvSpPr>
            <a:spLocks noGrp="1"/>
          </p:cNvSpPr>
          <p:nvPr>
            <p:ph type="title"/>
          </p:nvPr>
        </p:nvSpPr>
        <p:spPr>
          <a:xfrm>
            <a:off x="525829" y="261486"/>
            <a:ext cx="8229600" cy="685800"/>
          </a:xfrm>
        </p:spPr>
        <p:txBody>
          <a:bodyPr/>
          <a:lstStyle/>
          <a:p>
            <a:pPr algn="ctr"/>
            <a:r>
              <a:rPr lang="en-US" dirty="0"/>
              <a:t>Action Plan</a:t>
            </a:r>
          </a:p>
        </p:txBody>
      </p:sp>
      <p:graphicFrame>
        <p:nvGraphicFramePr>
          <p:cNvPr id="6" name="Content Placeholder 5">
            <a:extLst>
              <a:ext uri="{FF2B5EF4-FFF2-40B4-BE49-F238E27FC236}">
                <a16:creationId xmlns:a16="http://schemas.microsoft.com/office/drawing/2014/main" id="{AB99511D-5ACF-4A2A-B2C9-0C0BAF4798DE}"/>
              </a:ext>
            </a:extLst>
          </p:cNvPr>
          <p:cNvGraphicFramePr>
            <a:graphicFrameLocks noGrp="1"/>
          </p:cNvGraphicFramePr>
          <p:nvPr>
            <p:ph idx="1"/>
            <p:extLst>
              <p:ext uri="{D42A27DB-BD31-4B8C-83A1-F6EECF244321}">
                <p14:modId xmlns:p14="http://schemas.microsoft.com/office/powerpoint/2010/main" val="3088295346"/>
              </p:ext>
            </p:extLst>
          </p:nvPr>
        </p:nvGraphicFramePr>
        <p:xfrm>
          <a:off x="525829" y="1380673"/>
          <a:ext cx="7894271" cy="4247783"/>
        </p:xfrm>
        <a:graphic>
          <a:graphicData uri="http://schemas.openxmlformats.org/drawingml/2006/table">
            <a:tbl>
              <a:tblPr/>
              <a:tblGrid>
                <a:gridCol w="2091004">
                  <a:extLst>
                    <a:ext uri="{9D8B030D-6E8A-4147-A177-3AD203B41FA5}">
                      <a16:colId xmlns:a16="http://schemas.microsoft.com/office/drawing/2014/main" val="1516759436"/>
                    </a:ext>
                  </a:extLst>
                </a:gridCol>
                <a:gridCol w="2069467">
                  <a:extLst>
                    <a:ext uri="{9D8B030D-6E8A-4147-A177-3AD203B41FA5}">
                      <a16:colId xmlns:a16="http://schemas.microsoft.com/office/drawing/2014/main" val="1749900658"/>
                    </a:ext>
                  </a:extLst>
                </a:gridCol>
                <a:gridCol w="1397000">
                  <a:extLst>
                    <a:ext uri="{9D8B030D-6E8A-4147-A177-3AD203B41FA5}">
                      <a16:colId xmlns:a16="http://schemas.microsoft.com/office/drawing/2014/main" val="823289385"/>
                    </a:ext>
                  </a:extLst>
                </a:gridCol>
                <a:gridCol w="901700">
                  <a:extLst>
                    <a:ext uri="{9D8B030D-6E8A-4147-A177-3AD203B41FA5}">
                      <a16:colId xmlns:a16="http://schemas.microsoft.com/office/drawing/2014/main" val="2106388696"/>
                    </a:ext>
                  </a:extLst>
                </a:gridCol>
                <a:gridCol w="1435100">
                  <a:extLst>
                    <a:ext uri="{9D8B030D-6E8A-4147-A177-3AD203B41FA5}">
                      <a16:colId xmlns:a16="http://schemas.microsoft.com/office/drawing/2014/main" val="3008973029"/>
                    </a:ext>
                  </a:extLst>
                </a:gridCol>
              </a:tblGrid>
              <a:tr h="589160">
                <a:tc>
                  <a:txBody>
                    <a:bodyPr/>
                    <a:lstStyle/>
                    <a:p>
                      <a:pPr algn="ctr" rtl="0" fontAlgn="base"/>
                      <a:r>
                        <a:rPr lang="fr-FR" sz="1800" b="1" i="0" dirty="0">
                          <a:solidFill>
                            <a:schemeClr val="bg1"/>
                          </a:solidFill>
                          <a:effectLst/>
                          <a:latin typeface="Calibri" panose="020F0502020204030204" pitchFamily="34" charset="0"/>
                        </a:rPr>
                        <a:t>Gap </a:t>
                      </a:r>
                      <a:r>
                        <a:rPr lang="fr-FR" sz="1800" b="1" i="0" dirty="0" err="1">
                          <a:solidFill>
                            <a:schemeClr val="bg1"/>
                          </a:solidFill>
                          <a:effectLst/>
                          <a:latin typeface="Calibri" panose="020F0502020204030204" pitchFamily="34" charset="0"/>
                        </a:rPr>
                        <a:t>Identified</a:t>
                      </a:r>
                      <a:r>
                        <a:rPr lang="fr-FR" sz="1800" b="0" i="0" dirty="0">
                          <a:solidFill>
                            <a:schemeClr val="bg1"/>
                          </a:solidFill>
                          <a:effectLst/>
                          <a:latin typeface="Calibri" panose="020F0502020204030204" pitchFamily="34" charset="0"/>
                        </a:rPr>
                        <a:t> </a:t>
                      </a:r>
                      <a:endParaRPr lang="fr-FR" sz="1800" b="0" i="0" dirty="0">
                        <a:solidFill>
                          <a:schemeClr val="bg1"/>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ase"/>
                      <a:r>
                        <a:rPr lang="fr-FR" sz="1800" b="1" i="0">
                          <a:solidFill>
                            <a:schemeClr val="bg1"/>
                          </a:solidFill>
                          <a:effectLst/>
                          <a:latin typeface="Calibri" panose="020F0502020204030204" pitchFamily="34" charset="0"/>
                        </a:rPr>
                        <a:t>Corrective actions</a:t>
                      </a:r>
                      <a:r>
                        <a:rPr lang="fr-FR" sz="1800" b="0" i="0">
                          <a:solidFill>
                            <a:schemeClr val="bg1"/>
                          </a:solidFill>
                          <a:effectLst/>
                          <a:latin typeface="Calibri" panose="020F0502020204030204" pitchFamily="34" charset="0"/>
                        </a:rPr>
                        <a:t> </a:t>
                      </a:r>
                      <a:endParaRPr lang="fr-FR" sz="1800" b="0" i="0">
                        <a:solidFill>
                          <a:schemeClr val="bg1"/>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ase"/>
                      <a:r>
                        <a:rPr lang="fr-FR" sz="1800" b="1" i="0">
                          <a:solidFill>
                            <a:schemeClr val="bg1"/>
                          </a:solidFill>
                          <a:effectLst/>
                          <a:latin typeface="Calibri" panose="020F0502020204030204" pitchFamily="34" charset="0"/>
                        </a:rPr>
                        <a:t>Resources needed</a:t>
                      </a:r>
                      <a:r>
                        <a:rPr lang="fr-FR" sz="1800" b="0" i="0">
                          <a:solidFill>
                            <a:schemeClr val="bg1"/>
                          </a:solidFill>
                          <a:effectLst/>
                          <a:latin typeface="Calibri" panose="020F0502020204030204" pitchFamily="34" charset="0"/>
                        </a:rPr>
                        <a:t> </a:t>
                      </a:r>
                      <a:endParaRPr lang="fr-FR" sz="1800" b="0" i="0">
                        <a:solidFill>
                          <a:schemeClr val="bg1"/>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ase"/>
                      <a:r>
                        <a:rPr lang="fr-FR" sz="1800" b="1" i="0">
                          <a:solidFill>
                            <a:schemeClr val="bg1"/>
                          </a:solidFill>
                          <a:effectLst/>
                          <a:latin typeface="Calibri" panose="020F0502020204030204" pitchFamily="34" charset="0"/>
                        </a:rPr>
                        <a:t>Lead</a:t>
                      </a:r>
                      <a:r>
                        <a:rPr lang="fr-FR" sz="1800" b="0" i="0">
                          <a:solidFill>
                            <a:schemeClr val="bg1"/>
                          </a:solidFill>
                          <a:effectLst/>
                          <a:latin typeface="Calibri" panose="020F0502020204030204" pitchFamily="34" charset="0"/>
                        </a:rPr>
                        <a:t> </a:t>
                      </a:r>
                      <a:endParaRPr lang="fr-FR" sz="1800" b="0" i="0">
                        <a:solidFill>
                          <a:schemeClr val="bg1"/>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ase"/>
                      <a:r>
                        <a:rPr lang="fr-FR" sz="1800" b="1" i="0" dirty="0">
                          <a:solidFill>
                            <a:schemeClr val="bg1"/>
                          </a:solidFill>
                          <a:effectLst/>
                          <a:latin typeface="Calibri" panose="020F0502020204030204" pitchFamily="34" charset="0"/>
                        </a:rPr>
                        <a:t>Timeline</a:t>
                      </a:r>
                      <a:r>
                        <a:rPr lang="fr-FR" sz="1800" b="0" i="0" dirty="0">
                          <a:solidFill>
                            <a:schemeClr val="bg1"/>
                          </a:solidFill>
                          <a:effectLst/>
                          <a:latin typeface="Calibri" panose="020F0502020204030204" pitchFamily="34" charset="0"/>
                        </a:rPr>
                        <a:t> </a:t>
                      </a:r>
                      <a:endParaRPr lang="fr-FR" sz="1800" b="0" i="0" dirty="0">
                        <a:solidFill>
                          <a:schemeClr val="bg1"/>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23945182"/>
                  </a:ext>
                </a:extLst>
              </a:tr>
              <a:tr h="820616">
                <a:tc>
                  <a:txBody>
                    <a:bodyPr/>
                    <a:lstStyle/>
                    <a:p>
                      <a:pPr algn="l" rtl="0" fontAlgn="base"/>
                      <a:r>
                        <a:rPr lang="en-US" sz="1800" b="0" i="0">
                          <a:solidFill>
                            <a:schemeClr val="bg1"/>
                          </a:solidFill>
                          <a:effectLst/>
                          <a:latin typeface="Calibri" panose="020F0502020204030204" pitchFamily="34" charset="0"/>
                        </a:rPr>
                        <a:t>Gaps at the assessment phase </a:t>
                      </a:r>
                      <a:endParaRPr lang="en-US" sz="1800" b="0" i="0">
                        <a:solidFill>
                          <a:schemeClr val="bg1"/>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base"/>
                      <a:r>
                        <a:rPr lang="en-GB" sz="1800" b="0" i="0">
                          <a:solidFill>
                            <a:schemeClr val="bg1"/>
                          </a:solidFill>
                          <a:effectLst/>
                          <a:latin typeface="Calibri" panose="020F0502020204030204" pitchFamily="34"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base"/>
                      <a:r>
                        <a:rPr lang="en-GB" sz="1800" b="0" i="0" dirty="0">
                          <a:solidFill>
                            <a:schemeClr val="bg1"/>
                          </a:solidFill>
                          <a:effectLst/>
                          <a:latin typeface="Calibri" panose="020F0502020204030204" pitchFamily="34"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base"/>
                      <a:r>
                        <a:rPr lang="en-GB" sz="1800" b="0" i="0">
                          <a:solidFill>
                            <a:schemeClr val="bg1"/>
                          </a:solidFill>
                          <a:effectLst/>
                          <a:latin typeface="Calibri" panose="020F0502020204030204" pitchFamily="34"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base"/>
                      <a:r>
                        <a:rPr lang="en-GB" sz="1800" b="0" i="0">
                          <a:solidFill>
                            <a:schemeClr val="bg1"/>
                          </a:solidFill>
                          <a:effectLst/>
                          <a:latin typeface="Calibri" panose="020F0502020204030204" pitchFamily="34"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66363168"/>
                  </a:ext>
                </a:extLst>
              </a:tr>
              <a:tr h="820616">
                <a:tc>
                  <a:txBody>
                    <a:bodyPr/>
                    <a:lstStyle/>
                    <a:p>
                      <a:pPr algn="l" rtl="0" fontAlgn="base"/>
                      <a:r>
                        <a:rPr lang="en-US" sz="1800" b="0" i="0" dirty="0">
                          <a:solidFill>
                            <a:schemeClr val="bg1"/>
                          </a:solidFill>
                          <a:effectLst/>
                          <a:latin typeface="Calibri" panose="020F0502020204030204" pitchFamily="34" charset="0"/>
                        </a:rPr>
                        <a:t>Gaps at the  design phase </a:t>
                      </a:r>
                      <a:endParaRPr lang="en-US" sz="1800" b="0" i="0" dirty="0">
                        <a:solidFill>
                          <a:schemeClr val="bg1"/>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base"/>
                      <a:r>
                        <a:rPr lang="en-GB" sz="1800" b="0" i="0">
                          <a:solidFill>
                            <a:schemeClr val="bg1"/>
                          </a:solidFill>
                          <a:effectLst/>
                          <a:latin typeface="Calibri" panose="020F0502020204030204" pitchFamily="34"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base"/>
                      <a:r>
                        <a:rPr lang="en-GB" sz="1800" b="0" i="0">
                          <a:solidFill>
                            <a:schemeClr val="bg1"/>
                          </a:solidFill>
                          <a:effectLst/>
                          <a:latin typeface="Calibri" panose="020F0502020204030204" pitchFamily="34"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base"/>
                      <a:r>
                        <a:rPr lang="en-GB" sz="1800" b="0" i="0">
                          <a:solidFill>
                            <a:schemeClr val="bg1"/>
                          </a:solidFill>
                          <a:effectLst/>
                          <a:latin typeface="Calibri" panose="020F0502020204030204" pitchFamily="34"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base"/>
                      <a:r>
                        <a:rPr lang="en-GB" sz="1800" b="0" i="0">
                          <a:solidFill>
                            <a:schemeClr val="bg1"/>
                          </a:solidFill>
                          <a:effectLst/>
                          <a:latin typeface="Calibri" panose="020F0502020204030204" pitchFamily="34"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53918284"/>
                  </a:ext>
                </a:extLst>
              </a:tr>
              <a:tr h="820616">
                <a:tc>
                  <a:txBody>
                    <a:bodyPr/>
                    <a:lstStyle/>
                    <a:p>
                      <a:pPr algn="l" rtl="0" fontAlgn="base"/>
                      <a:r>
                        <a:rPr lang="en-US" sz="1800" b="0" i="0">
                          <a:solidFill>
                            <a:schemeClr val="bg1"/>
                          </a:solidFill>
                          <a:effectLst/>
                          <a:latin typeface="Calibri" panose="020F0502020204030204" pitchFamily="34" charset="0"/>
                        </a:rPr>
                        <a:t>Gaps at the implementation phase </a:t>
                      </a:r>
                      <a:endParaRPr lang="en-US" sz="1800" b="0" i="0">
                        <a:solidFill>
                          <a:schemeClr val="bg1"/>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base"/>
                      <a:r>
                        <a:rPr lang="en-GB" sz="1800" b="0" i="0">
                          <a:solidFill>
                            <a:schemeClr val="bg1"/>
                          </a:solidFill>
                          <a:effectLst/>
                          <a:latin typeface="Calibri" panose="020F0502020204030204" pitchFamily="34"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base"/>
                      <a:r>
                        <a:rPr lang="en-GB" sz="1800" b="0" i="0">
                          <a:solidFill>
                            <a:schemeClr val="bg1"/>
                          </a:solidFill>
                          <a:effectLst/>
                          <a:latin typeface="Calibri" panose="020F0502020204030204" pitchFamily="34"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base"/>
                      <a:r>
                        <a:rPr lang="en-GB" sz="1800" b="0" i="0">
                          <a:solidFill>
                            <a:schemeClr val="bg1"/>
                          </a:solidFill>
                          <a:effectLst/>
                          <a:latin typeface="Calibri" panose="020F0502020204030204" pitchFamily="34"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base"/>
                      <a:r>
                        <a:rPr lang="en-GB" sz="1800" b="0" i="0">
                          <a:solidFill>
                            <a:schemeClr val="bg1"/>
                          </a:solidFill>
                          <a:effectLst/>
                          <a:latin typeface="Calibri" panose="020F0502020204030204" pitchFamily="34"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80122318"/>
                  </a:ext>
                </a:extLst>
              </a:tr>
              <a:tr h="1052071">
                <a:tc>
                  <a:txBody>
                    <a:bodyPr/>
                    <a:lstStyle/>
                    <a:p>
                      <a:pPr algn="l" rtl="0" fontAlgn="base"/>
                      <a:r>
                        <a:rPr lang="en-US" sz="1800" b="0" i="0" dirty="0">
                          <a:solidFill>
                            <a:schemeClr val="bg1"/>
                          </a:solidFill>
                          <a:effectLst/>
                          <a:latin typeface="Calibri" panose="020F0502020204030204" pitchFamily="34" charset="0"/>
                        </a:rPr>
                        <a:t>Gaps at the response monitoring phase </a:t>
                      </a:r>
                      <a:endParaRPr lang="en-US" sz="1800" b="0" i="0" dirty="0">
                        <a:solidFill>
                          <a:schemeClr val="bg1"/>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base"/>
                      <a:r>
                        <a:rPr lang="en-GB" sz="1800" b="0" i="0">
                          <a:solidFill>
                            <a:schemeClr val="bg1"/>
                          </a:solidFill>
                          <a:effectLst/>
                          <a:latin typeface="Calibri" panose="020F0502020204030204" pitchFamily="34"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base"/>
                      <a:r>
                        <a:rPr lang="en-GB" sz="1800" b="0" i="0">
                          <a:solidFill>
                            <a:schemeClr val="bg1"/>
                          </a:solidFill>
                          <a:effectLst/>
                          <a:latin typeface="Calibri" panose="020F0502020204030204" pitchFamily="34"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base"/>
                      <a:r>
                        <a:rPr lang="en-GB" sz="1800" b="0" i="0">
                          <a:solidFill>
                            <a:schemeClr val="bg1"/>
                          </a:solidFill>
                          <a:effectLst/>
                          <a:latin typeface="Calibri" panose="020F0502020204030204" pitchFamily="34"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base"/>
                      <a:r>
                        <a:rPr lang="en-GB" sz="1800" b="0" i="0" dirty="0">
                          <a:solidFill>
                            <a:schemeClr val="bg1"/>
                          </a:solidFill>
                          <a:effectLst/>
                          <a:latin typeface="Calibri" panose="020F0502020204030204" pitchFamily="34"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46076286"/>
                  </a:ext>
                </a:extLst>
              </a:tr>
            </a:tbl>
          </a:graphicData>
        </a:graphic>
      </p:graphicFrame>
      <p:sp>
        <p:nvSpPr>
          <p:cNvPr id="4" name="Date Placeholder 3">
            <a:extLst>
              <a:ext uri="{FF2B5EF4-FFF2-40B4-BE49-F238E27FC236}">
                <a16:creationId xmlns:a16="http://schemas.microsoft.com/office/drawing/2014/main" id="{E3433D82-394E-4DE7-8116-3E9250B6661E}"/>
              </a:ext>
            </a:extLst>
          </p:cNvPr>
          <p:cNvSpPr>
            <a:spLocks noGrp="1"/>
          </p:cNvSpPr>
          <p:nvPr>
            <p:ph type="dt" sz="half" idx="10"/>
          </p:nvPr>
        </p:nvSpPr>
        <p:spPr/>
        <p:txBody>
          <a:bodyPr/>
          <a:lstStyle/>
          <a:p>
            <a:pPr>
              <a:defRPr/>
            </a:pPr>
            <a:fld id="{3586ABEE-8AC9-4F47-86BA-B6E3F43D9F60}" type="datetime4">
              <a:rPr lang="en-US" smtClean="0"/>
              <a:pPr>
                <a:defRPr/>
              </a:pPr>
              <a:t>September 10, 2020</a:t>
            </a:fld>
            <a:endParaRPr lang="en-US" dirty="0"/>
          </a:p>
        </p:txBody>
      </p:sp>
      <p:sp>
        <p:nvSpPr>
          <p:cNvPr id="5" name="Slide Number Placeholder 4">
            <a:extLst>
              <a:ext uri="{FF2B5EF4-FFF2-40B4-BE49-F238E27FC236}">
                <a16:creationId xmlns:a16="http://schemas.microsoft.com/office/drawing/2014/main" id="{A79242B9-B646-4959-90B2-286275D48A3F}"/>
              </a:ext>
            </a:extLst>
          </p:cNvPr>
          <p:cNvSpPr>
            <a:spLocks noGrp="1"/>
          </p:cNvSpPr>
          <p:nvPr>
            <p:ph type="sldNum" sz="quarter" idx="11"/>
          </p:nvPr>
        </p:nvSpPr>
        <p:spPr/>
        <p:txBody>
          <a:bodyPr/>
          <a:lstStyle/>
          <a:p>
            <a:pPr>
              <a:defRPr/>
            </a:pPr>
            <a:fld id="{5568D7B8-E013-48AD-8461-B4DFAAB1460C}" type="slidenum">
              <a:rPr lang="en-US" smtClean="0"/>
              <a:pPr>
                <a:defRPr/>
              </a:pPr>
              <a:t>39</a:t>
            </a:fld>
            <a:endParaRPr lang="en-US" dirty="0"/>
          </a:p>
        </p:txBody>
      </p:sp>
    </p:spTree>
    <p:extLst>
      <p:ext uri="{BB962C8B-B14F-4D97-AF65-F5344CB8AC3E}">
        <p14:creationId xmlns:p14="http://schemas.microsoft.com/office/powerpoint/2010/main" val="1631738318"/>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2552E-A771-44D3-904C-450A52A20E92}"/>
              </a:ext>
            </a:extLst>
          </p:cNvPr>
          <p:cNvSpPr>
            <a:spLocks noGrp="1"/>
          </p:cNvSpPr>
          <p:nvPr>
            <p:ph type="title"/>
          </p:nvPr>
        </p:nvSpPr>
        <p:spPr>
          <a:xfrm>
            <a:off x="457200" y="114300"/>
            <a:ext cx="8229600" cy="685800"/>
          </a:xfrm>
        </p:spPr>
        <p:txBody>
          <a:bodyPr/>
          <a:lstStyle/>
          <a:p>
            <a:r>
              <a:rPr lang="en-US" dirty="0">
                <a:ea typeface="MS PGothic" pitchFamily="34" charset="-128"/>
              </a:rPr>
              <a:t>Translating the MCs into</a:t>
            </a:r>
            <a:r>
              <a:rPr lang="en-GB" dirty="0"/>
              <a:t> </a:t>
            </a:r>
            <a:r>
              <a:rPr lang="en-GB" dirty="0">
                <a:ea typeface="MS PGothic" pitchFamily="34" charset="-128"/>
              </a:rPr>
              <a:t>Reality and Making Them </a:t>
            </a:r>
            <a:br>
              <a:rPr lang="en-GB" dirty="0">
                <a:ea typeface="MS PGothic" pitchFamily="34" charset="-128"/>
              </a:rPr>
            </a:br>
            <a:r>
              <a:rPr lang="en-GB" dirty="0">
                <a:ea typeface="MS PGothic" pitchFamily="34" charset="-128"/>
              </a:rPr>
              <a:t>Standard Practice</a:t>
            </a:r>
            <a:endParaRPr lang="en-US" dirty="0"/>
          </a:p>
        </p:txBody>
      </p:sp>
      <p:sp>
        <p:nvSpPr>
          <p:cNvPr id="3" name="Content Placeholder 2">
            <a:extLst>
              <a:ext uri="{FF2B5EF4-FFF2-40B4-BE49-F238E27FC236}">
                <a16:creationId xmlns:a16="http://schemas.microsoft.com/office/drawing/2014/main" id="{65DDF23F-7465-4F6D-9233-8B277C3F353C}"/>
              </a:ext>
            </a:extLst>
          </p:cNvPr>
          <p:cNvSpPr>
            <a:spLocks noGrp="1"/>
          </p:cNvSpPr>
          <p:nvPr>
            <p:ph idx="1"/>
          </p:nvPr>
        </p:nvSpPr>
        <p:spPr/>
        <p:txBody>
          <a:bodyPr>
            <a:normAutofit/>
          </a:bodyPr>
          <a:lstStyle/>
          <a:p>
            <a:r>
              <a:rPr lang="en-US" sz="2250" dirty="0"/>
              <a:t>Utilize the minimum commitments for an on-going dialogue</a:t>
            </a:r>
          </a:p>
          <a:p>
            <a:endParaRPr lang="en-US" sz="2250" dirty="0"/>
          </a:p>
          <a:p>
            <a:r>
              <a:rPr lang="en-US" sz="2250" dirty="0"/>
              <a:t>Ensure compliance with the minimum commitments is monitored during field visits.</a:t>
            </a:r>
          </a:p>
          <a:p>
            <a:endParaRPr lang="en-GB" sz="2250" dirty="0"/>
          </a:p>
          <a:p>
            <a:r>
              <a:rPr lang="en-GB" sz="2250" dirty="0"/>
              <a:t>Use the traffic light system to identify gaps and refer to the Outputs to identify required actions for a genuine translation of into practice</a:t>
            </a:r>
          </a:p>
          <a:p>
            <a:endParaRPr lang="en-US" sz="2250" dirty="0"/>
          </a:p>
          <a:p>
            <a:r>
              <a:rPr lang="en-US" sz="2250" dirty="0"/>
              <a:t>Include minimum commitments in partnership contract agreements </a:t>
            </a:r>
          </a:p>
          <a:p>
            <a:endParaRPr lang="en-US" dirty="0"/>
          </a:p>
          <a:p>
            <a:endParaRPr lang="en-US" dirty="0"/>
          </a:p>
        </p:txBody>
      </p:sp>
    </p:spTree>
    <p:extLst>
      <p:ext uri="{BB962C8B-B14F-4D97-AF65-F5344CB8AC3E}">
        <p14:creationId xmlns:p14="http://schemas.microsoft.com/office/powerpoint/2010/main" val="1887238738"/>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3C691E3-BB22-4437-97FE-C143B2ABED89}"/>
              </a:ext>
            </a:extLst>
          </p:cNvPr>
          <p:cNvSpPr>
            <a:spLocks noGrp="1"/>
          </p:cNvSpPr>
          <p:nvPr>
            <p:ph type="title"/>
          </p:nvPr>
        </p:nvSpPr>
        <p:spPr>
          <a:xfrm>
            <a:off x="457200" y="241300"/>
            <a:ext cx="7759700" cy="685800"/>
          </a:xfrm>
        </p:spPr>
        <p:txBody>
          <a:bodyPr/>
          <a:lstStyle/>
          <a:p>
            <a:pPr algn="ctr"/>
            <a:r>
              <a:rPr lang="en-US" dirty="0"/>
              <a:t>Pilot Teams’ Feedback</a:t>
            </a:r>
          </a:p>
        </p:txBody>
      </p:sp>
      <p:sp>
        <p:nvSpPr>
          <p:cNvPr id="5" name="Content Placeholder 4">
            <a:extLst>
              <a:ext uri="{FF2B5EF4-FFF2-40B4-BE49-F238E27FC236}">
                <a16:creationId xmlns:a16="http://schemas.microsoft.com/office/drawing/2014/main" id="{BFA4E6FB-EC5E-43DA-84D5-1F740031BE63}"/>
              </a:ext>
            </a:extLst>
          </p:cNvPr>
          <p:cNvSpPr>
            <a:spLocks noGrp="1"/>
          </p:cNvSpPr>
          <p:nvPr>
            <p:ph idx="1"/>
          </p:nvPr>
        </p:nvSpPr>
        <p:spPr/>
        <p:txBody>
          <a:bodyPr>
            <a:normAutofit lnSpcReduction="10000"/>
          </a:bodyPr>
          <a:lstStyle/>
          <a:p>
            <a:r>
              <a:rPr lang="en-US" dirty="0"/>
              <a:t>Strengths: </a:t>
            </a:r>
          </a:p>
          <a:p>
            <a:pPr lvl="1">
              <a:buFont typeface="Courier New" panose="02070309020205020404" pitchFamily="49" charset="0"/>
              <a:buChar char="o"/>
            </a:pPr>
            <a:r>
              <a:rPr lang="en-US" dirty="0"/>
              <a:t>Easy to use</a:t>
            </a:r>
          </a:p>
          <a:p>
            <a:pPr lvl="1">
              <a:buFont typeface="Courier New" panose="02070309020205020404" pitchFamily="49" charset="0"/>
              <a:buChar char="o"/>
            </a:pPr>
            <a:r>
              <a:rPr lang="en-US" dirty="0"/>
              <a:t>Facilitates critical reflection on program activities</a:t>
            </a:r>
          </a:p>
          <a:p>
            <a:pPr lvl="1">
              <a:buFont typeface="Courier New" panose="02070309020205020404" pitchFamily="49" charset="0"/>
              <a:buChar char="o"/>
            </a:pPr>
            <a:r>
              <a:rPr lang="en-US" dirty="0"/>
              <a:t>Prompts thinking along specific points in the program cycle</a:t>
            </a:r>
          </a:p>
          <a:p>
            <a:pPr lvl="1">
              <a:buFont typeface="Courier New" panose="02070309020205020404" pitchFamily="49" charset="0"/>
              <a:buChar char="o"/>
            </a:pPr>
            <a:r>
              <a:rPr lang="en-US" dirty="0"/>
              <a:t>Encourages teams to consider the unique needs of specific groups</a:t>
            </a:r>
          </a:p>
          <a:p>
            <a:pPr indent="0"/>
            <a:endParaRPr lang="en-US" dirty="0"/>
          </a:p>
          <a:p>
            <a:r>
              <a:rPr lang="en-US" dirty="0"/>
              <a:t>Areas to strengthen: </a:t>
            </a:r>
          </a:p>
          <a:p>
            <a:pPr lvl="1">
              <a:buFont typeface="Courier New" panose="02070309020205020404" pitchFamily="49" charset="0"/>
              <a:buChar char="o"/>
            </a:pPr>
            <a:r>
              <a:rPr lang="en-US" dirty="0"/>
              <a:t>Clarity on technical terms</a:t>
            </a:r>
          </a:p>
          <a:p>
            <a:pPr lvl="1">
              <a:buFont typeface="Courier New" panose="02070309020205020404" pitchFamily="49" charset="0"/>
              <a:buChar char="o"/>
            </a:pPr>
            <a:r>
              <a:rPr lang="en-US" dirty="0"/>
              <a:t>Importance of emphasizing thinking beyond traditional definitions and norms around gender</a:t>
            </a:r>
          </a:p>
          <a:p>
            <a:pPr lvl="1">
              <a:buFont typeface="Courier New" panose="02070309020205020404" pitchFamily="49" charset="0"/>
              <a:buChar char="o"/>
            </a:pPr>
            <a:r>
              <a:rPr lang="en-US" dirty="0"/>
              <a:t>Balance between meetings MCs vs changing programming</a:t>
            </a:r>
          </a:p>
          <a:p>
            <a:pPr lvl="1">
              <a:buFont typeface="Courier New" panose="02070309020205020404" pitchFamily="49" charset="0"/>
              <a:buChar char="o"/>
            </a:pPr>
            <a:r>
              <a:rPr lang="en-US" dirty="0"/>
              <a:t>Action planning needed</a:t>
            </a:r>
          </a:p>
        </p:txBody>
      </p:sp>
    </p:spTree>
    <p:extLst>
      <p:ext uri="{BB962C8B-B14F-4D97-AF65-F5344CB8AC3E}">
        <p14:creationId xmlns:p14="http://schemas.microsoft.com/office/powerpoint/2010/main" val="1913331480"/>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B1458-2ED7-42DF-AC36-8A587DB8FFE7}"/>
              </a:ext>
            </a:extLst>
          </p:cNvPr>
          <p:cNvSpPr>
            <a:spLocks noGrp="1"/>
          </p:cNvSpPr>
          <p:nvPr>
            <p:ph type="ctrTitle"/>
          </p:nvPr>
        </p:nvSpPr>
        <p:spPr>
          <a:xfrm>
            <a:off x="587074" y="1879600"/>
            <a:ext cx="8074325" cy="1549400"/>
          </a:xfrm>
        </p:spPr>
        <p:txBody>
          <a:bodyPr/>
          <a:lstStyle/>
          <a:p>
            <a:pPr algn="ctr"/>
            <a:r>
              <a:rPr lang="en-US" dirty="0"/>
              <a:t>QUESTIONS? </a:t>
            </a:r>
          </a:p>
        </p:txBody>
      </p:sp>
    </p:spTree>
    <p:extLst>
      <p:ext uri="{BB962C8B-B14F-4D97-AF65-F5344CB8AC3E}">
        <p14:creationId xmlns:p14="http://schemas.microsoft.com/office/powerpoint/2010/main" val="1079610587"/>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2C46BFA-AFA2-4BEA-97E3-E0DF40B8F26F}"/>
              </a:ext>
            </a:extLst>
          </p:cNvPr>
          <p:cNvSpPr>
            <a:spLocks noGrp="1"/>
          </p:cNvSpPr>
          <p:nvPr>
            <p:ph type="ctrTitle"/>
          </p:nvPr>
        </p:nvSpPr>
        <p:spPr>
          <a:xfrm>
            <a:off x="587074" y="987552"/>
            <a:ext cx="7820325" cy="2530348"/>
          </a:xfrm>
        </p:spPr>
        <p:txBody>
          <a:bodyPr/>
          <a:lstStyle/>
          <a:p>
            <a:pPr algn="ctr"/>
            <a:r>
              <a:rPr lang="en-US" sz="4000" dirty="0"/>
              <a:t>Implementation of the</a:t>
            </a:r>
            <a:br>
              <a:rPr lang="en-US" sz="4000" dirty="0"/>
            </a:br>
            <a:br>
              <a:rPr lang="en-US" sz="4000" dirty="0"/>
            </a:br>
            <a:r>
              <a:rPr lang="en-US" sz="4000" dirty="0"/>
              <a:t> Minimum Commitments  </a:t>
            </a:r>
          </a:p>
        </p:txBody>
      </p:sp>
      <p:sp>
        <p:nvSpPr>
          <p:cNvPr id="7" name="Subtitle 6">
            <a:extLst>
              <a:ext uri="{FF2B5EF4-FFF2-40B4-BE49-F238E27FC236}">
                <a16:creationId xmlns:a16="http://schemas.microsoft.com/office/drawing/2014/main" id="{78E9184F-AEEA-4A16-82B1-4F31C1775DCB}"/>
              </a:ext>
            </a:extLst>
          </p:cNvPr>
          <p:cNvSpPr>
            <a:spLocks noGrp="1"/>
          </p:cNvSpPr>
          <p:nvPr>
            <p:ph type="subTitle" idx="1"/>
          </p:nvPr>
        </p:nvSpPr>
        <p:spPr>
          <a:xfrm>
            <a:off x="863600" y="5435600"/>
            <a:ext cx="7454900" cy="685800"/>
          </a:xfrm>
        </p:spPr>
        <p:txBody>
          <a:bodyPr/>
          <a:lstStyle/>
          <a:p>
            <a:r>
              <a:rPr lang="en-US" sz="3000" dirty="0">
                <a:solidFill>
                  <a:schemeClr val="bg1"/>
                </a:solidFill>
              </a:rPr>
              <a:t>Operational &amp; Programming Opportunities</a:t>
            </a:r>
          </a:p>
        </p:txBody>
      </p:sp>
    </p:spTree>
    <p:extLst>
      <p:ext uri="{BB962C8B-B14F-4D97-AF65-F5344CB8AC3E}">
        <p14:creationId xmlns:p14="http://schemas.microsoft.com/office/powerpoint/2010/main" val="1564337151"/>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DC7E0-7D62-4AE4-BFAD-DB3685B54399}"/>
              </a:ext>
            </a:extLst>
          </p:cNvPr>
          <p:cNvSpPr>
            <a:spLocks noGrp="1"/>
          </p:cNvSpPr>
          <p:nvPr>
            <p:ph type="title"/>
          </p:nvPr>
        </p:nvSpPr>
        <p:spPr>
          <a:xfrm>
            <a:off x="457200" y="190500"/>
            <a:ext cx="7759700" cy="685800"/>
          </a:xfrm>
        </p:spPr>
        <p:txBody>
          <a:bodyPr/>
          <a:lstStyle/>
          <a:p>
            <a:pPr algn="ctr"/>
            <a:r>
              <a:rPr lang="en-US" sz="2800" dirty="0"/>
              <a:t>MCs for Team Leads: it starts with dialogue</a:t>
            </a:r>
          </a:p>
        </p:txBody>
      </p:sp>
      <p:sp>
        <p:nvSpPr>
          <p:cNvPr id="3" name="Content Placeholder 2">
            <a:extLst>
              <a:ext uri="{FF2B5EF4-FFF2-40B4-BE49-F238E27FC236}">
                <a16:creationId xmlns:a16="http://schemas.microsoft.com/office/drawing/2014/main" id="{5DCA496F-A0AB-4CEB-988C-954765174704}"/>
              </a:ext>
            </a:extLst>
          </p:cNvPr>
          <p:cNvSpPr>
            <a:spLocks noGrp="1"/>
          </p:cNvSpPr>
          <p:nvPr>
            <p:ph idx="1"/>
          </p:nvPr>
        </p:nvSpPr>
        <p:spPr>
          <a:xfrm>
            <a:off x="457200" y="1371599"/>
            <a:ext cx="8229600" cy="4949825"/>
          </a:xfrm>
        </p:spPr>
        <p:txBody>
          <a:bodyPr/>
          <a:lstStyle/>
          <a:p>
            <a:r>
              <a:rPr lang="en-US" sz="2300" dirty="0"/>
              <a:t>The impact of the crisis sexual and reproductive health</a:t>
            </a:r>
          </a:p>
          <a:p>
            <a:r>
              <a:rPr lang="en-US" sz="2300" dirty="0"/>
              <a:t>Local gender and social norms and practices on sexuality, family planning and pregnancy </a:t>
            </a:r>
          </a:p>
          <a:p>
            <a:r>
              <a:rPr lang="en-US" sz="2300" dirty="0"/>
              <a:t>Decision making within the home on the use of contraceptive methods</a:t>
            </a:r>
          </a:p>
          <a:p>
            <a:r>
              <a:rPr lang="en-US" sz="2300" dirty="0"/>
              <a:t>Inclusive participation: giving voice to groups who might be frightened or unable to access our services, </a:t>
            </a:r>
          </a:p>
          <a:p>
            <a:r>
              <a:rPr lang="en-US" sz="2300" dirty="0"/>
              <a:t>Quality of services to meet dignity and privacy needs</a:t>
            </a:r>
          </a:p>
          <a:p>
            <a:r>
              <a:rPr lang="en-US" sz="2300" dirty="0"/>
              <a:t>What we do well and not so well: How do we address that?</a:t>
            </a:r>
          </a:p>
          <a:p>
            <a:pPr marL="0" indent="0">
              <a:buNone/>
            </a:pPr>
            <a:endParaRPr lang="en-US" sz="2300" dirty="0"/>
          </a:p>
          <a:p>
            <a:pPr marL="0" indent="0">
              <a:buNone/>
            </a:pPr>
            <a:r>
              <a:rPr lang="en-US" sz="2300" i="1" dirty="0">
                <a:solidFill>
                  <a:srgbClr val="00B050"/>
                </a:solidFill>
              </a:rPr>
              <a:t>Added bonus</a:t>
            </a:r>
            <a:r>
              <a:rPr lang="en-US" sz="2300" dirty="0"/>
              <a:t>: drives lessons learnt and best practices, rooted on the implementation of the minimum commitments.</a:t>
            </a:r>
          </a:p>
        </p:txBody>
      </p:sp>
      <p:sp>
        <p:nvSpPr>
          <p:cNvPr id="4" name="Date Placeholder 3">
            <a:extLst>
              <a:ext uri="{FF2B5EF4-FFF2-40B4-BE49-F238E27FC236}">
                <a16:creationId xmlns:a16="http://schemas.microsoft.com/office/drawing/2014/main" id="{88B01F82-3CD8-499C-B3A7-E6AEB7D3B5AC}"/>
              </a:ext>
            </a:extLst>
          </p:cNvPr>
          <p:cNvSpPr>
            <a:spLocks noGrp="1"/>
          </p:cNvSpPr>
          <p:nvPr>
            <p:ph type="dt" sz="half" idx="10"/>
          </p:nvPr>
        </p:nvSpPr>
        <p:spPr/>
        <p:txBody>
          <a:bodyPr/>
          <a:lstStyle/>
          <a:p>
            <a:pPr>
              <a:defRPr/>
            </a:pPr>
            <a:fld id="{3586ABEE-8AC9-4F47-86BA-B6E3F43D9F60}" type="datetime4">
              <a:rPr lang="en-US" smtClean="0"/>
              <a:pPr>
                <a:defRPr/>
              </a:pPr>
              <a:t>September 10, 2020</a:t>
            </a:fld>
            <a:endParaRPr lang="en-US" dirty="0"/>
          </a:p>
        </p:txBody>
      </p:sp>
      <p:sp>
        <p:nvSpPr>
          <p:cNvPr id="5" name="Slide Number Placeholder 4">
            <a:extLst>
              <a:ext uri="{FF2B5EF4-FFF2-40B4-BE49-F238E27FC236}">
                <a16:creationId xmlns:a16="http://schemas.microsoft.com/office/drawing/2014/main" id="{4D110A4F-A41F-4607-9225-7D38C04875D7}"/>
              </a:ext>
            </a:extLst>
          </p:cNvPr>
          <p:cNvSpPr>
            <a:spLocks noGrp="1"/>
          </p:cNvSpPr>
          <p:nvPr>
            <p:ph type="sldNum" sz="quarter" idx="11"/>
          </p:nvPr>
        </p:nvSpPr>
        <p:spPr/>
        <p:txBody>
          <a:bodyPr/>
          <a:lstStyle/>
          <a:p>
            <a:pPr>
              <a:defRPr/>
            </a:pPr>
            <a:fld id="{5568D7B8-E013-48AD-8461-B4DFAAB1460C}" type="slidenum">
              <a:rPr lang="en-US" smtClean="0"/>
              <a:pPr>
                <a:defRPr/>
              </a:pPr>
              <a:t>44</a:t>
            </a:fld>
            <a:endParaRPr lang="en-US" dirty="0"/>
          </a:p>
        </p:txBody>
      </p:sp>
    </p:spTree>
    <p:extLst>
      <p:ext uri="{BB962C8B-B14F-4D97-AF65-F5344CB8AC3E}">
        <p14:creationId xmlns:p14="http://schemas.microsoft.com/office/powerpoint/2010/main" val="1576143827"/>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F9A4A-DFF8-48F8-AD7B-A2F63777D2F0}"/>
              </a:ext>
            </a:extLst>
          </p:cNvPr>
          <p:cNvSpPr>
            <a:spLocks noGrp="1"/>
          </p:cNvSpPr>
          <p:nvPr>
            <p:ph type="title"/>
          </p:nvPr>
        </p:nvSpPr>
        <p:spPr>
          <a:xfrm>
            <a:off x="457200" y="252413"/>
            <a:ext cx="7785100" cy="685800"/>
          </a:xfrm>
        </p:spPr>
        <p:txBody>
          <a:bodyPr/>
          <a:lstStyle/>
          <a:p>
            <a:pPr algn="ctr"/>
            <a:r>
              <a:rPr lang="en-US" dirty="0"/>
              <a:t>MCs for Team Leads: make mainstreaming a reality</a:t>
            </a:r>
          </a:p>
        </p:txBody>
      </p:sp>
      <p:sp>
        <p:nvSpPr>
          <p:cNvPr id="3" name="Content Placeholder 2">
            <a:extLst>
              <a:ext uri="{FF2B5EF4-FFF2-40B4-BE49-F238E27FC236}">
                <a16:creationId xmlns:a16="http://schemas.microsoft.com/office/drawing/2014/main" id="{1B8BBFA6-4D29-4367-BD2F-287551291C14}"/>
              </a:ext>
            </a:extLst>
          </p:cNvPr>
          <p:cNvSpPr>
            <a:spLocks noGrp="1"/>
          </p:cNvSpPr>
          <p:nvPr>
            <p:ph idx="1"/>
          </p:nvPr>
        </p:nvSpPr>
        <p:spPr>
          <a:xfrm>
            <a:off x="457200" y="1901825"/>
            <a:ext cx="8229600" cy="4343400"/>
          </a:xfrm>
        </p:spPr>
        <p:txBody>
          <a:bodyPr/>
          <a:lstStyle/>
          <a:p>
            <a:r>
              <a:rPr lang="en-US" sz="2300" dirty="0"/>
              <a:t>Ensure that your </a:t>
            </a:r>
            <a:r>
              <a:rPr lang="en-US" sz="2300" b="1" dirty="0"/>
              <a:t>humanitarian strategy </a:t>
            </a:r>
            <a:r>
              <a:rPr lang="en-US" sz="2300" dirty="0"/>
              <a:t>includes criteria for designing adequate and inclusive SRHR in emergency programming and that </a:t>
            </a:r>
            <a:r>
              <a:rPr lang="en-US" sz="2300" b="1" dirty="0"/>
              <a:t>Country Office Emergency Response Team members </a:t>
            </a:r>
            <a:r>
              <a:rPr lang="en-US" sz="2300" dirty="0"/>
              <a:t>are aware of the Minimum Commitments.  </a:t>
            </a:r>
          </a:p>
          <a:p>
            <a:r>
              <a:rPr lang="en-US" sz="2300" dirty="0"/>
              <a:t>Include the Minimum Commitments in </a:t>
            </a:r>
            <a:r>
              <a:rPr lang="en-US" sz="2300" b="1" dirty="0"/>
              <a:t>Emergency Planning &amp; Preparedness workshops</a:t>
            </a:r>
            <a:r>
              <a:rPr lang="en-US" sz="2300" dirty="0"/>
              <a:t>, the Gender Action Plan and M&amp;E Frameworks.  </a:t>
            </a:r>
          </a:p>
          <a:p>
            <a:r>
              <a:rPr lang="en-US" sz="2300" dirty="0"/>
              <a:t>Ensure that your project proposals grade </a:t>
            </a:r>
            <a:r>
              <a:rPr lang="en-US" sz="2300" b="1" dirty="0"/>
              <a:t>two or above on the CARE’s Gender Marker</a:t>
            </a:r>
          </a:p>
        </p:txBody>
      </p:sp>
      <p:sp>
        <p:nvSpPr>
          <p:cNvPr id="4" name="Date Placeholder 3">
            <a:extLst>
              <a:ext uri="{FF2B5EF4-FFF2-40B4-BE49-F238E27FC236}">
                <a16:creationId xmlns:a16="http://schemas.microsoft.com/office/drawing/2014/main" id="{32E8379D-1CCD-49DA-BCB9-A02F78E3D7FF}"/>
              </a:ext>
            </a:extLst>
          </p:cNvPr>
          <p:cNvSpPr>
            <a:spLocks noGrp="1"/>
          </p:cNvSpPr>
          <p:nvPr>
            <p:ph type="dt" sz="half" idx="10"/>
          </p:nvPr>
        </p:nvSpPr>
        <p:spPr/>
        <p:txBody>
          <a:bodyPr/>
          <a:lstStyle/>
          <a:p>
            <a:pPr>
              <a:defRPr/>
            </a:pPr>
            <a:fld id="{3586ABEE-8AC9-4F47-86BA-B6E3F43D9F60}" type="datetime4">
              <a:rPr lang="en-US" smtClean="0"/>
              <a:pPr>
                <a:defRPr/>
              </a:pPr>
              <a:t>September 10, 2020</a:t>
            </a:fld>
            <a:endParaRPr lang="en-US" dirty="0"/>
          </a:p>
        </p:txBody>
      </p:sp>
      <p:sp>
        <p:nvSpPr>
          <p:cNvPr id="5" name="Slide Number Placeholder 4">
            <a:extLst>
              <a:ext uri="{FF2B5EF4-FFF2-40B4-BE49-F238E27FC236}">
                <a16:creationId xmlns:a16="http://schemas.microsoft.com/office/drawing/2014/main" id="{18EB231C-FC79-4721-86B2-BD45B57EEA2E}"/>
              </a:ext>
            </a:extLst>
          </p:cNvPr>
          <p:cNvSpPr>
            <a:spLocks noGrp="1"/>
          </p:cNvSpPr>
          <p:nvPr>
            <p:ph type="sldNum" sz="quarter" idx="11"/>
          </p:nvPr>
        </p:nvSpPr>
        <p:spPr/>
        <p:txBody>
          <a:bodyPr/>
          <a:lstStyle/>
          <a:p>
            <a:pPr>
              <a:defRPr/>
            </a:pPr>
            <a:fld id="{5568D7B8-E013-48AD-8461-B4DFAAB1460C}" type="slidenum">
              <a:rPr lang="en-US" smtClean="0"/>
              <a:pPr>
                <a:defRPr/>
              </a:pPr>
              <a:t>45</a:t>
            </a:fld>
            <a:endParaRPr lang="en-US" dirty="0"/>
          </a:p>
        </p:txBody>
      </p:sp>
      <p:sp>
        <p:nvSpPr>
          <p:cNvPr id="6" name="TextBox 5">
            <a:extLst>
              <a:ext uri="{FF2B5EF4-FFF2-40B4-BE49-F238E27FC236}">
                <a16:creationId xmlns:a16="http://schemas.microsoft.com/office/drawing/2014/main" id="{A3CF60F2-DA60-44F2-8539-3C6798C1651F}"/>
              </a:ext>
            </a:extLst>
          </p:cNvPr>
          <p:cNvSpPr txBox="1"/>
          <p:nvPr/>
        </p:nvSpPr>
        <p:spPr>
          <a:xfrm>
            <a:off x="822325" y="1259344"/>
            <a:ext cx="7115175" cy="430887"/>
          </a:xfrm>
          <a:prstGeom prst="rect">
            <a:avLst/>
          </a:prstGeom>
          <a:noFill/>
        </p:spPr>
        <p:txBody>
          <a:bodyPr wrap="square" rtlCol="0">
            <a:spAutoFit/>
          </a:bodyPr>
          <a:lstStyle/>
          <a:p>
            <a:pPr algn="ctr"/>
            <a:r>
              <a:rPr lang="en-US" sz="2200" b="1" dirty="0">
                <a:solidFill>
                  <a:srgbClr val="00B050"/>
                </a:solidFill>
              </a:rPr>
              <a:t>BEFORE PROGRAMMING BEGINS</a:t>
            </a:r>
          </a:p>
        </p:txBody>
      </p:sp>
    </p:spTree>
    <p:extLst>
      <p:ext uri="{BB962C8B-B14F-4D97-AF65-F5344CB8AC3E}">
        <p14:creationId xmlns:p14="http://schemas.microsoft.com/office/powerpoint/2010/main" val="4275531690"/>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F9A4A-DFF8-48F8-AD7B-A2F63777D2F0}"/>
              </a:ext>
            </a:extLst>
          </p:cNvPr>
          <p:cNvSpPr>
            <a:spLocks noGrp="1"/>
          </p:cNvSpPr>
          <p:nvPr>
            <p:ph type="title"/>
          </p:nvPr>
        </p:nvSpPr>
        <p:spPr>
          <a:xfrm>
            <a:off x="342900" y="190500"/>
            <a:ext cx="7962900" cy="685800"/>
          </a:xfrm>
        </p:spPr>
        <p:txBody>
          <a:bodyPr/>
          <a:lstStyle/>
          <a:p>
            <a:r>
              <a:rPr lang="en-US" dirty="0"/>
              <a:t>MCs for Team Leads: make mainstreaming a reality</a:t>
            </a:r>
            <a:endParaRPr lang="en-US" b="0" dirty="0"/>
          </a:p>
        </p:txBody>
      </p:sp>
      <p:sp>
        <p:nvSpPr>
          <p:cNvPr id="3" name="Content Placeholder 2">
            <a:extLst>
              <a:ext uri="{FF2B5EF4-FFF2-40B4-BE49-F238E27FC236}">
                <a16:creationId xmlns:a16="http://schemas.microsoft.com/office/drawing/2014/main" id="{1B8BBFA6-4D29-4367-BD2F-287551291C14}"/>
              </a:ext>
            </a:extLst>
          </p:cNvPr>
          <p:cNvSpPr>
            <a:spLocks noGrp="1"/>
          </p:cNvSpPr>
          <p:nvPr>
            <p:ph idx="1"/>
          </p:nvPr>
        </p:nvSpPr>
        <p:spPr>
          <a:xfrm>
            <a:off x="241300" y="1806575"/>
            <a:ext cx="8559800" cy="4699000"/>
          </a:xfrm>
        </p:spPr>
        <p:txBody>
          <a:bodyPr/>
          <a:lstStyle/>
          <a:p>
            <a:r>
              <a:rPr lang="en-US" sz="2300" dirty="0"/>
              <a:t>Provide adequate training so that operational staff and implementing partners understand what added value the minimum commitments bring to their interventions;</a:t>
            </a:r>
          </a:p>
          <a:p>
            <a:endParaRPr lang="en-US" sz="2300" dirty="0"/>
          </a:p>
          <a:p>
            <a:r>
              <a:rPr lang="en-US" sz="2300" dirty="0"/>
              <a:t>Use the Minimum Commitments to </a:t>
            </a:r>
            <a:r>
              <a:rPr lang="en-US" sz="2300" b="1" dirty="0"/>
              <a:t>inform partner selection</a:t>
            </a:r>
            <a:r>
              <a:rPr lang="en-US" sz="2300" dirty="0"/>
              <a:t> when deciding which local organizations to work with, when recruiting staff or when evaluating partners’ performance. </a:t>
            </a:r>
          </a:p>
          <a:p>
            <a:endParaRPr lang="en-US" sz="2300" dirty="0"/>
          </a:p>
          <a:p>
            <a:r>
              <a:rPr lang="en-US" sz="2300" dirty="0"/>
              <a:t>Include minimum commitments in </a:t>
            </a:r>
            <a:r>
              <a:rPr lang="en-US" sz="2300" b="1" dirty="0"/>
              <a:t>partnership contract agreements  </a:t>
            </a:r>
          </a:p>
          <a:p>
            <a:pPr marL="0" indent="0">
              <a:buNone/>
            </a:pPr>
            <a:endParaRPr lang="en-US" sz="2300" dirty="0"/>
          </a:p>
        </p:txBody>
      </p:sp>
      <p:sp>
        <p:nvSpPr>
          <p:cNvPr id="4" name="Date Placeholder 3">
            <a:extLst>
              <a:ext uri="{FF2B5EF4-FFF2-40B4-BE49-F238E27FC236}">
                <a16:creationId xmlns:a16="http://schemas.microsoft.com/office/drawing/2014/main" id="{32E8379D-1CCD-49DA-BCB9-A02F78E3D7FF}"/>
              </a:ext>
            </a:extLst>
          </p:cNvPr>
          <p:cNvSpPr>
            <a:spLocks noGrp="1"/>
          </p:cNvSpPr>
          <p:nvPr>
            <p:ph type="dt" sz="half" idx="10"/>
          </p:nvPr>
        </p:nvSpPr>
        <p:spPr/>
        <p:txBody>
          <a:bodyPr/>
          <a:lstStyle/>
          <a:p>
            <a:pPr>
              <a:defRPr/>
            </a:pPr>
            <a:fld id="{3586ABEE-8AC9-4F47-86BA-B6E3F43D9F60}" type="datetime4">
              <a:rPr lang="en-US" smtClean="0"/>
              <a:pPr>
                <a:defRPr/>
              </a:pPr>
              <a:t>September 10, 2020</a:t>
            </a:fld>
            <a:endParaRPr lang="en-US" dirty="0"/>
          </a:p>
        </p:txBody>
      </p:sp>
      <p:sp>
        <p:nvSpPr>
          <p:cNvPr id="5" name="Slide Number Placeholder 4">
            <a:extLst>
              <a:ext uri="{FF2B5EF4-FFF2-40B4-BE49-F238E27FC236}">
                <a16:creationId xmlns:a16="http://schemas.microsoft.com/office/drawing/2014/main" id="{18EB231C-FC79-4721-86B2-BD45B57EEA2E}"/>
              </a:ext>
            </a:extLst>
          </p:cNvPr>
          <p:cNvSpPr>
            <a:spLocks noGrp="1"/>
          </p:cNvSpPr>
          <p:nvPr>
            <p:ph type="sldNum" sz="quarter" idx="11"/>
          </p:nvPr>
        </p:nvSpPr>
        <p:spPr/>
        <p:txBody>
          <a:bodyPr/>
          <a:lstStyle/>
          <a:p>
            <a:pPr>
              <a:defRPr/>
            </a:pPr>
            <a:fld id="{5568D7B8-E013-48AD-8461-B4DFAAB1460C}" type="slidenum">
              <a:rPr lang="en-US" smtClean="0"/>
              <a:pPr>
                <a:defRPr/>
              </a:pPr>
              <a:t>46</a:t>
            </a:fld>
            <a:endParaRPr lang="en-US" dirty="0"/>
          </a:p>
        </p:txBody>
      </p:sp>
      <p:sp>
        <p:nvSpPr>
          <p:cNvPr id="6" name="TextBox 5">
            <a:extLst>
              <a:ext uri="{FF2B5EF4-FFF2-40B4-BE49-F238E27FC236}">
                <a16:creationId xmlns:a16="http://schemas.microsoft.com/office/drawing/2014/main" id="{AC249316-2D2B-4D41-80C3-922CDAF4CA17}"/>
              </a:ext>
            </a:extLst>
          </p:cNvPr>
          <p:cNvSpPr txBox="1"/>
          <p:nvPr/>
        </p:nvSpPr>
        <p:spPr>
          <a:xfrm>
            <a:off x="1390650" y="1285200"/>
            <a:ext cx="6362700" cy="430887"/>
          </a:xfrm>
          <a:prstGeom prst="rect">
            <a:avLst/>
          </a:prstGeom>
          <a:noFill/>
        </p:spPr>
        <p:txBody>
          <a:bodyPr wrap="square" rtlCol="0">
            <a:spAutoFit/>
          </a:bodyPr>
          <a:lstStyle/>
          <a:p>
            <a:pPr algn="ctr"/>
            <a:r>
              <a:rPr lang="en-US" sz="2200" b="1" dirty="0">
                <a:solidFill>
                  <a:srgbClr val="00B050"/>
                </a:solidFill>
              </a:rPr>
              <a:t>DURING PROGRAMMING</a:t>
            </a:r>
          </a:p>
        </p:txBody>
      </p:sp>
    </p:spTree>
    <p:extLst>
      <p:ext uri="{BB962C8B-B14F-4D97-AF65-F5344CB8AC3E}">
        <p14:creationId xmlns:p14="http://schemas.microsoft.com/office/powerpoint/2010/main" val="2832867034"/>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040B5BC-C477-497D-B06C-75C8E51FC746}"/>
              </a:ext>
            </a:extLst>
          </p:cNvPr>
          <p:cNvSpPr>
            <a:spLocks noGrp="1"/>
          </p:cNvSpPr>
          <p:nvPr>
            <p:ph idx="1"/>
          </p:nvPr>
        </p:nvSpPr>
        <p:spPr>
          <a:xfrm>
            <a:off x="457200" y="1797050"/>
            <a:ext cx="8229600" cy="4343400"/>
          </a:xfrm>
        </p:spPr>
        <p:txBody>
          <a:bodyPr/>
          <a:lstStyle/>
          <a:p>
            <a:r>
              <a:rPr lang="en-US" sz="2300" dirty="0"/>
              <a:t>Use the </a:t>
            </a:r>
            <a:r>
              <a:rPr lang="en-US" sz="2300" b="1" dirty="0"/>
              <a:t>traffic light system and self-assessment throughout programming</a:t>
            </a:r>
            <a:r>
              <a:rPr lang="en-US" sz="2300" dirty="0"/>
              <a:t> to identify the required actions for a course corrections</a:t>
            </a:r>
          </a:p>
          <a:p>
            <a:r>
              <a:rPr lang="en-US" sz="2300" dirty="0"/>
              <a:t>Once you have an Action Plan, ensure </a:t>
            </a:r>
            <a:r>
              <a:rPr lang="en-US" sz="2300" b="1" dirty="0"/>
              <a:t>resources are available that can enhance the quality of the SRHR response </a:t>
            </a:r>
          </a:p>
          <a:p>
            <a:pPr lvl="1"/>
            <a:r>
              <a:rPr lang="en-US" sz="1900" b="1" dirty="0"/>
              <a:t>Tools: </a:t>
            </a:r>
            <a:r>
              <a:rPr lang="en-US" sz="1900" dirty="0"/>
              <a:t>IASC gender handbook, CARE Rapid Gender Analysis Toolkit, Inter-Agency Field Manual for SRH in crisis-settings, SRHR in Emergencies participatory tools</a:t>
            </a:r>
            <a:endParaRPr lang="en-US" dirty="0"/>
          </a:p>
          <a:p>
            <a:r>
              <a:rPr lang="en-US" dirty="0"/>
              <a:t>Make the IASC Gender Online Course </a:t>
            </a:r>
            <a:r>
              <a:rPr lang="en-US" b="1" dirty="0"/>
              <a:t>“</a:t>
            </a:r>
            <a:r>
              <a:rPr lang="en-US" b="1" i="1" dirty="0"/>
              <a:t>Different Needs, Equal Opportunities</a:t>
            </a:r>
            <a:r>
              <a:rPr lang="en-US" b="1" dirty="0"/>
              <a:t>” </a:t>
            </a:r>
            <a:r>
              <a:rPr lang="en-US" dirty="0"/>
              <a:t>mandatory (at least Introduction + health section of the course) </a:t>
            </a:r>
          </a:p>
          <a:p>
            <a:pPr marL="0" indent="0">
              <a:buNone/>
            </a:pPr>
            <a:endParaRPr lang="en-US" dirty="0"/>
          </a:p>
        </p:txBody>
      </p:sp>
      <p:sp>
        <p:nvSpPr>
          <p:cNvPr id="4" name="Date Placeholder 3">
            <a:extLst>
              <a:ext uri="{FF2B5EF4-FFF2-40B4-BE49-F238E27FC236}">
                <a16:creationId xmlns:a16="http://schemas.microsoft.com/office/drawing/2014/main" id="{8364EA0A-4FCE-48B4-90F9-372BE9747D6A}"/>
              </a:ext>
            </a:extLst>
          </p:cNvPr>
          <p:cNvSpPr>
            <a:spLocks noGrp="1"/>
          </p:cNvSpPr>
          <p:nvPr>
            <p:ph type="dt" sz="half" idx="10"/>
          </p:nvPr>
        </p:nvSpPr>
        <p:spPr/>
        <p:txBody>
          <a:bodyPr/>
          <a:lstStyle/>
          <a:p>
            <a:pPr>
              <a:defRPr/>
            </a:pPr>
            <a:fld id="{3586ABEE-8AC9-4F47-86BA-B6E3F43D9F60}" type="datetime4">
              <a:rPr lang="en-US" smtClean="0"/>
              <a:pPr>
                <a:defRPr/>
              </a:pPr>
              <a:t>September 10, 2020</a:t>
            </a:fld>
            <a:endParaRPr lang="en-US" dirty="0"/>
          </a:p>
        </p:txBody>
      </p:sp>
      <p:sp>
        <p:nvSpPr>
          <p:cNvPr id="5" name="Slide Number Placeholder 4">
            <a:extLst>
              <a:ext uri="{FF2B5EF4-FFF2-40B4-BE49-F238E27FC236}">
                <a16:creationId xmlns:a16="http://schemas.microsoft.com/office/drawing/2014/main" id="{A6086E08-040E-474B-B3A1-FB4EE572245E}"/>
              </a:ext>
            </a:extLst>
          </p:cNvPr>
          <p:cNvSpPr>
            <a:spLocks noGrp="1"/>
          </p:cNvSpPr>
          <p:nvPr>
            <p:ph type="sldNum" sz="quarter" idx="11"/>
          </p:nvPr>
        </p:nvSpPr>
        <p:spPr/>
        <p:txBody>
          <a:bodyPr/>
          <a:lstStyle/>
          <a:p>
            <a:pPr>
              <a:defRPr/>
            </a:pPr>
            <a:fld id="{5568D7B8-E013-48AD-8461-B4DFAAB1460C}" type="slidenum">
              <a:rPr lang="en-US" smtClean="0"/>
              <a:pPr>
                <a:defRPr/>
              </a:pPr>
              <a:t>47</a:t>
            </a:fld>
            <a:endParaRPr lang="en-US" dirty="0"/>
          </a:p>
        </p:txBody>
      </p:sp>
      <p:sp>
        <p:nvSpPr>
          <p:cNvPr id="6" name="Title 1">
            <a:extLst>
              <a:ext uri="{FF2B5EF4-FFF2-40B4-BE49-F238E27FC236}">
                <a16:creationId xmlns:a16="http://schemas.microsoft.com/office/drawing/2014/main" id="{735B02B3-8498-49BE-A31B-06F4E5BB7262}"/>
              </a:ext>
            </a:extLst>
          </p:cNvPr>
          <p:cNvSpPr>
            <a:spLocks noGrp="1"/>
          </p:cNvSpPr>
          <p:nvPr>
            <p:ph type="title"/>
          </p:nvPr>
        </p:nvSpPr>
        <p:spPr>
          <a:xfrm>
            <a:off x="342900" y="190500"/>
            <a:ext cx="7962900" cy="685800"/>
          </a:xfrm>
        </p:spPr>
        <p:txBody>
          <a:bodyPr/>
          <a:lstStyle/>
          <a:p>
            <a:r>
              <a:rPr lang="en-US" dirty="0"/>
              <a:t>MCs for Team Leads: make mainstreaming a reality</a:t>
            </a:r>
            <a:endParaRPr lang="en-US" b="0" dirty="0"/>
          </a:p>
        </p:txBody>
      </p:sp>
      <p:sp>
        <p:nvSpPr>
          <p:cNvPr id="7" name="TextBox 6">
            <a:extLst>
              <a:ext uri="{FF2B5EF4-FFF2-40B4-BE49-F238E27FC236}">
                <a16:creationId xmlns:a16="http://schemas.microsoft.com/office/drawing/2014/main" id="{A3C993DB-038E-49A3-B680-2F5A97F1111A}"/>
              </a:ext>
            </a:extLst>
          </p:cNvPr>
          <p:cNvSpPr txBox="1"/>
          <p:nvPr/>
        </p:nvSpPr>
        <p:spPr>
          <a:xfrm>
            <a:off x="1390650" y="1285200"/>
            <a:ext cx="6362700" cy="430887"/>
          </a:xfrm>
          <a:prstGeom prst="rect">
            <a:avLst/>
          </a:prstGeom>
          <a:noFill/>
        </p:spPr>
        <p:txBody>
          <a:bodyPr wrap="square" rtlCol="0">
            <a:spAutoFit/>
          </a:bodyPr>
          <a:lstStyle/>
          <a:p>
            <a:pPr algn="ctr"/>
            <a:r>
              <a:rPr lang="en-US" sz="2200" b="1" dirty="0">
                <a:solidFill>
                  <a:srgbClr val="00B050"/>
                </a:solidFill>
              </a:rPr>
              <a:t>ON GOING</a:t>
            </a:r>
          </a:p>
        </p:txBody>
      </p:sp>
    </p:spTree>
    <p:extLst>
      <p:ext uri="{BB962C8B-B14F-4D97-AF65-F5344CB8AC3E}">
        <p14:creationId xmlns:p14="http://schemas.microsoft.com/office/powerpoint/2010/main" val="279841283"/>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B1458-2ED7-42DF-AC36-8A587DB8FFE7}"/>
              </a:ext>
            </a:extLst>
          </p:cNvPr>
          <p:cNvSpPr>
            <a:spLocks noGrp="1"/>
          </p:cNvSpPr>
          <p:nvPr>
            <p:ph type="ctrTitle"/>
          </p:nvPr>
        </p:nvSpPr>
        <p:spPr>
          <a:xfrm>
            <a:off x="587074" y="1879600"/>
            <a:ext cx="8074325" cy="1549400"/>
          </a:xfrm>
        </p:spPr>
        <p:txBody>
          <a:bodyPr/>
          <a:lstStyle/>
          <a:p>
            <a:pPr algn="ctr"/>
            <a:r>
              <a:rPr lang="en-US" dirty="0"/>
              <a:t>QUESTIONS? </a:t>
            </a:r>
          </a:p>
        </p:txBody>
      </p:sp>
      <p:sp>
        <p:nvSpPr>
          <p:cNvPr id="3" name="TextBox 2">
            <a:extLst>
              <a:ext uri="{FF2B5EF4-FFF2-40B4-BE49-F238E27FC236}">
                <a16:creationId xmlns:a16="http://schemas.microsoft.com/office/drawing/2014/main" id="{99DE5620-0397-4302-A6E2-541E9C6B20D1}"/>
              </a:ext>
            </a:extLst>
          </p:cNvPr>
          <p:cNvSpPr txBox="1"/>
          <p:nvPr/>
        </p:nvSpPr>
        <p:spPr>
          <a:xfrm>
            <a:off x="863600" y="5524500"/>
            <a:ext cx="7302500" cy="553998"/>
          </a:xfrm>
          <a:prstGeom prst="rect">
            <a:avLst/>
          </a:prstGeom>
          <a:noFill/>
        </p:spPr>
        <p:txBody>
          <a:bodyPr wrap="square" rtlCol="0">
            <a:spAutoFit/>
          </a:bodyPr>
          <a:lstStyle/>
          <a:p>
            <a:pPr algn="ctr"/>
            <a:r>
              <a:rPr lang="en-US" sz="3000" b="1" dirty="0"/>
              <a:t>Doubts? Suggestions? Excitement? </a:t>
            </a:r>
          </a:p>
        </p:txBody>
      </p:sp>
    </p:spTree>
    <p:extLst>
      <p:ext uri="{BB962C8B-B14F-4D97-AF65-F5344CB8AC3E}">
        <p14:creationId xmlns:p14="http://schemas.microsoft.com/office/powerpoint/2010/main" val="2208829665"/>
      </p:ext>
    </p:extLst>
  </p:cSld>
  <p:clrMapOvr>
    <a:masterClrMapping/>
  </p:clrMapOvr>
  <p:transition>
    <p:fade/>
  </p:transition>
</p:sld>
</file>

<file path=ppt/theme/theme1.xml><?xml version="1.0" encoding="utf-8"?>
<a:theme xmlns:a="http://schemas.openxmlformats.org/drawingml/2006/main" name="CARE_Supergraphic_White">
  <a:themeElements>
    <a:clrScheme name="CARE Colors">
      <a:dk1>
        <a:srgbClr val="330000"/>
      </a:dk1>
      <a:lt1>
        <a:srgbClr val="54585A"/>
      </a:lt1>
      <a:dk2>
        <a:srgbClr val="CC6600"/>
      </a:dk2>
      <a:lt2>
        <a:srgbClr val="B4B4B4"/>
      </a:lt2>
      <a:accent1>
        <a:srgbClr val="CCCCCC"/>
      </a:accent1>
      <a:accent2>
        <a:srgbClr val="8F993E"/>
      </a:accent2>
      <a:accent3>
        <a:srgbClr val="007FA3"/>
      </a:accent3>
      <a:accent4>
        <a:srgbClr val="84329B"/>
      </a:accent4>
      <a:accent5>
        <a:srgbClr val="AF272F"/>
      </a:accent5>
      <a:accent6>
        <a:srgbClr val="993300"/>
      </a:accent6>
      <a:hlink>
        <a:srgbClr val="EFB71B"/>
      </a:hlink>
      <a:folHlink>
        <a:srgbClr val="DE6E18"/>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rgbClr val="999999"/>
            </a:solidFill>
            <a:effectLst/>
            <a:latin typeface="Arial" charset="0"/>
            <a:ea typeface="ＭＳ Ｐゴシック" pitchFamily="-96"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rgbClr val="999999"/>
            </a:solidFill>
            <a:effectLst/>
            <a:latin typeface="Arial" charset="0"/>
            <a:ea typeface="ＭＳ Ｐゴシック" pitchFamily="-96"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8943D67A0C02C4DA1D6229E81A7448F" ma:contentTypeVersion="12" ma:contentTypeDescription="Create a new document." ma:contentTypeScope="" ma:versionID="13a334185f7a152d4607d3ad9cdd629b">
  <xsd:schema xmlns:xsd="http://www.w3.org/2001/XMLSchema" xmlns:xs="http://www.w3.org/2001/XMLSchema" xmlns:p="http://schemas.microsoft.com/office/2006/metadata/properties" xmlns:ns2="03ad8fae-a9e1-4a2a-b4a5-b9d3cc76cb1d" xmlns:ns3="978f34b7-74e2-4cd0-83c7-be61133f63d3" targetNamespace="http://schemas.microsoft.com/office/2006/metadata/properties" ma:root="true" ma:fieldsID="d55e803815a03f3251f08076395c5feb" ns2:_="" ns3:_="">
    <xsd:import namespace="03ad8fae-a9e1-4a2a-b4a5-b9d3cc76cb1d"/>
    <xsd:import namespace="978f34b7-74e2-4cd0-83c7-be61133f63d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3ad8fae-a9e1-4a2a-b4a5-b9d3cc76cb1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78f34b7-74e2-4cd0-83c7-be61133f63d3"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3CAA92-244F-45D9-8723-53F645FB1098}">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7CF0770F-FA16-4021-82F4-232904FA1F07}">
  <ds:schemaRefs>
    <ds:schemaRef ds:uri="http://schemas.microsoft.com/sharepoint/v3/contenttype/forms"/>
  </ds:schemaRefs>
</ds:datastoreItem>
</file>

<file path=customXml/itemProps3.xml><?xml version="1.0" encoding="utf-8"?>
<ds:datastoreItem xmlns:ds="http://schemas.openxmlformats.org/officeDocument/2006/customXml" ds:itemID="{5E216BAD-B13E-4B1D-9FC9-1D0C034100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3ad8fae-a9e1-4a2a-b4a5-b9d3cc76cb1d"/>
    <ds:schemaRef ds:uri="978f34b7-74e2-4cd0-83c7-be61133f63d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13030</TotalTime>
  <Words>6552</Words>
  <Application>Microsoft Office PowerPoint</Application>
  <PresentationFormat>On-screen Show (4:3)</PresentationFormat>
  <Paragraphs>625</Paragraphs>
  <Slides>49</Slides>
  <Notes>37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49</vt:i4>
      </vt:variant>
    </vt:vector>
  </HeadingPairs>
  <TitlesOfParts>
    <vt:vector size="58" baseType="lpstr">
      <vt:lpstr>Arial</vt:lpstr>
      <vt:lpstr>Calibri</vt:lpstr>
      <vt:lpstr>Courier New</vt:lpstr>
      <vt:lpstr>Tahoma</vt:lpstr>
      <vt:lpstr>Times</vt:lpstr>
      <vt:lpstr>Times New Roman</vt:lpstr>
      <vt:lpstr>Verdana</vt:lpstr>
      <vt:lpstr>Wingdings</vt:lpstr>
      <vt:lpstr>CARE_Supergraphic_White</vt:lpstr>
      <vt:lpstr> </vt:lpstr>
      <vt:lpstr>Orientation to the Minimum Commitments </vt:lpstr>
      <vt:lpstr>Core Concepts</vt:lpstr>
      <vt:lpstr>Gender vs. Sex</vt:lpstr>
      <vt:lpstr>Common Perceptions Regarding Gender Integration as expressed by Humanitarian Actors:</vt:lpstr>
      <vt:lpstr>Why focus on gender in emergencies?</vt:lpstr>
      <vt:lpstr>Rapid Brainstorm:  Gender + SRH + Emergencies</vt:lpstr>
      <vt:lpstr>Effects of Emergencies on SRHR</vt:lpstr>
      <vt:lpstr>Whose SRHR is affected most in eemergencies? </vt:lpstr>
      <vt:lpstr>Gender &amp; Inclusion</vt:lpstr>
      <vt:lpstr>Barriers to Integrating Gender in SRHR Response</vt:lpstr>
      <vt:lpstr>However….</vt:lpstr>
      <vt:lpstr>CARE’s Approach to Gender in Emergencies</vt:lpstr>
      <vt:lpstr>The Minimum Initial Services Package</vt:lpstr>
      <vt:lpstr>MISP 2019 Objectives</vt:lpstr>
      <vt:lpstr>QUESTIONS? </vt:lpstr>
      <vt:lpstr>SRHRiE Minimum Commitments   for Gender &amp; Inclusion</vt:lpstr>
      <vt:lpstr>Importance of the Minimum Commitments</vt:lpstr>
      <vt:lpstr>What are the MCs? </vt:lpstr>
      <vt:lpstr>How were the MC’s developed? </vt:lpstr>
      <vt:lpstr>PowerPoint Presentation</vt:lpstr>
      <vt:lpstr>Commitment 1: Assessment</vt:lpstr>
      <vt:lpstr>Commitment 2: Design</vt:lpstr>
      <vt:lpstr>Commitment 3: Implementation</vt:lpstr>
      <vt:lpstr>Commitment 4: Response Monitoring</vt:lpstr>
      <vt:lpstr>Commitment 5: Across the Response</vt:lpstr>
      <vt:lpstr>QUESTIONS? </vt:lpstr>
      <vt:lpstr>Operationalizing the  Minimum Commitments</vt:lpstr>
      <vt:lpstr>Purpose of the Self-Assessment Questionnaire</vt:lpstr>
      <vt:lpstr>Completing the Self-Assessment Questionnaire </vt:lpstr>
      <vt:lpstr>Assessment Section of Questionnaire </vt:lpstr>
      <vt:lpstr>GROUP WORK </vt:lpstr>
      <vt:lpstr>Report Back</vt:lpstr>
      <vt:lpstr>QUESTIONS? </vt:lpstr>
      <vt:lpstr>Monitoring the Minimum Commitments </vt:lpstr>
      <vt:lpstr>Why monitoring the MCs?</vt:lpstr>
      <vt:lpstr>Stages of Monitoring for MCs</vt:lpstr>
      <vt:lpstr>Traffic Light System</vt:lpstr>
      <vt:lpstr>Reflecting on your portfolio </vt:lpstr>
      <vt:lpstr>Action Plan</vt:lpstr>
      <vt:lpstr>Translating the MCs into Reality and Making Them  Standard Practice</vt:lpstr>
      <vt:lpstr>Pilot Teams’ Feedback</vt:lpstr>
      <vt:lpstr>QUESTIONS? </vt:lpstr>
      <vt:lpstr>Implementation of the   Minimum Commitments  </vt:lpstr>
      <vt:lpstr>MCs for Team Leads: it starts with dialogue</vt:lpstr>
      <vt:lpstr>MCs for Team Leads: make mainstreaming a reality</vt:lpstr>
      <vt:lpstr>MCs for Team Leads: make mainstreaming a reality</vt:lpstr>
      <vt:lpstr>MCs for Team Leads: make mainstreaming a reality</vt:lpstr>
      <vt:lpstr>QUESTIONS? </vt:lpstr>
    </vt:vector>
  </TitlesOfParts>
  <Company>CARE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0</dc:title>
  <dc:creator>Karen Gol</dc:creator>
  <cp:lastModifiedBy>Abbey McDaniel</cp:lastModifiedBy>
  <cp:revision>609</cp:revision>
  <dcterms:created xsi:type="dcterms:W3CDTF">2015-07-06T02:20:20Z</dcterms:created>
  <dcterms:modified xsi:type="dcterms:W3CDTF">2020-09-10T18:02:22Z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0x01010098943D67A0C02C4DA1D6229E81A7448F</vt:lpwstr>
  </property>
  <property fmtid="{D5CDD505-2E9C-101B-9397-08002B2CF9AE}" pid="3" name="Order">
    <vt:r8>28500</vt:r8>
  </property>
</Properties>
</file>